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teks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Titteltekst</a:t>
            </a:r>
          </a:p>
        </p:txBody>
      </p:sp>
      <p:sp>
        <p:nvSpPr>
          <p:cNvPr id="12" name="Brødtekst nivå én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 Johnny Appleseed</a:t>
            </a:r>
          </a:p>
        </p:txBody>
      </p:sp>
      <p:sp>
        <p:nvSpPr>
          <p:cNvPr id="94" name="«Skriv et sitat her.»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«Skriv et sitat her.»</a:t>
            </a:r>
          </a:p>
        </p:txBody>
      </p:sp>
      <p:sp>
        <p:nvSpPr>
          <p:cNvPr id="95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Utsikt over en strand og havet fra en gresskledd sanddy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tsikt over en strand og havet fra en gresskledd sanddy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telteks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Titteltekst</a:t>
            </a:r>
          </a:p>
        </p:txBody>
      </p:sp>
      <p:sp>
        <p:nvSpPr>
          <p:cNvPr id="22" name="Brødtekst nivå én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telteks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3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n hegre som flyr lavt over en strand, med et lite gjerde i forgrunnen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telteks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Titteltekst</a:t>
            </a:r>
          </a:p>
        </p:txBody>
      </p:sp>
      <p:sp>
        <p:nvSpPr>
          <p:cNvPr id="40" name="Brødtekst nivå én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49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57" name="Brødtekst nivå 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8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sti mellom to åser mot havet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67" name="Brødtekst nivå én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68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ødtekst nivå én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6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sti mellom to åser mot havet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En hegre som flyr lavt over en strand, med et lite gjerde i forgrunnen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Utsikt over en strand og havet fra en gresskledd sanddy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Titteltekst</a:t>
            </a:r>
          </a:p>
        </p:txBody>
      </p:sp>
      <p:sp>
        <p:nvSpPr>
          <p:cNvPr id="3" name="Brødtekst nivå én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Lysbildenumm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ieee-copa.org/" TargetMode="External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Relationship Id="rId4" Type="http://schemas.openxmlformats.org/officeDocument/2006/relationships/hyperlink" Target="https://www.teigfam.net/oyvind/home/technology/266-ieee-copa-2025-fringe/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teigfam.net/oyvind/home/my-beep-brrr-pages/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an gears that engage only so good make the machine run?"/>
          <p:cNvSpPr txBox="1"/>
          <p:nvPr>
            <p:ph type="ctrTitle"/>
          </p:nvPr>
        </p:nvSpPr>
        <p:spPr>
          <a:xfrm>
            <a:off x="1936910" y="1574772"/>
            <a:ext cx="20828001" cy="1212279"/>
          </a:xfrm>
          <a:prstGeom prst="rect">
            <a:avLst/>
          </a:prstGeom>
        </p:spPr>
        <p:txBody>
          <a:bodyPr anchor="t"/>
          <a:lstStyle>
            <a:lvl1pPr defTabSz="429259">
              <a:defRPr sz="5824"/>
            </a:lvl1pPr>
          </a:lstStyle>
          <a:p>
            <a:pPr/>
            <a:r>
              <a:t>Can gears that engage only so good make the machine run?</a:t>
            </a:r>
          </a:p>
        </p:txBody>
      </p:sp>
      <p:sp>
        <p:nvSpPr>
          <p:cNvPr id="120" name="Øyvind Teig, Trondheim, Norway…"/>
          <p:cNvSpPr txBox="1"/>
          <p:nvPr>
            <p:ph type="subTitle" sz="quarter" idx="1"/>
          </p:nvPr>
        </p:nvSpPr>
        <p:spPr>
          <a:xfrm>
            <a:off x="1936910" y="11086750"/>
            <a:ext cx="20828001" cy="1587501"/>
          </a:xfrm>
          <a:prstGeom prst="rect">
            <a:avLst/>
          </a:prstGeom>
        </p:spPr>
        <p:txBody>
          <a:bodyPr/>
          <a:lstStyle/>
          <a:p>
            <a:pPr/>
            <a:r>
              <a:t>Øyvind Teig, Trondheim, Norway</a:t>
            </a:r>
          </a:p>
          <a:p>
            <a:pPr>
              <a:defRPr sz="3600"/>
            </a:pPr>
            <a:r>
              <a:t>Fringe presentation at COPA 2025 April 21-24 (</a:t>
            </a:r>
            <a:r>
              <a:rPr u="sng">
                <a:hlinkClick r:id="rId2" invalidUrl="" action="" tgtFrame="" tooltip="" history="1" highlightClick="0" endSnd="0"/>
              </a:rPr>
              <a:t>https://ieee-copa.org/</a:t>
            </a:r>
            <a:r>
              <a:t>)</a:t>
            </a:r>
          </a:p>
        </p:txBody>
      </p:sp>
      <p:pic>
        <p:nvPicPr>
          <p:cNvPr id="121" name="2021 03 07 13.54a tannhjul til vinsj til heis på Solsiden TMV.JPG" descr="2021 03 07 13.54a tannhjul til vinsj til heis på Solsiden TMV.JPG"/>
          <p:cNvPicPr>
            <a:picLocks noChangeAspect="1"/>
          </p:cNvPicPr>
          <p:nvPr/>
        </p:nvPicPr>
        <p:blipFill>
          <a:blip r:embed="rId3">
            <a:extLst/>
          </a:blip>
          <a:srcRect l="0" t="13397" r="0" b="7956"/>
          <a:stretch>
            <a:fillRect/>
          </a:stretch>
        </p:blipFill>
        <p:spPr>
          <a:xfrm>
            <a:off x="5553075" y="2942034"/>
            <a:ext cx="13277713" cy="783185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27Mar2025…"/>
          <p:cNvSpPr txBox="1"/>
          <p:nvPr/>
        </p:nvSpPr>
        <p:spPr>
          <a:xfrm>
            <a:off x="21057362" y="12783300"/>
            <a:ext cx="3326639" cy="93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pPr algn="r">
              <a:defRPr b="0">
                <a:solidFill>
                  <a:srgbClr val="C0C0C0"/>
                </a:solidFill>
              </a:defRPr>
            </a:pPr>
            <a:r>
              <a:t>27Mar2025</a:t>
            </a:r>
          </a:p>
          <a:p>
            <a:pPr algn="r">
              <a:defRPr b="0">
                <a:solidFill>
                  <a:srgbClr val="C0C0C0"/>
                </a:solidFill>
              </a:defRPr>
            </a:pPr>
            <a:r>
              <a:t>1/26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2"/>
      <p:bldP build="whole" bldLvl="1" animBg="1" rev="0" advAuto="0" spid="121" grpId="1"/>
      <p:bldP build="whole" bldLvl="1" animBg="1" rev="0" advAuto="0" spid="122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Mark 2: using a general bo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Mark 2: using a general board</a:t>
            </a:r>
          </a:p>
        </p:txBody>
      </p:sp>
      <p:sp>
        <p:nvSpPr>
          <p:cNvPr id="248" name="XMOS xCore-200 explorer evaluation board…"/>
          <p:cNvSpPr txBox="1"/>
          <p:nvPr>
            <p:ph type="body" sz="half" idx="1"/>
          </p:nvPr>
        </p:nvSpPr>
        <p:spPr>
          <a:xfrm>
            <a:off x="1689100" y="3348486"/>
            <a:ext cx="21005800" cy="439851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0"/>
              </a:spcBef>
              <a:buSzTx/>
              <a:buNone/>
              <a:defRPr sz="5900"/>
            </a:pPr>
            <a:r>
              <a:t>XMOS xCore-200 explorer evaluation board</a:t>
            </a:r>
          </a:p>
          <a:p>
            <a:pPr marL="0" indent="0">
              <a:spcBef>
                <a:spcPts val="3000"/>
              </a:spcBef>
              <a:buSzTx/>
              <a:buNone/>
              <a:defRPr sz="5900"/>
            </a:pPr>
            <a:r>
              <a:t>External microphone</a:t>
            </a:r>
          </a:p>
          <a:p>
            <a:pPr marL="0" indent="0">
              <a:spcBef>
                <a:spcPts val="3000"/>
              </a:spcBef>
              <a:buSzTx/>
              <a:buNone/>
              <a:defRPr sz="5900"/>
            </a:pPr>
            <a:r>
              <a:t>External headset amplifier</a:t>
            </a:r>
          </a:p>
        </p:txBody>
      </p:sp>
      <p:pic>
        <p:nvPicPr>
          <p:cNvPr id="249" name="151_fig4_xmos_xcore_200_explorer_kits_2015_2024.jpg" descr="151_fig4_xmos_xcore_200_explorer_kits_2015_2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9930" y="6449126"/>
            <a:ext cx="11930811" cy="581745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ry NOT to use any external PLL (there is no on-board PLL)…"/>
          <p:cNvSpPr txBox="1"/>
          <p:nvPr/>
        </p:nvSpPr>
        <p:spPr>
          <a:xfrm>
            <a:off x="1689100" y="8017371"/>
            <a:ext cx="9686656" cy="4249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767715">
              <a:spcBef>
                <a:spcPts val="2700"/>
              </a:spcBef>
              <a:defRPr b="0" sz="5487"/>
            </a:pPr>
            <a:r>
              <a:t>Try NOT to use any external PLL (there is no on-board PLL)</a:t>
            </a:r>
          </a:p>
          <a:p>
            <a:pPr algn="l" defTabSz="767715">
              <a:spcBef>
                <a:spcPts val="2700"/>
              </a:spcBef>
              <a:defRPr b="0" sz="5487"/>
            </a:pPr>
            <a:r>
              <a:t>Using this in my </a:t>
            </a:r>
            <a:r>
              <a:rPr>
                <a:solidFill>
                  <a:srgbClr val="FF2600"/>
                </a:solidFill>
              </a:rPr>
              <a:t>BEEP-BRRR</a:t>
            </a:r>
            <a:r>
              <a:t> mark 2 (two built)</a:t>
            </a:r>
          </a:p>
        </p:txBody>
      </p:sp>
      <p:sp>
        <p:nvSpPr>
          <p:cNvPr id="251" name="2015…"/>
          <p:cNvSpPr/>
          <p:nvPr/>
        </p:nvSpPr>
        <p:spPr>
          <a:xfrm>
            <a:off x="15839137" y="5077790"/>
            <a:ext cx="1700610" cy="177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07" y="0"/>
                </a:moveTo>
                <a:cubicBezTo>
                  <a:pt x="361" y="0"/>
                  <a:pt x="0" y="345"/>
                  <a:pt x="0" y="771"/>
                </a:cubicBezTo>
                <a:lnTo>
                  <a:pt x="0" y="12097"/>
                </a:lnTo>
                <a:cubicBezTo>
                  <a:pt x="0" y="12523"/>
                  <a:pt x="361" y="12868"/>
                  <a:pt x="807" y="12868"/>
                </a:cubicBezTo>
                <a:lnTo>
                  <a:pt x="8322" y="12868"/>
                </a:lnTo>
                <a:lnTo>
                  <a:pt x="9930" y="21600"/>
                </a:lnTo>
                <a:lnTo>
                  <a:pt x="11544" y="12868"/>
                </a:lnTo>
                <a:lnTo>
                  <a:pt x="20793" y="12868"/>
                </a:lnTo>
                <a:cubicBezTo>
                  <a:pt x="21239" y="12868"/>
                  <a:pt x="21600" y="12523"/>
                  <a:pt x="21600" y="12097"/>
                </a:cubicBezTo>
                <a:lnTo>
                  <a:pt x="21600" y="771"/>
                </a:lnTo>
                <a:cubicBezTo>
                  <a:pt x="21600" y="345"/>
                  <a:pt x="21239" y="0"/>
                  <a:pt x="20793" y="0"/>
                </a:cubicBezTo>
                <a:lnTo>
                  <a:pt x="807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2015</a:t>
            </a:r>
          </a:p>
          <a:p>
            <a: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(Mine)</a:t>
            </a:r>
          </a:p>
        </p:txBody>
      </p:sp>
      <p:sp>
        <p:nvSpPr>
          <p:cNvPr id="252" name="2024"/>
          <p:cNvSpPr/>
          <p:nvPr/>
        </p:nvSpPr>
        <p:spPr>
          <a:xfrm>
            <a:off x="17818036" y="5077790"/>
            <a:ext cx="1700610" cy="177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07" y="0"/>
                </a:moveTo>
                <a:cubicBezTo>
                  <a:pt x="361" y="0"/>
                  <a:pt x="0" y="345"/>
                  <a:pt x="0" y="771"/>
                </a:cubicBezTo>
                <a:lnTo>
                  <a:pt x="0" y="12097"/>
                </a:lnTo>
                <a:cubicBezTo>
                  <a:pt x="0" y="12523"/>
                  <a:pt x="361" y="12868"/>
                  <a:pt x="807" y="12868"/>
                </a:cubicBezTo>
                <a:lnTo>
                  <a:pt x="8322" y="12868"/>
                </a:lnTo>
                <a:lnTo>
                  <a:pt x="9930" y="21600"/>
                </a:lnTo>
                <a:lnTo>
                  <a:pt x="11544" y="12868"/>
                </a:lnTo>
                <a:lnTo>
                  <a:pt x="20793" y="12868"/>
                </a:lnTo>
                <a:cubicBezTo>
                  <a:pt x="21239" y="12868"/>
                  <a:pt x="21600" y="12523"/>
                  <a:pt x="21600" y="12097"/>
                </a:cubicBezTo>
                <a:lnTo>
                  <a:pt x="21600" y="771"/>
                </a:lnTo>
                <a:cubicBezTo>
                  <a:pt x="21600" y="345"/>
                  <a:pt x="21239" y="0"/>
                  <a:pt x="20793" y="0"/>
                </a:cubicBezTo>
                <a:lnTo>
                  <a:pt x="807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2024</a:t>
            </a:r>
          </a:p>
        </p:txBody>
      </p:sp>
      <p:sp>
        <p:nvSpPr>
          <p:cNvPr id="253" name="10/26"/>
          <p:cNvSpPr txBox="1"/>
          <p:nvPr/>
        </p:nvSpPr>
        <p:spPr>
          <a:xfrm>
            <a:off x="23295483" y="13167868"/>
            <a:ext cx="108851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C0C0C0"/>
                </a:solidFill>
              </a:defRPr>
            </a:lvl1pPr>
          </a:lstStyle>
          <a:p>
            <a:pPr/>
            <a:r>
              <a:t>10/26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0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3"/>
      <p:bldP build="whole" bldLvl="1" animBg="1" rev="0" advAuto="0" spid="252" grpId="4"/>
      <p:bldP build="p" bldLvl="5" animBg="1" rev="0" advAuto="0" spid="248" grpId="1"/>
      <p:bldP build="p" bldLvl="5" animBg="1" rev="0" advAuto="0" spid="25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EV_ICS-52000-FX AN-000001 single MEMS microphone from TDK InvenSense (evaluation board)…"/>
          <p:cNvSpPr txBox="1"/>
          <p:nvPr>
            <p:ph type="body" sz="half" idx="1"/>
          </p:nvPr>
        </p:nvSpPr>
        <p:spPr>
          <a:xfrm>
            <a:off x="4136435" y="7747000"/>
            <a:ext cx="16111130" cy="5154123"/>
          </a:xfrm>
          <a:prstGeom prst="rect">
            <a:avLst/>
          </a:prstGeom>
        </p:spPr>
        <p:txBody>
          <a:bodyPr/>
          <a:lstStyle/>
          <a:p>
            <a:pPr marL="560070" indent="-560070" defTabSz="808990">
              <a:spcBef>
                <a:spcPts val="5700"/>
              </a:spcBef>
              <a:buSzPct val="100000"/>
              <a:defRPr sz="4704"/>
            </a:pPr>
            <a:r>
              <a:t>EV_</a:t>
            </a:r>
            <a:r>
              <a:rPr>
                <a:solidFill>
                  <a:srgbClr val="FF2600"/>
                </a:solidFill>
              </a:rPr>
              <a:t>ICS-52000</a:t>
            </a:r>
            <a:r>
              <a:t>-FX AN-000001 single MEMS microphone from TDK InvenSense (evaluation board)</a:t>
            </a:r>
          </a:p>
          <a:p>
            <a:pPr marL="560070" indent="-560070" defTabSz="808990">
              <a:spcBef>
                <a:spcPts val="0"/>
              </a:spcBef>
              <a:buSzPct val="100000"/>
              <a:defRPr sz="4704"/>
            </a:pPr>
            <a:r>
              <a:t>Clocked as </a:t>
            </a:r>
            <a:r>
              <a:rPr>
                <a:solidFill>
                  <a:srgbClr val="FF2600"/>
                </a:solidFill>
              </a:rPr>
              <a:t>TDM</a:t>
            </a:r>
            <a:r>
              <a:t> by 1024 kHz pulses it delivers 16 kHz mono (+ ghost channel) </a:t>
            </a:r>
          </a:p>
          <a:p>
            <a:pPr marL="560070" indent="-560070" defTabSz="808990">
              <a:spcBef>
                <a:spcPts val="0"/>
              </a:spcBef>
              <a:buSzPct val="100000"/>
              <a:defRPr sz="4704"/>
            </a:pPr>
            <a:r>
              <a:t>Fully processed as </a:t>
            </a:r>
            <a:r>
              <a:rPr>
                <a:solidFill>
                  <a:srgbClr val="FF2600"/>
                </a:solidFill>
              </a:rPr>
              <a:t>decimated</a:t>
            </a:r>
            <a:r>
              <a:t> signed 2’s complement values</a:t>
            </a:r>
          </a:p>
          <a:p>
            <a:pPr marL="560070" indent="-560070" defTabSz="808990">
              <a:spcBef>
                <a:spcPts val="0"/>
              </a:spcBef>
              <a:buSzPct val="100000"/>
              <a:defRPr sz="4704"/>
            </a:pPr>
            <a:r>
              <a:t>Obsoleted 🧐</a:t>
            </a:r>
          </a:p>
        </p:txBody>
      </p:sp>
      <p:pic>
        <p:nvPicPr>
          <p:cNvPr id="256" name="2025 03 08 10.40a Beep-BRRR.JPG" descr="2025 03 08 10.40a Beep-BRRR.JPG"/>
          <p:cNvPicPr>
            <a:picLocks noChangeAspect="1"/>
          </p:cNvPicPr>
          <p:nvPr/>
        </p:nvPicPr>
        <p:blipFill>
          <a:blip r:embed="rId2">
            <a:extLst/>
          </a:blip>
          <a:srcRect l="33087" t="12986" r="6605" b="49108"/>
          <a:stretch>
            <a:fillRect/>
          </a:stretch>
        </p:blipFill>
        <p:spPr>
          <a:xfrm>
            <a:off x="7504112" y="2641600"/>
            <a:ext cx="9375954" cy="476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Linje"/>
          <p:cNvSpPr/>
          <p:nvPr/>
        </p:nvSpPr>
        <p:spPr>
          <a:xfrm rot="16200000">
            <a:off x="15596652" y="5985502"/>
            <a:ext cx="3272277" cy="252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65" h="21533" fill="norm" stroke="1" extrusionOk="0">
                <a:moveTo>
                  <a:pt x="176" y="0"/>
                </a:moveTo>
                <a:cubicBezTo>
                  <a:pt x="-849" y="12381"/>
                  <a:pt x="2565" y="21466"/>
                  <a:pt x="11658" y="21533"/>
                </a:cubicBezTo>
                <a:cubicBezTo>
                  <a:pt x="20751" y="21600"/>
                  <a:pt x="18642" y="2999"/>
                  <a:pt x="18961" y="1595"/>
                </a:cubicBezTo>
              </a:path>
            </a:pathLst>
          </a:cu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8" name="External microphone"/>
          <p:cNvSpPr txBox="1"/>
          <p:nvPr>
            <p:ph type="title"/>
          </p:nvPr>
        </p:nvSpPr>
        <p:spPr>
          <a:xfrm>
            <a:off x="1070026" y="1635680"/>
            <a:ext cx="6132820" cy="1269296"/>
          </a:xfrm>
          <a:prstGeom prst="rect">
            <a:avLst/>
          </a:prstGeom>
        </p:spPr>
        <p:txBody>
          <a:bodyPr anchor="t"/>
          <a:lstStyle>
            <a:lvl1pPr algn="l" defTabSz="652145">
              <a:defRPr b="1" sz="474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External microphone</a:t>
            </a:r>
          </a:p>
        </p:txBody>
      </p:sp>
      <p:sp>
        <p:nvSpPr>
          <p:cNvPr id="259" name="Mark 2: using a general board"/>
          <p:cNvSpPr txBox="1"/>
          <p:nvPr/>
        </p:nvSpPr>
        <p:spPr>
          <a:xfrm>
            <a:off x="8072605" y="242190"/>
            <a:ext cx="8238790" cy="139349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3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Mark 2: using a general board</a:t>
            </a:r>
          </a:p>
        </p:txBody>
      </p:sp>
      <p:sp>
        <p:nvSpPr>
          <p:cNvPr id="260" name="Linje"/>
          <p:cNvSpPr/>
          <p:nvPr/>
        </p:nvSpPr>
        <p:spPr>
          <a:xfrm rot="16200000">
            <a:off x="10251757" y="6830688"/>
            <a:ext cx="5201377" cy="2043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65" h="21533" fill="norm" stroke="1" extrusionOk="0">
                <a:moveTo>
                  <a:pt x="176" y="0"/>
                </a:moveTo>
                <a:cubicBezTo>
                  <a:pt x="-849" y="12381"/>
                  <a:pt x="2565" y="21466"/>
                  <a:pt x="11658" y="21533"/>
                </a:cubicBezTo>
                <a:cubicBezTo>
                  <a:pt x="20751" y="21600"/>
                  <a:pt x="18642" y="2999"/>
                  <a:pt x="18961" y="1595"/>
                </a:cubicBezTo>
              </a:path>
            </a:pathLst>
          </a:cu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" grpId="2"/>
      <p:bldP build="p" bldLvl="5" animBg="1" rev="0" advAuto="0" spid="255" grpId="1"/>
      <p:bldP build="whole" bldLvl="1" animBg="1" rev="0" advAuto="0" spid="260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imoroni Pico Audio Pack (Line-Out and Headphone Amp) PIM544…"/>
          <p:cNvSpPr txBox="1"/>
          <p:nvPr>
            <p:ph type="body" sz="half" idx="1"/>
          </p:nvPr>
        </p:nvSpPr>
        <p:spPr>
          <a:xfrm>
            <a:off x="2615365" y="7747000"/>
            <a:ext cx="19153270" cy="5379532"/>
          </a:xfrm>
          <a:prstGeom prst="rect">
            <a:avLst/>
          </a:prstGeom>
        </p:spPr>
        <p:txBody>
          <a:bodyPr/>
          <a:lstStyle/>
          <a:p>
            <a:pPr marL="571500" indent="-571500">
              <a:spcBef>
                <a:spcPts val="0"/>
              </a:spcBef>
              <a:buSzPct val="100000"/>
            </a:pPr>
            <a:r>
              <a:t>Pimoroni Pico Audio Pack (Line-Out and Headphone Amp) PIM544</a:t>
            </a:r>
          </a:p>
          <a:p>
            <a:pPr marL="571500" indent="-571500">
              <a:spcBef>
                <a:spcPts val="0"/>
              </a:spcBef>
              <a:buSzPct val="100000"/>
            </a:pPr>
            <a:r>
              <a:t>Contains a Texas Instruments </a:t>
            </a:r>
            <a:r>
              <a:rPr>
                <a:solidFill>
                  <a:srgbClr val="FF2600"/>
                </a:solidFill>
              </a:rPr>
              <a:t>PCM</a:t>
            </a:r>
            <a:r>
              <a:t>5100 DAC ← signed 32 bits</a:t>
            </a:r>
          </a:p>
          <a:p>
            <a:pPr marL="571500" indent="-571500">
              <a:spcBef>
                <a:spcPts val="0"/>
              </a:spcBef>
              <a:buSzPct val="100000"/>
            </a:pPr>
            <a:r>
              <a:t>2’s complement @1024 kHz for 16 kHz stereo into the headset</a:t>
            </a:r>
          </a:p>
          <a:p>
            <a:pPr marL="571500" indent="-571500">
              <a:spcBef>
                <a:spcPts val="0"/>
              </a:spcBef>
              <a:buSzPct val="100000"/>
            </a:pPr>
            <a:r>
              <a:rPr>
                <a:solidFill>
                  <a:srgbClr val="FF2600"/>
                </a:solidFill>
              </a:rPr>
              <a:t>I2S</a:t>
            </a:r>
            <a:r>
              <a:t> and left-justified input data formats</a:t>
            </a:r>
          </a:p>
          <a:p>
            <a:pPr marL="571500" indent="-571500">
              <a:spcBef>
                <a:spcPts val="0"/>
              </a:spcBef>
              <a:buSzPct val="100000"/>
            </a:pPr>
            <a:r>
              <a:t>Integrated PLL for no external system master clock input</a:t>
            </a:r>
          </a:p>
          <a:p>
            <a:pPr marL="571500" indent="-571500">
              <a:spcBef>
                <a:spcPts val="0"/>
              </a:spcBef>
              <a:buSzPct val="100000"/>
            </a:pPr>
            <a:r>
              <a:t>Internal filters</a:t>
            </a:r>
          </a:p>
        </p:txBody>
      </p:sp>
      <p:pic>
        <p:nvPicPr>
          <p:cNvPr id="263" name="2025 03 08 10.37 Beep-BRRR.JPG" descr="2025 03 08 10.37 Beep-BRR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2128" y="2795204"/>
            <a:ext cx="8199743" cy="476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External headset amp (monitor)"/>
          <p:cNvSpPr txBox="1"/>
          <p:nvPr/>
        </p:nvSpPr>
        <p:spPr>
          <a:xfrm>
            <a:off x="1066800" y="1635680"/>
            <a:ext cx="9390006" cy="801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635634">
              <a:defRPr sz="4619"/>
            </a:lvl1pPr>
          </a:lstStyle>
          <a:p>
            <a:pPr/>
            <a:r>
              <a:t>External headset amp (monitor)</a:t>
            </a:r>
          </a:p>
        </p:txBody>
      </p:sp>
      <p:sp>
        <p:nvSpPr>
          <p:cNvPr id="265" name="Mark 2: using a general board"/>
          <p:cNvSpPr txBox="1"/>
          <p:nvPr/>
        </p:nvSpPr>
        <p:spPr>
          <a:xfrm>
            <a:off x="8072605" y="242190"/>
            <a:ext cx="8238790" cy="139349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3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Mark 2: using a general board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Microphone"/>
          <p:cNvSpPr txBox="1"/>
          <p:nvPr>
            <p:ph type="title" idx="4294967295"/>
          </p:nvPr>
        </p:nvSpPr>
        <p:spPr>
          <a:xfrm>
            <a:off x="964675" y="726392"/>
            <a:ext cx="6132819" cy="1269297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pPr/>
            <a:r>
              <a:t>Microphone</a:t>
            </a:r>
          </a:p>
        </p:txBody>
      </p:sp>
      <p:grpSp>
        <p:nvGrpSpPr>
          <p:cNvPr id="270" name="Gruppér"/>
          <p:cNvGrpSpPr/>
          <p:nvPr/>
        </p:nvGrpSpPr>
        <p:grpSpPr>
          <a:xfrm>
            <a:off x="2797350" y="2419624"/>
            <a:ext cx="18789300" cy="8876751"/>
            <a:chOff x="0" y="0"/>
            <a:chExt cx="18789298" cy="8876750"/>
          </a:xfrm>
        </p:grpSpPr>
        <p:pic>
          <p:nvPicPr>
            <p:cNvPr id="268" name="Analogue in microphone ICS-52000 mic AN‐000001 - ICS-52000 TDK InvenSense AN-000001-I2S-Output-MEMS-Analogue in microphone-Flex-EVB-v1.3 (flyttet).pdf" descr="Analogue in microphone ICS-52000 mic AN‐000001 - ICS-52000 TDK InvenSense AN-000001-I2S-Output-MEMS-Analogue in microphone-Flex-EVB-v1.3 (flyttet)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812" t="13950" r="3812" b="55102"/>
            <a:stretch>
              <a:fillRect/>
            </a:stretch>
          </p:blipFill>
          <p:spPr>
            <a:xfrm>
              <a:off x="716359" y="0"/>
              <a:ext cx="17356453" cy="7524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Analogue in microphone ICS-52000 mic AN‐000001 - ICS-52000 TDK InvenSense AN-000001-I2S-Output-MEMS-Analogue in microphone-Flex-EVB-v1.3 (flyttet).pdf" descr="Analogue in microphone ICS-52000 mic AN‐000001 - ICS-52000 TDK InvenSense AN-000001-I2S-Output-MEMS-Analogue in microphone-Flex-EVB-v1.3 (flyttet)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93538" r="0" b="0"/>
            <a:stretch>
              <a:fillRect/>
            </a:stretch>
          </p:blipFill>
          <p:spPr>
            <a:xfrm>
              <a:off x="0" y="7305585"/>
              <a:ext cx="18789299" cy="1571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1" name="Linje"/>
          <p:cNvSpPr/>
          <p:nvPr/>
        </p:nvSpPr>
        <p:spPr>
          <a:xfrm>
            <a:off x="19436911" y="2865172"/>
            <a:ext cx="1" cy="3261324"/>
          </a:xfrm>
          <a:prstGeom prst="line">
            <a:avLst/>
          </a:prstGeom>
          <a:ln w="889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Analogue in microphone ICS-52000 mic DS-000121-ICS-52000-v1.3 (flyttet).pdf" descr="Analogue in microphone ICS-52000 mic DS-000121-ICS-52000-v1.3 (flyttet).pdf"/>
          <p:cNvPicPr>
            <a:picLocks noChangeAspect="1"/>
          </p:cNvPicPr>
          <p:nvPr/>
        </p:nvPicPr>
        <p:blipFill>
          <a:blip r:embed="rId2">
            <a:extLst/>
          </a:blip>
          <a:srcRect l="4260" t="52113" r="55142" b="28111"/>
          <a:stretch>
            <a:fillRect/>
          </a:stretch>
        </p:blipFill>
        <p:spPr>
          <a:xfrm>
            <a:off x="1355971" y="2569325"/>
            <a:ext cx="15283966" cy="9634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Analogue in microphone ICS-52000 mic DS-000121-ICS-52000-v1.3 (flyttet).pdf" descr="Analogue in microphone ICS-52000 mic DS-000121-ICS-52000-v1.3 (flyttet).pdf"/>
          <p:cNvPicPr>
            <a:picLocks noChangeAspect="1"/>
          </p:cNvPicPr>
          <p:nvPr/>
        </p:nvPicPr>
        <p:blipFill>
          <a:blip r:embed="rId2">
            <a:extLst/>
          </a:blip>
          <a:srcRect l="0" t="3206" r="0" b="87487"/>
          <a:stretch>
            <a:fillRect/>
          </a:stretch>
        </p:blipFill>
        <p:spPr>
          <a:xfrm>
            <a:off x="5807169" y="925072"/>
            <a:ext cx="13652501" cy="1644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Analogue in microphone ICS-52000 mic DS-000121-ICS-52000-v1.3 (flyttet).pdf" descr="Analogue in microphone ICS-52000 mic DS-000121-ICS-52000-v1.3 (flyttet).pdf"/>
          <p:cNvPicPr>
            <a:picLocks noChangeAspect="1"/>
          </p:cNvPicPr>
          <p:nvPr/>
        </p:nvPicPr>
        <p:blipFill>
          <a:blip r:embed="rId2">
            <a:extLst/>
          </a:blip>
          <a:srcRect l="0" t="89611" r="0" b="3712"/>
          <a:stretch>
            <a:fillRect/>
          </a:stretch>
        </p:blipFill>
        <p:spPr>
          <a:xfrm>
            <a:off x="5804589" y="12080690"/>
            <a:ext cx="13657629" cy="117993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Microphone"/>
          <p:cNvSpPr txBox="1"/>
          <p:nvPr>
            <p:ph type="title" idx="4294967295"/>
          </p:nvPr>
        </p:nvSpPr>
        <p:spPr>
          <a:xfrm>
            <a:off x="964675" y="726392"/>
            <a:ext cx="6132819" cy="2286001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pPr/>
            <a:r>
              <a:t>Microphone</a:t>
            </a:r>
          </a:p>
        </p:txBody>
      </p:sp>
      <p:sp>
        <p:nvSpPr>
          <p:cNvPr id="277" name="SCK (INPUT): Serial Data Clock for TDM Interface…"/>
          <p:cNvSpPr txBox="1"/>
          <p:nvPr/>
        </p:nvSpPr>
        <p:spPr>
          <a:xfrm>
            <a:off x="16122684" y="6382524"/>
            <a:ext cx="6132819" cy="31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342900" algn="l">
              <a:buSzPct val="125000"/>
              <a:buChar char="•"/>
              <a:defRPr sz="2500"/>
            </a:pPr>
            <a:r>
              <a:t>SCK (INPUT): Serial Data </a:t>
            </a:r>
            <a:r>
              <a:rPr>
                <a:solidFill>
                  <a:srgbClr val="FF2600"/>
                </a:solidFill>
              </a:rPr>
              <a:t>Clock</a:t>
            </a:r>
            <a:r>
              <a:t> for TDM Interface</a:t>
            </a:r>
          </a:p>
          <a:p>
            <a:pPr marL="342900" indent="-342900" algn="l">
              <a:buSzPct val="125000"/>
              <a:buChar char="•"/>
              <a:defRPr sz="2500"/>
            </a:pPr>
            <a:r>
              <a:t>SD (OUTPUT): </a:t>
            </a:r>
            <a:r>
              <a:rPr>
                <a:solidFill>
                  <a:srgbClr val="FF2600"/>
                </a:solidFill>
              </a:rPr>
              <a:t>S</a:t>
            </a:r>
            <a:r>
              <a:t>erial </a:t>
            </a:r>
            <a:r>
              <a:rPr>
                <a:solidFill>
                  <a:srgbClr val="FF2600"/>
                </a:solidFill>
              </a:rPr>
              <a:t>D</a:t>
            </a:r>
            <a:r>
              <a:t>ata Output</a:t>
            </a:r>
            <a:r>
              <a:rPr>
                <a:solidFill>
                  <a:srgbClr val="FF2600"/>
                </a:solidFill>
              </a:rPr>
              <a:t> </a:t>
            </a:r>
            <a:r>
              <a:t>for TDM Interface</a:t>
            </a:r>
          </a:p>
          <a:p>
            <a:pPr marL="342900" indent="-342900" algn="l">
              <a:buSzPct val="125000"/>
              <a:buChar char="•"/>
              <a:defRPr sz="2500"/>
            </a:pPr>
            <a:r>
              <a:t>WS (INPUT): Serial Data-</a:t>
            </a:r>
            <a:r>
              <a:rPr>
                <a:solidFill>
                  <a:srgbClr val="FF2600"/>
                </a:solidFill>
              </a:rPr>
              <a:t>W</a:t>
            </a:r>
            <a:r>
              <a:t>ord </a:t>
            </a:r>
            <a:r>
              <a:rPr>
                <a:solidFill>
                  <a:srgbClr val="FF2600"/>
                </a:solidFill>
              </a:rPr>
              <a:t>S</a:t>
            </a:r>
            <a:r>
              <a:t>elect for TDM Interface</a:t>
            </a:r>
          </a:p>
          <a:p>
            <a:pPr marL="342900" indent="-342900" algn="l">
              <a:buSzPct val="125000"/>
              <a:buChar char="•"/>
              <a:defRPr sz="2500"/>
            </a:pPr>
            <a:r>
              <a:t>WSO (OUTPUT): </a:t>
            </a:r>
            <a:r>
              <a:rPr>
                <a:solidFill>
                  <a:srgbClr val="FF2600"/>
                </a:solidFill>
              </a:rPr>
              <a:t>W</a:t>
            </a:r>
            <a:r>
              <a:t>ord </a:t>
            </a:r>
            <a:r>
              <a:rPr>
                <a:solidFill>
                  <a:srgbClr val="FF2600"/>
                </a:solidFill>
              </a:rPr>
              <a:t>S</a:t>
            </a:r>
            <a:r>
              <a:t>elect </a:t>
            </a:r>
            <a:r>
              <a:rPr>
                <a:solidFill>
                  <a:srgbClr val="FF2600"/>
                </a:solidFill>
              </a:rPr>
              <a:t>O</a:t>
            </a:r>
            <a:r>
              <a:t>utput, daisy-chain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Microphone"/>
          <p:cNvSpPr txBox="1"/>
          <p:nvPr>
            <p:ph type="title" idx="4294967295"/>
          </p:nvPr>
        </p:nvSpPr>
        <p:spPr>
          <a:xfrm>
            <a:off x="964675" y="726392"/>
            <a:ext cx="6132819" cy="2286001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pPr/>
            <a:r>
              <a:t>Microphone</a:t>
            </a:r>
          </a:p>
        </p:txBody>
      </p:sp>
      <p:grpSp>
        <p:nvGrpSpPr>
          <p:cNvPr id="283" name="Gruppér"/>
          <p:cNvGrpSpPr/>
          <p:nvPr/>
        </p:nvGrpSpPr>
        <p:grpSpPr>
          <a:xfrm>
            <a:off x="3643118" y="1869392"/>
            <a:ext cx="17097764" cy="11818231"/>
            <a:chOff x="0" y="0"/>
            <a:chExt cx="17097762" cy="11818229"/>
          </a:xfrm>
        </p:grpSpPr>
        <p:pic>
          <p:nvPicPr>
            <p:cNvPr id="280" name="Analogue in microphone ICS-52000 mic DS-000121-ICS-52000-v1.3 (flyttet).pdf" descr="Analogue in microphone ICS-52000 mic DS-000121-ICS-52000-v1.3 (flyttet)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1368" r="0" b="14810"/>
            <a:stretch>
              <a:fillRect/>
            </a:stretch>
          </p:blipFill>
          <p:spPr>
            <a:xfrm>
              <a:off x="0" y="4843602"/>
              <a:ext cx="17097763" cy="5270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Analogue in microphone ICS-52000 mic DS-000121-ICS-52000-v1.3 (flyttet).pdf" descr="Analogue in microphone ICS-52000 mic DS-000121-ICS-52000-v1.3 (flyttet)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31440" r="0" b="48997"/>
            <a:stretch>
              <a:fillRect/>
            </a:stretch>
          </p:blipFill>
          <p:spPr>
            <a:xfrm>
              <a:off x="0" y="0"/>
              <a:ext cx="17097763" cy="4328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Analogue in microphone ICS-52000 mic DS-000121-ICS-52000-v1.3 (flyttet).pdf" descr="Analogue in microphone ICS-52000 mic DS-000121-ICS-52000-v1.3 (flyttet)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93151" r="0" b="1475"/>
            <a:stretch>
              <a:fillRect/>
            </a:stretch>
          </p:blipFill>
          <p:spPr>
            <a:xfrm>
              <a:off x="0" y="10629223"/>
              <a:ext cx="17097763" cy="1189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4" name="✅"/>
          <p:cNvSpPr txBox="1"/>
          <p:nvPr/>
        </p:nvSpPr>
        <p:spPr>
          <a:xfrm>
            <a:off x="23596600" y="12573000"/>
            <a:ext cx="4953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✅</a:t>
            </a:r>
          </a:p>
        </p:txBody>
      </p:sp>
      <p:sp>
        <p:nvSpPr>
          <p:cNvPr id="285" name="Avrundet rektangel"/>
          <p:cNvSpPr/>
          <p:nvPr/>
        </p:nvSpPr>
        <p:spPr>
          <a:xfrm>
            <a:off x="3674868" y="3309393"/>
            <a:ext cx="17034264" cy="533401"/>
          </a:xfrm>
          <a:prstGeom prst="roundRect">
            <a:avLst>
              <a:gd name="adj" fmla="val 35714"/>
            </a:avLst>
          </a:prstGeom>
          <a:ln w="635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6" name="15/26"/>
          <p:cNvSpPr txBox="1"/>
          <p:nvPr/>
        </p:nvSpPr>
        <p:spPr>
          <a:xfrm>
            <a:off x="23295483" y="13167868"/>
            <a:ext cx="108851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C0C0C0"/>
                </a:solidFill>
              </a:defRPr>
            </a:lvl1pPr>
          </a:lstStyle>
          <a:p>
            <a:pPr/>
            <a:r>
              <a:t>15/26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  <p:bldP build="whole" bldLvl="1" animBg="1" rev="0" advAuto="0" spid="28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Analogue in microphone ICS-52000 2023 07 08 ICS-52000 FULL DATASHEET detail.pdf" descr="Analogue in microphone ICS-52000 2023 07 08 ICS-52000 FULL DATASHEET detai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3620" y="605284"/>
            <a:ext cx="17696760" cy="1250543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Microphone"/>
          <p:cNvSpPr txBox="1"/>
          <p:nvPr>
            <p:ph type="title" idx="4294967295"/>
          </p:nvPr>
        </p:nvSpPr>
        <p:spPr>
          <a:xfrm>
            <a:off x="1038248" y="726392"/>
            <a:ext cx="6059246" cy="1200550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pPr/>
            <a:r>
              <a:t>Microphone</a:t>
            </a:r>
          </a:p>
        </p:txBody>
      </p:sp>
      <p:sp>
        <p:nvSpPr>
          <p:cNvPr id="290" name="✅"/>
          <p:cNvSpPr txBox="1"/>
          <p:nvPr/>
        </p:nvSpPr>
        <p:spPr>
          <a:xfrm>
            <a:off x="23596600" y="12573000"/>
            <a:ext cx="4953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✅</a:t>
            </a:r>
          </a:p>
        </p:txBody>
      </p:sp>
      <p:sp>
        <p:nvSpPr>
          <p:cNvPr id="291" name="(                    )"/>
          <p:cNvSpPr txBox="1"/>
          <p:nvPr/>
        </p:nvSpPr>
        <p:spPr>
          <a:xfrm>
            <a:off x="797035" y="675592"/>
            <a:ext cx="6059246" cy="1200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b="0" sz="60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(                    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1"/>
      <p:bldP build="whole" bldLvl="1" animBg="1" rev="0" advAuto="0" spid="290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Analogue out  Pimoroni PIM544 headphone headset amp  PCM 5100a PCM510xA AudioStereoDAC Texas Instrumens (flyttet).pdf" descr="Analogue out  Pimoroni PIM544 headphone headset amp  PCM 5100a PCM510xA AudioStereoDAC Texas Instrumens (flyttet)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58594"/>
          <a:stretch>
            <a:fillRect/>
          </a:stretch>
        </p:blipFill>
        <p:spPr>
          <a:xfrm>
            <a:off x="1794470" y="1652232"/>
            <a:ext cx="20795096" cy="111426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" name="Gruppér"/>
          <p:cNvGrpSpPr/>
          <p:nvPr/>
        </p:nvGrpSpPr>
        <p:grpSpPr>
          <a:xfrm>
            <a:off x="3582944" y="5321217"/>
            <a:ext cx="16466219" cy="395255"/>
            <a:chOff x="0" y="0"/>
            <a:chExt cx="16466218" cy="395254"/>
          </a:xfrm>
        </p:grpSpPr>
        <p:sp>
          <p:nvSpPr>
            <p:cNvPr id="294" name="Linje"/>
            <p:cNvSpPr/>
            <p:nvPr/>
          </p:nvSpPr>
          <p:spPr>
            <a:xfrm>
              <a:off x="9174715" y="0"/>
              <a:ext cx="7291504" cy="0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95" name="Linje"/>
            <p:cNvSpPr/>
            <p:nvPr/>
          </p:nvSpPr>
          <p:spPr>
            <a:xfrm>
              <a:off x="0" y="395254"/>
              <a:ext cx="2990109" cy="1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297" name="Headset"/>
          <p:cNvSpPr txBox="1"/>
          <p:nvPr>
            <p:ph type="title" idx="4294967295"/>
          </p:nvPr>
        </p:nvSpPr>
        <p:spPr>
          <a:xfrm>
            <a:off x="964675" y="726392"/>
            <a:ext cx="6132819" cy="2286001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pPr/>
            <a:r>
              <a:t>Headset</a:t>
            </a:r>
          </a:p>
        </p:txBody>
      </p:sp>
      <p:sp>
        <p:nvSpPr>
          <p:cNvPr id="298" name="Duty cycle requirement hard to find"/>
          <p:cNvSpPr txBox="1"/>
          <p:nvPr/>
        </p:nvSpPr>
        <p:spPr>
          <a:xfrm>
            <a:off x="12848240" y="8572991"/>
            <a:ext cx="651433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Duty cycle requirement hard to find</a:t>
            </a:r>
          </a:p>
        </p:txBody>
      </p:sp>
      <p:sp>
        <p:nvSpPr>
          <p:cNvPr id="299" name="Avrundet rektangel"/>
          <p:cNvSpPr/>
          <p:nvPr/>
        </p:nvSpPr>
        <p:spPr>
          <a:xfrm>
            <a:off x="14168119" y="6233392"/>
            <a:ext cx="2218615" cy="395255"/>
          </a:xfrm>
          <a:prstGeom prst="roundRect">
            <a:avLst>
              <a:gd name="adj" fmla="val 48197"/>
            </a:avLst>
          </a:prstGeom>
          <a:ln w="635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0" name="Avrundet rektangel"/>
          <p:cNvSpPr/>
          <p:nvPr/>
        </p:nvSpPr>
        <p:spPr>
          <a:xfrm>
            <a:off x="14168119" y="7151081"/>
            <a:ext cx="2218615" cy="395255"/>
          </a:xfrm>
          <a:prstGeom prst="roundRect">
            <a:avLst>
              <a:gd name="adj" fmla="val 48197"/>
            </a:avLst>
          </a:prstGeom>
          <a:ln w="63500">
            <a:solidFill>
              <a:srgbClr val="0433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1" name="Avrundet rektangel"/>
          <p:cNvSpPr/>
          <p:nvPr/>
        </p:nvSpPr>
        <p:spPr>
          <a:xfrm>
            <a:off x="14168119" y="8044346"/>
            <a:ext cx="2218615" cy="395256"/>
          </a:xfrm>
          <a:prstGeom prst="roundRect">
            <a:avLst>
              <a:gd name="adj" fmla="val 48197"/>
            </a:avLst>
          </a:prstGeom>
          <a:ln w="63500">
            <a:solidFill>
              <a:srgbClr val="942192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8" grpId="5"/>
      <p:bldP build="whole" bldLvl="1" animBg="1" rev="0" advAuto="0" spid="299" grpId="2"/>
      <p:bldP build="whole" bldLvl="1" animBg="1" rev="0" advAuto="0" spid="301" grpId="4"/>
      <p:bldP build="whole" bldLvl="1" animBg="1" rev="0" advAuto="0" spid="300" grpId="3"/>
      <p:bldP build="whole" bldLvl="1" animBg="1" rev="0" advAuto="0" spid="29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2023 04 25 C DATABLAD pcm5100a p15-p16.pdf" descr="2023 04 25 C DATABLAD pcm5100a p15-p16.pdf"/>
          <p:cNvPicPr>
            <a:picLocks noChangeAspect="1"/>
          </p:cNvPicPr>
          <p:nvPr/>
        </p:nvPicPr>
        <p:blipFill>
          <a:blip r:embed="rId2">
            <a:extLst/>
          </a:blip>
          <a:srcRect l="52650" t="1900" r="6333" b="67155"/>
          <a:stretch>
            <a:fillRect/>
          </a:stretch>
        </p:blipFill>
        <p:spPr>
          <a:xfrm>
            <a:off x="964676" y="335478"/>
            <a:ext cx="22454647" cy="11978067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Rektangel"/>
          <p:cNvSpPr/>
          <p:nvPr/>
        </p:nvSpPr>
        <p:spPr>
          <a:xfrm>
            <a:off x="5299248" y="6894486"/>
            <a:ext cx="1493344" cy="649743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5" name="Rektangel"/>
          <p:cNvSpPr/>
          <p:nvPr/>
        </p:nvSpPr>
        <p:spPr>
          <a:xfrm>
            <a:off x="8819570" y="6875425"/>
            <a:ext cx="894208" cy="305811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6" name="Rektangel"/>
          <p:cNvSpPr/>
          <p:nvPr/>
        </p:nvSpPr>
        <p:spPr>
          <a:xfrm>
            <a:off x="11881570" y="6894486"/>
            <a:ext cx="2016316" cy="649743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7" name="Rektangel"/>
          <p:cNvSpPr/>
          <p:nvPr/>
        </p:nvSpPr>
        <p:spPr>
          <a:xfrm>
            <a:off x="15846643" y="7410383"/>
            <a:ext cx="1038066" cy="305811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10" name="Gruppér"/>
          <p:cNvGrpSpPr/>
          <p:nvPr/>
        </p:nvGrpSpPr>
        <p:grpSpPr>
          <a:xfrm>
            <a:off x="5299249" y="7582349"/>
            <a:ext cx="14928090" cy="569527"/>
            <a:chOff x="0" y="0"/>
            <a:chExt cx="14928089" cy="569526"/>
          </a:xfrm>
        </p:grpSpPr>
        <p:sp>
          <p:nvSpPr>
            <p:cNvPr id="308" name="Rektangel"/>
            <p:cNvSpPr/>
            <p:nvPr/>
          </p:nvSpPr>
          <p:spPr>
            <a:xfrm>
              <a:off x="-1" y="-1"/>
              <a:ext cx="391070" cy="569528"/>
            </a:xfrm>
            <a:prstGeom prst="rect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09" name="Rektangel"/>
            <p:cNvSpPr/>
            <p:nvPr/>
          </p:nvSpPr>
          <p:spPr>
            <a:xfrm>
              <a:off x="14537021" y="-1"/>
              <a:ext cx="391069" cy="569528"/>
            </a:xfrm>
            <a:prstGeom prst="rect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311" name="Rektangel"/>
          <p:cNvSpPr/>
          <p:nvPr/>
        </p:nvSpPr>
        <p:spPr>
          <a:xfrm>
            <a:off x="20050866" y="7143532"/>
            <a:ext cx="1282370" cy="400697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12" name="2023 04 25 C DATABLAD pcm5100a p15-p16.pdf" descr="2023 04 25 C DATABLAD pcm5100a p15-p16.pdf"/>
          <p:cNvPicPr>
            <a:picLocks noChangeAspect="1"/>
          </p:cNvPicPr>
          <p:nvPr/>
        </p:nvPicPr>
        <p:blipFill>
          <a:blip r:embed="rId2">
            <a:extLst/>
          </a:blip>
          <a:srcRect l="52650" t="37392" r="6333" b="52433"/>
          <a:stretch>
            <a:fillRect/>
          </a:stretch>
        </p:blipFill>
        <p:spPr>
          <a:xfrm>
            <a:off x="964676" y="9156365"/>
            <a:ext cx="22454650" cy="3938278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Headset"/>
          <p:cNvSpPr txBox="1"/>
          <p:nvPr>
            <p:ph type="title" idx="4294967295"/>
          </p:nvPr>
        </p:nvSpPr>
        <p:spPr>
          <a:xfrm>
            <a:off x="964675" y="726392"/>
            <a:ext cx="6132819" cy="2286001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pPr/>
            <a:r>
              <a:t>Headset</a:t>
            </a:r>
          </a:p>
        </p:txBody>
      </p:sp>
      <p:sp>
        <p:nvSpPr>
          <p:cNvPr id="314" name="✅"/>
          <p:cNvSpPr txBox="1"/>
          <p:nvPr/>
        </p:nvSpPr>
        <p:spPr>
          <a:xfrm>
            <a:off x="23592091" y="12570968"/>
            <a:ext cx="4953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3"/>
      <p:bldP build="whole" bldLvl="1" animBg="1" rev="0" advAuto="0" spid="310" grpId="6"/>
      <p:bldP build="whole" bldLvl="1" animBg="1" rev="0" advAuto="0" spid="314" grpId="7"/>
      <p:bldP build="whole" bldLvl="1" animBg="1" rev="0" advAuto="0" spid="305" grpId="2"/>
      <p:bldP build="whole" bldLvl="1" animBg="1" rev="0" advAuto="0" spid="307" grpId="4"/>
      <p:bldP build="whole" bldLvl="1" animBg="1" rev="0" advAuto="0" spid="304" grpId="1"/>
      <p:bldP build="whole" bldLvl="1" animBg="1" rev="0" advAuto="0" spid="311" grpId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#define CLK_MAX_32_MONOTENOUS_HIGH_TICKS \…"/>
          <p:cNvSpPr txBox="1"/>
          <p:nvPr/>
        </p:nvSpPr>
        <p:spPr>
          <a:xfrm>
            <a:off x="1522689" y="1028699"/>
            <a:ext cx="7500380" cy="116586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B4B4B4"/>
                </a:solidFill>
              </a:rPr>
              <a:t>#</a:t>
            </a:r>
            <a:r>
              <a:rPr>
                <a:solidFill>
                  <a:srgbClr val="9A9A9A"/>
                </a:solidFill>
              </a:rPr>
              <a:t>define</a:t>
            </a:r>
            <a:r>
              <a:rPr>
                <a:solidFill>
                  <a:srgbClr val="C8C8C8"/>
                </a:solidFill>
              </a:rPr>
              <a:t> </a:t>
            </a:r>
            <a:r>
              <a:t>CLK_MAX_32_MONOTENOUS_HIGH_TICKS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B4B4B4"/>
                </a:solidFill>
              </a:rPr>
              <a:t>{</a:t>
            </a:r>
            <a:r>
              <a:t>/* COL1            COL2          */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EB7FF"/>
                </a:solidFill>
              </a:rPr>
              <a:t>TIME_01_TICK</a:t>
            </a:r>
            <a:r>
              <a:rPr>
                <a:solidFill>
                  <a:srgbClr val="B4B4B4"/>
                </a:solidFill>
              </a:rPr>
              <a:t>,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C8C8C8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EB7FF"/>
                </a:solidFill>
              </a:rPr>
              <a:t>TIME_50_TICKS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TIME_50_TICKS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-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4B4B4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}</a:t>
            </a:r>
            <a:r>
              <a:rPr>
                <a:solidFill>
                  <a:srgbClr val="C8C8C8"/>
                </a:solidFill>
              </a:rPr>
              <a:t> </a:t>
            </a:r>
          </a:p>
        </p:txBody>
      </p:sp>
      <p:sp>
        <p:nvSpPr>
          <p:cNvPr id="317" name="#define CLK_MAX_32_MONOTENOUS_LOW_TICKS \…"/>
          <p:cNvSpPr txBox="1"/>
          <p:nvPr/>
        </p:nvSpPr>
        <p:spPr>
          <a:xfrm>
            <a:off x="14204872" y="1028699"/>
            <a:ext cx="7324521" cy="116586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B4B4B4"/>
                </a:solidFill>
              </a:rPr>
              <a:t>#</a:t>
            </a:r>
            <a:r>
              <a:rPr>
                <a:solidFill>
                  <a:srgbClr val="9A9A9A"/>
                </a:solidFill>
              </a:rPr>
              <a:t>define</a:t>
            </a:r>
            <a:r>
              <a:rPr>
                <a:solidFill>
                  <a:srgbClr val="C8C8C8"/>
                </a:solidFill>
              </a:rPr>
              <a:t> </a:t>
            </a:r>
            <a:r>
              <a:t>CLK_MAX_32_MONOTENOUS_LOW_TICKS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B4B4B4"/>
                </a:solidFill>
              </a:rPr>
              <a:t>{</a:t>
            </a:r>
            <a:r>
              <a:t>/* COL3            COL4          */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rPr>
                <a:solidFill>
                  <a:srgbClr val="BEB7FF"/>
                </a:solidFill>
              </a:rP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EB7FF"/>
                </a:solidFill>
              </a:rPr>
              <a:t>TIME_01_TICK</a:t>
            </a:r>
            <a:r>
              <a:rPr>
                <a:solidFill>
                  <a:srgbClr val="B4B4B4"/>
                </a:solidFill>
              </a:rPr>
              <a:t>,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rPr>
                <a:solidFill>
                  <a:srgbClr val="BEB7FF"/>
                </a:solidFill>
              </a:rP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EB7FF"/>
                </a:solidFill>
              </a:rPr>
              <a:t>TIME_01_TICK</a:t>
            </a:r>
            <a:r>
              <a:rPr>
                <a:solidFill>
                  <a:srgbClr val="B4B4B4"/>
                </a:solidFill>
              </a:rPr>
              <a:t>,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8C8C8"/>
                </a:solidFill>
              </a:rPr>
              <a:t>    </a:t>
            </a:r>
            <a:r>
              <a:t>TIME_47_TICKS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C8C8C8"/>
                </a:solidFill>
              </a:rPr>
              <a:t> </a:t>
            </a:r>
            <a:r>
              <a:t>TIME_01_TICK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C8C8C8"/>
                </a:solidFill>
              </a:rPr>
              <a:t> </a:t>
            </a:r>
            <a:r>
              <a:rPr>
                <a:solidFill>
                  <a:srgbClr val="FFD68F"/>
                </a:solidFill>
              </a:rPr>
              <a:t>\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B4B4B4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}</a:t>
            </a:r>
          </a:p>
        </p:txBody>
      </p:sp>
      <p:sp>
        <p:nvSpPr>
          <p:cNvPr id="318" name="(50 * 21) +…"/>
          <p:cNvSpPr txBox="1"/>
          <p:nvPr/>
        </p:nvSpPr>
        <p:spPr>
          <a:xfrm>
            <a:off x="8347678" y="1980220"/>
            <a:ext cx="2904978" cy="1473201"/>
          </a:xfrm>
          <a:prstGeom prst="rect">
            <a:avLst/>
          </a:prstGeom>
          <a:solidFill>
            <a:srgbClr val="1E1E1E"/>
          </a:solidFill>
          <a:ln w="381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FFFB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(50 * 21) + </a:t>
            </a:r>
          </a:p>
          <a:p>
            <a:pPr algn="l">
              <a:defRPr b="0">
                <a:solidFill>
                  <a:srgbClr val="FFFB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(49 * 11) =</a:t>
            </a:r>
          </a:p>
          <a:p>
            <a:pPr algn="l">
              <a:defRPr b="0">
                <a:solidFill>
                  <a:srgbClr val="FFFB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1589 ticks</a:t>
            </a:r>
          </a:p>
        </p:txBody>
      </p:sp>
      <p:sp>
        <p:nvSpPr>
          <p:cNvPr id="319" name="(48 * 32) =…"/>
          <p:cNvSpPr txBox="1"/>
          <p:nvPr/>
        </p:nvSpPr>
        <p:spPr>
          <a:xfrm>
            <a:off x="11791931" y="2424720"/>
            <a:ext cx="2675596" cy="1028701"/>
          </a:xfrm>
          <a:prstGeom prst="rect">
            <a:avLst/>
          </a:prstGeom>
          <a:solidFill>
            <a:srgbClr val="1E1E1E"/>
          </a:solidFill>
          <a:ln w="381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FFFB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(48 * 32) =</a:t>
            </a:r>
          </a:p>
          <a:p>
            <a:pPr algn="l">
              <a:defRPr b="0">
                <a:solidFill>
                  <a:srgbClr val="FFFB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1536 ticks</a:t>
            </a:r>
          </a:p>
        </p:txBody>
      </p:sp>
      <p:sp>
        <p:nvSpPr>
          <p:cNvPr id="320" name="1589 + 1536 =…"/>
          <p:cNvSpPr txBox="1"/>
          <p:nvPr/>
        </p:nvSpPr>
        <p:spPr>
          <a:xfrm>
            <a:off x="10224752" y="3858841"/>
            <a:ext cx="3096259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1589 + 1536 =</a:t>
            </a:r>
          </a:p>
          <a:p>
            <a:pPr algn="l">
              <a:defRPr b="0"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3125 ticks</a:t>
            </a:r>
          </a:p>
        </p:txBody>
      </p:sp>
      <p:sp>
        <p:nvSpPr>
          <p:cNvPr id="321" name="3125 * 2 =…"/>
          <p:cNvSpPr txBox="1"/>
          <p:nvPr/>
        </p:nvSpPr>
        <p:spPr>
          <a:xfrm>
            <a:off x="9273563" y="5461616"/>
            <a:ext cx="4701928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3125 * 2 =</a:t>
            </a:r>
          </a:p>
          <a:p>
            <a:pPr algn="l">
              <a:defRPr b="0"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6250 ticks * 10 ns =</a:t>
            </a:r>
          </a:p>
          <a:p>
            <a:pPr algn="l">
              <a:defRPr b="0"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62.5 μs =</a:t>
            </a:r>
          </a:p>
          <a:p>
            <a:pPr algn="l">
              <a:defRPr b="0"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stereo @ 16 kHz </a:t>
            </a:r>
          </a:p>
        </p:txBody>
      </p:sp>
      <p:sp>
        <p:nvSpPr>
          <p:cNvPr id="322" name="1 tick = 10 ns"/>
          <p:cNvSpPr txBox="1"/>
          <p:nvPr/>
        </p:nvSpPr>
        <p:spPr>
          <a:xfrm>
            <a:off x="9445794" y="1028699"/>
            <a:ext cx="332564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pPr/>
            <a:r>
              <a:t>1 tick = 10 ns</a:t>
            </a:r>
          </a:p>
        </p:txBody>
      </p:sp>
      <p:sp>
        <p:nvSpPr>
          <p:cNvPr id="323" name="This works for both…"/>
          <p:cNvSpPr txBox="1"/>
          <p:nvPr/>
        </p:nvSpPr>
        <p:spPr>
          <a:xfrm>
            <a:off x="9445794" y="11252200"/>
            <a:ext cx="4472547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This works for both</a:t>
            </a:r>
          </a:p>
          <a:p>
            <a:pPr algn="l">
              <a:defRPr b="0"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mic </a:t>
            </a:r>
            <a:r>
              <a:rPr>
                <a:solidFill>
                  <a:srgbClr val="FF2600"/>
                </a:solidFill>
              </a:rPr>
              <a:t>ICS-52000 </a:t>
            </a:r>
            <a:r>
              <a:t>and </a:t>
            </a:r>
          </a:p>
          <a:p>
            <a:pPr algn="l">
              <a:defRPr b="0"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headset </a:t>
            </a:r>
            <a:r>
              <a:rPr>
                <a:solidFill>
                  <a:srgbClr val="FF2600"/>
                </a:solidFill>
              </a:rPr>
              <a:t>PCM5100</a:t>
            </a:r>
          </a:p>
        </p:txBody>
      </p:sp>
      <p:sp>
        <p:nvSpPr>
          <p:cNvPr id="324" name="XC is C syntax + X"/>
          <p:cNvSpPr txBox="1"/>
          <p:nvPr/>
        </p:nvSpPr>
        <p:spPr>
          <a:xfrm>
            <a:off x="9023068" y="482599"/>
            <a:ext cx="5181805" cy="5461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BDB7FA"/>
                </a:solidFill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pPr/>
            <a:r>
              <a:t>XC is C syntax + X</a:t>
            </a:r>
          </a:p>
        </p:txBody>
      </p:sp>
      <p:sp>
        <p:nvSpPr>
          <p:cNvPr id="325" name="✅"/>
          <p:cNvSpPr txBox="1"/>
          <p:nvPr/>
        </p:nvSpPr>
        <p:spPr>
          <a:xfrm>
            <a:off x="23592091" y="12570968"/>
            <a:ext cx="4953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" grpId="4"/>
      <p:bldP build="whole" bldLvl="1" animBg="1" rev="0" advAuto="0" spid="323" grpId="6"/>
      <p:bldP build="whole" bldLvl="1" animBg="1" rev="0" advAuto="0" spid="325" grpId="7"/>
      <p:bldP build="whole" bldLvl="1" animBg="1" rev="0" advAuto="0" spid="324" grpId="1"/>
      <p:bldP build="whole" bldLvl="1" animBg="1" rev="0" advAuto="0" spid="321" grpId="5"/>
      <p:bldP build="whole" bldLvl="1" animBg="1" rev="0" advAuto="0" spid="319" grpId="3"/>
      <p:bldP build="whole" bldLvl="1" animBg="1" rev="0" advAuto="0" spid="31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his conference «fringe» presentation explains an implementation which reads from a MEMS microphone and writes to a headset DAC…"/>
          <p:cNvSpPr txBox="1"/>
          <p:nvPr>
            <p:ph type="ctrTitle"/>
          </p:nvPr>
        </p:nvSpPr>
        <p:spPr>
          <a:xfrm>
            <a:off x="1860194" y="1414010"/>
            <a:ext cx="20663612" cy="11348905"/>
          </a:xfrm>
          <a:prstGeom prst="rect">
            <a:avLst/>
          </a:prstGeom>
        </p:spPr>
        <p:txBody>
          <a:bodyPr/>
          <a:lstStyle/>
          <a:p>
            <a:pPr marL="592666" indent="-592666" algn="just" defTabSz="330200">
              <a:buSzPct val="125000"/>
              <a:buChar char="•"/>
              <a:defRPr sz="4480"/>
            </a:pPr>
            <a:r>
              <a:t>This conference «fringe» presentation explains an implementation which reads from a MEMS microphone and writes to a headset DAC</a:t>
            </a:r>
          </a:p>
          <a:p>
            <a:pPr marL="592666" indent="-592666" algn="just" defTabSz="330200">
              <a:buSzPct val="125000"/>
              <a:defRPr sz="4480">
                <a:solidFill>
                  <a:srgbClr val="5E5E5E"/>
                </a:solidFill>
              </a:defRPr>
            </a:pPr>
            <a:r>
              <a:t>To avoid using an external PLL chip, clock output pulses rather unusually vary some in time</a:t>
            </a:r>
          </a:p>
          <a:p>
            <a:pPr marL="592666" indent="-592666" algn="just" defTabSz="330200">
              <a:buSzPct val="125000"/>
              <a:defRPr sz="4480"/>
            </a:pPr>
            <a:r>
              <a:t>The timing of these «staccato» pulses is taken from a software table with 10 ns tick resolution (100 MHz)</a:t>
            </a:r>
          </a:p>
          <a:p>
            <a:pPr marL="592666" indent="-592666" algn="just" defTabSz="330200">
              <a:buSzPct val="125000"/>
              <a:defRPr sz="4480">
                <a:solidFill>
                  <a:srgbClr val="5E5E5E"/>
                </a:solidFill>
              </a:defRPr>
            </a:pPr>
            <a:r>
              <a:t>The pattern thus generated repeats exactly every 62.5 µs, giving a stereo frame rate of 16,000 Hz</a:t>
            </a:r>
          </a:p>
          <a:p>
            <a:pPr marL="592666" indent="-592666" algn="just" defTabSz="330200">
              <a:buSzPct val="125000"/>
              <a:defRPr sz="4480"/>
            </a:pPr>
            <a:r>
              <a:t>The table contains 128 elements;</a:t>
            </a:r>
            <a:br/>
            <a:r>
              <a:t>two edges per pulse * 32 bits * two channels, </a:t>
            </a:r>
            <a:br/>
            <a:r>
              <a:t>each representing the number of ticks to the next clock signal edge output</a:t>
            </a:r>
          </a:p>
          <a:p>
            <a:pPr marL="592666" indent="-592666" algn="just" defTabSz="330200">
              <a:buSzPct val="125000"/>
              <a:defRPr sz="4480">
                <a:solidFill>
                  <a:srgbClr val="5E5E5E"/>
                </a:solidFill>
              </a:defRPr>
            </a:pPr>
            <a:r>
              <a:t>The presentation shows that this controlled unevenness correctly picks up the data bits from the microphone chip or delivers the data bits to the headset chip</a:t>
            </a:r>
          </a:p>
          <a:p>
            <a:pPr marL="592666" indent="-592666" algn="just" defTabSz="330200">
              <a:buSzPct val="125000"/>
              <a:defRPr sz="4480"/>
            </a:pPr>
            <a:r>
              <a:t>A processor from XMOS (UK) is used for this</a:t>
            </a:r>
          </a:p>
        </p:txBody>
      </p:sp>
      <p:sp>
        <p:nvSpPr>
          <p:cNvPr id="125" name="Abstract"/>
          <p:cNvSpPr txBox="1"/>
          <p:nvPr/>
        </p:nvSpPr>
        <p:spPr>
          <a:xfrm>
            <a:off x="6999406" y="779362"/>
            <a:ext cx="10385188" cy="126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330200"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Abstract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COPA 2025 fringe by Teig ver2 detail.pdf" descr="COPA 2025 fringe by Teig ver2 detail.pdf"/>
          <p:cNvPicPr>
            <a:picLocks noChangeAspect="1"/>
          </p:cNvPicPr>
          <p:nvPr/>
        </p:nvPicPr>
        <p:blipFill>
          <a:blip r:embed="rId2">
            <a:extLst/>
          </a:blip>
          <a:srcRect l="13223" t="36478" r="13223" b="34506"/>
          <a:stretch>
            <a:fillRect/>
          </a:stretch>
        </p:blipFill>
        <p:spPr>
          <a:xfrm>
            <a:off x="2325136" y="1577471"/>
            <a:ext cx="17935250" cy="3979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COPA 2025 fringe by Teig ver2 detail.pdf" descr="COPA 2025 fringe by Teig ver2 detail.pdf"/>
          <p:cNvPicPr>
            <a:picLocks noChangeAspect="1"/>
          </p:cNvPicPr>
          <p:nvPr/>
        </p:nvPicPr>
        <p:blipFill>
          <a:blip r:embed="rId2">
            <a:extLst/>
          </a:blip>
          <a:srcRect l="21207" t="47425" r="58894" b="40478"/>
          <a:stretch>
            <a:fillRect/>
          </a:stretch>
        </p:blipFill>
        <p:spPr>
          <a:xfrm>
            <a:off x="2325136" y="6857999"/>
            <a:ext cx="17149436" cy="58637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Gruppér"/>
          <p:cNvGrpSpPr/>
          <p:nvPr/>
        </p:nvGrpSpPr>
        <p:grpSpPr>
          <a:xfrm>
            <a:off x="2334116" y="4325207"/>
            <a:ext cx="17130018" cy="2523813"/>
            <a:chOff x="0" y="0"/>
            <a:chExt cx="17130015" cy="2523812"/>
          </a:xfrm>
        </p:grpSpPr>
        <p:sp>
          <p:nvSpPr>
            <p:cNvPr id="329" name="Linje"/>
            <p:cNvSpPr/>
            <p:nvPr/>
          </p:nvSpPr>
          <p:spPr>
            <a:xfrm flipV="1">
              <a:off x="0" y="1216904"/>
              <a:ext cx="1950461" cy="130690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0" name="Linje"/>
            <p:cNvSpPr/>
            <p:nvPr/>
          </p:nvSpPr>
          <p:spPr>
            <a:xfrm flipH="1" flipV="1">
              <a:off x="6822107" y="1218956"/>
              <a:ext cx="10307910" cy="128786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1" name="Linje"/>
            <p:cNvSpPr/>
            <p:nvPr/>
          </p:nvSpPr>
          <p:spPr>
            <a:xfrm>
              <a:off x="1944829" y="1219029"/>
              <a:ext cx="4901108" cy="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2" name="Linje"/>
            <p:cNvSpPr/>
            <p:nvPr/>
          </p:nvSpPr>
          <p:spPr>
            <a:xfrm flipV="1">
              <a:off x="1957529" y="-1"/>
              <a:ext cx="1" cy="123173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3" name="Linje"/>
            <p:cNvSpPr/>
            <p:nvPr/>
          </p:nvSpPr>
          <p:spPr>
            <a:xfrm flipV="1">
              <a:off x="6833237" y="25375"/>
              <a:ext cx="1" cy="118098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335" name="20/26"/>
          <p:cNvSpPr txBox="1"/>
          <p:nvPr/>
        </p:nvSpPr>
        <p:spPr>
          <a:xfrm>
            <a:off x="23295483" y="13167868"/>
            <a:ext cx="108851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C0C0C0"/>
                </a:solidFill>
              </a:defRPr>
            </a:lvl1pPr>
          </a:lstStyle>
          <a:p>
            <a:pPr/>
            <a:r>
              <a:t>20/26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" grpId="1"/>
      <p:bldP build="whole" bldLvl="1" animBg="1" rev="0" advAuto="0" spid="328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void mic_ics52000_stereo_in_16kHz_task_m ( // ICS-52000. USING THIS…"/>
          <p:cNvSpPr txBox="1"/>
          <p:nvPr/>
        </p:nvSpPr>
        <p:spPr>
          <a:xfrm>
            <a:off x="4128014" y="2184399"/>
            <a:ext cx="15589896" cy="93472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2300">
                <a:solidFill>
                  <a:srgbClr val="DCDCA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569CD6"/>
                </a:solidFill>
              </a:rPr>
              <a:t>void</a:t>
            </a:r>
            <a:r>
              <a:rPr>
                <a:solidFill>
                  <a:srgbClr val="DADADA"/>
                </a:solidFill>
              </a:rPr>
              <a:t> </a:t>
            </a:r>
            <a:r>
              <a:t>mic_ics52000_stereo_in_16kHz_task_m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(</a:t>
            </a:r>
            <a:r>
              <a:rPr>
                <a:solidFill>
                  <a:srgbClr val="57A64A"/>
                </a:solidFill>
              </a:rPr>
              <a:t> // ICS-52000. USING THIS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</a:t>
            </a:r>
            <a:r>
              <a:rPr>
                <a:solidFill>
                  <a:srgbClr val="FFFFFF"/>
                </a:solidFill>
              </a:rPr>
              <a:t>out port</a:t>
            </a:r>
            <a:r>
              <a:t>          </a:t>
            </a:r>
            <a:r>
              <a:rPr>
                <a:solidFill>
                  <a:srgbClr val="9A9A9A"/>
                </a:solidFill>
              </a:rPr>
              <a:t>po_WS_mic</a:t>
            </a:r>
            <a:r>
              <a:rPr>
                <a:solidFill>
                  <a:srgbClr val="B4B4B4"/>
                </a:solidFill>
              </a:rPr>
              <a:t>,</a:t>
            </a:r>
            <a:r>
              <a:t> </a:t>
            </a: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in port</a:t>
            </a:r>
            <a:r>
              <a:t>           </a:t>
            </a:r>
            <a:r>
              <a:rPr>
                <a:solidFill>
                  <a:srgbClr val="9A9A9A"/>
                </a:solidFill>
              </a:rPr>
              <a:t>pi_SD_mic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DADADA"/>
                </a:solidFill>
              </a:rPr>
              <a:t> 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out port          </a:t>
            </a:r>
            <a:r>
              <a:rPr>
                <a:solidFill>
                  <a:srgbClr val="9A9A9A"/>
                </a:solidFill>
              </a:rPr>
              <a:t>po_SCK_mic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streaming chanend </a:t>
            </a:r>
            <a:r>
              <a:rPr>
                <a:solidFill>
                  <a:srgbClr val="9A9A9A"/>
                </a:solidFill>
              </a:rPr>
              <a:t>sch_ma</a:t>
            </a:r>
            <a:r>
              <a:rPr>
                <a:solidFill>
                  <a:srgbClr val="B4B4B4"/>
                </a:solidFill>
              </a:rPr>
              <a:t>,</a:t>
            </a:r>
            <a:r>
              <a:rPr>
                <a:solidFill>
                  <a:srgbClr val="57A64A"/>
                </a:solidFill>
              </a:rPr>
              <a:t>  // 16 kHz knock!</a:t>
            </a: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chanend           </a:t>
            </a:r>
            <a:r>
              <a:rPr>
                <a:solidFill>
                  <a:srgbClr val="9A9A9A"/>
                </a:solidFill>
              </a:rPr>
              <a:t>ch_ama</a:t>
            </a:r>
            <a:r>
              <a:rPr>
                <a:solidFill>
                  <a:srgbClr val="B4B4B4"/>
                </a:solidFill>
              </a:rPr>
              <a:t>)</a:t>
            </a:r>
            <a:r>
              <a:t>  // 16 kHz come! data! = bidirectional</a:t>
            </a:r>
          </a:p>
          <a:p>
            <a:pPr algn="l" defTabSz="457200">
              <a:defRPr b="0" sz="2300">
                <a:solidFill>
                  <a:srgbClr val="B4B4B4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{                                                     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9CDCF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</a:t>
            </a:r>
            <a:r>
              <a:rPr>
                <a:solidFill>
                  <a:srgbClr val="4EC9B0"/>
                </a:solidFill>
              </a:rPr>
              <a:t>SCK_ticks_t</a:t>
            </a:r>
            <a:r>
              <a:rPr>
                <a:solidFill>
                  <a:srgbClr val="DADADA"/>
                </a:solidFill>
              </a:rPr>
              <a:t>            </a:t>
            </a:r>
            <a:r>
              <a:t>timeout_next_edge_ticks_128arr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[</a:t>
            </a:r>
            <a:r>
              <a:rPr>
                <a:solidFill>
                  <a:srgbClr val="BEB7FF"/>
                </a:solidFill>
              </a:rPr>
              <a:t>NUM_EDGES_STEREO_128</a:t>
            </a:r>
            <a:r>
              <a:rPr>
                <a:solidFill>
                  <a:srgbClr val="B4B4B4"/>
                </a:solidFill>
              </a:rPr>
              <a:t>];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9CDCF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</a:t>
            </a:r>
            <a:r>
              <a:rPr>
                <a:solidFill>
                  <a:srgbClr val="569CD6"/>
                </a:solidFill>
              </a:rPr>
              <a:t>unsigned</a:t>
            </a:r>
            <a:r>
              <a:rPr>
                <a:solidFill>
                  <a:srgbClr val="DADADA"/>
                </a:solidFill>
              </a:rPr>
              <a:t>               </a:t>
            </a:r>
            <a:r>
              <a:t>ibits_stereo_decs_128arr</a:t>
            </a:r>
            <a:r>
              <a:rPr>
                <a:solidFill>
                  <a:srgbClr val="DADADA"/>
                </a:solidFill>
              </a:rPr>
              <a:t>       </a:t>
            </a:r>
            <a:r>
              <a:rPr>
                <a:solidFill>
                  <a:srgbClr val="B4B4B4"/>
                </a:solidFill>
              </a:rPr>
              <a:t>[</a:t>
            </a:r>
            <a:r>
              <a:rPr>
                <a:solidFill>
                  <a:srgbClr val="BEB7FF"/>
                </a:solidFill>
              </a:rPr>
              <a:t>NUM_EDGES_STEREO_128</a:t>
            </a:r>
            <a:r>
              <a:rPr>
                <a:solidFill>
                  <a:srgbClr val="B4B4B4"/>
                </a:solidFill>
              </a:rPr>
              <a:t>];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569CD6"/>
                </a:solidFill>
              </a:rPr>
              <a:t>unsigned</a:t>
            </a:r>
            <a:r>
              <a:t>               </a:t>
            </a:r>
            <a:r>
              <a:rPr>
                <a:solidFill>
                  <a:srgbClr val="9CDCFE"/>
                </a:solidFill>
              </a:rPr>
              <a:t>imic_128arr</a:t>
            </a:r>
            <a:r>
              <a:t>                    </a:t>
            </a:r>
            <a:r>
              <a:rPr>
                <a:solidFill>
                  <a:srgbClr val="B4B4B4"/>
                </a:solidFill>
              </a:rPr>
              <a:t>[</a:t>
            </a:r>
            <a:r>
              <a:rPr>
                <a:solidFill>
                  <a:srgbClr val="BEB7FF"/>
                </a:solidFill>
              </a:rPr>
              <a:t>NUM_EDGES_STEREO_128</a:t>
            </a:r>
            <a:r>
              <a:rPr>
                <a:solidFill>
                  <a:srgbClr val="B4B4B4"/>
                </a:solidFill>
              </a:rPr>
              <a:t>];</a:t>
            </a:r>
          </a:p>
          <a:p>
            <a:pPr algn="l" defTabSz="457200">
              <a:defRPr b="0" sz="2300">
                <a:solidFill>
                  <a:srgbClr val="BEB7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</a:t>
            </a:r>
            <a:r>
              <a:rPr>
                <a:solidFill>
                  <a:srgbClr val="4EC9B0"/>
                </a:solidFill>
              </a:rPr>
              <a:t>port_val_e</a:t>
            </a:r>
            <a:r>
              <a:rPr>
                <a:solidFill>
                  <a:srgbClr val="DADADA"/>
                </a:solidFill>
              </a:rPr>
              <a:t>             </a:t>
            </a:r>
            <a:r>
              <a:rPr>
                <a:solidFill>
                  <a:srgbClr val="9CDCFE"/>
                </a:solidFill>
              </a:rPr>
              <a:t>port_WS_128arr</a:t>
            </a:r>
            <a:r>
              <a:rPr>
                <a:solidFill>
                  <a:srgbClr val="DADADA"/>
                </a:solidFill>
              </a:rPr>
              <a:t>                 </a:t>
            </a:r>
            <a:r>
              <a:rPr>
                <a:solidFill>
                  <a:srgbClr val="B4B4B4"/>
                </a:solidFill>
              </a:rPr>
              <a:t>[</a:t>
            </a:r>
            <a:r>
              <a:t>NUM_EDGES_STEREO_128</a:t>
            </a:r>
            <a:r>
              <a:rPr>
                <a:solidFill>
                  <a:srgbClr val="B4B4B4"/>
                </a:solidFill>
              </a:rPr>
              <a:t>];</a:t>
            </a:r>
            <a:r>
              <a:rPr>
                <a:solidFill>
                  <a:srgbClr val="DADADA"/>
                </a:solidFill>
              </a:rPr>
              <a:t> 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9CDCF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</a:t>
            </a:r>
            <a:r>
              <a:rPr>
                <a:solidFill>
                  <a:srgbClr val="4EC9B0"/>
                </a:solidFill>
              </a:rPr>
              <a:t>audio_sampling_state_e</a:t>
            </a:r>
            <a:r>
              <a:rPr>
                <a:solidFill>
                  <a:srgbClr val="DADADA"/>
                </a:solidFill>
              </a:rPr>
              <a:t> </a:t>
            </a:r>
            <a:r>
              <a:t>audio_sampling_state_128arr</a:t>
            </a:r>
            <a:r>
              <a:rPr>
                <a:solidFill>
                  <a:srgbClr val="DADADA"/>
                </a:solidFill>
              </a:rPr>
              <a:t>    </a:t>
            </a:r>
            <a:r>
              <a:rPr>
                <a:solidFill>
                  <a:srgbClr val="B4B4B4"/>
                </a:solidFill>
              </a:rPr>
              <a:t>[</a:t>
            </a:r>
            <a:r>
              <a:rPr>
                <a:solidFill>
                  <a:srgbClr val="BEB7FF"/>
                </a:solidFill>
              </a:rPr>
              <a:t>NUM_EDGES_STEREO_128</a:t>
            </a:r>
            <a:r>
              <a:rPr>
                <a:solidFill>
                  <a:srgbClr val="B4B4B4"/>
                </a:solidFill>
              </a:rPr>
              <a:t>];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4EC9B0"/>
                </a:solidFill>
              </a:rPr>
              <a:t>audio_t</a:t>
            </a:r>
            <a:r>
              <a:t>                </a:t>
            </a:r>
            <a:r>
              <a:rPr>
                <a:solidFill>
                  <a:srgbClr val="9CDCFE"/>
                </a:solidFill>
              </a:rPr>
              <a:t>SD_in_bit0</a:t>
            </a:r>
            <a:r>
              <a:rPr>
                <a:solidFill>
                  <a:srgbClr val="B4B4B4"/>
                </a:solidFill>
              </a:rPr>
              <a:t>;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algn="l" defTabSz="457200">
              <a:defRPr b="0" sz="2300">
                <a:solidFill>
                  <a:srgbClr val="DCDCA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</a:t>
            </a:r>
            <a:r>
              <a:t>make_2048kHz_edges_for_16kHz_stereo_ticks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(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</a:t>
            </a:r>
            <a:r>
              <a:rPr>
                <a:solidFill>
                  <a:srgbClr val="9CDCFE"/>
                </a:solidFill>
              </a:rPr>
              <a:t>timeout_next_edge_ticks_128arr</a:t>
            </a:r>
            <a:r>
              <a:rPr>
                <a:solidFill>
                  <a:srgbClr val="B4B4B4"/>
                </a:solidFill>
              </a:rPr>
              <a:t>);</a:t>
            </a:r>
            <a:r>
              <a:t> // 128: SCK_ticks_t audio, 6250 ticks (62.5 us)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algn="l" defTabSz="457200">
              <a:defRPr b="0" sz="2300">
                <a:solidFill>
                  <a:srgbClr val="DCDCA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</a:t>
            </a:r>
            <a:r>
              <a:t>make_ics52000_stereo_bitbanged_params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(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</a:t>
            </a:r>
            <a:r>
              <a:rPr>
                <a:solidFill>
                  <a:srgbClr val="9CDCFE"/>
                </a:solidFill>
              </a:rPr>
              <a:t>ibits_stereo_decs_128arr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// 128: [31,31..  0,0][31,31..  0,0]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</a:t>
            </a:r>
            <a:r>
              <a:rPr>
                <a:solidFill>
                  <a:srgbClr val="9CDCFE"/>
                </a:solidFill>
              </a:rPr>
              <a:t>imic_128arr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   // 128: [0.. 1] 64 of each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</a:t>
            </a:r>
            <a:r>
              <a:rPr>
                <a:solidFill>
                  <a:srgbClr val="9CDCFE"/>
                </a:solidFill>
              </a:rPr>
              <a:t>port_WS_128arr</a:t>
            </a:r>
            <a:r>
              <a:rPr>
                <a:solidFill>
                  <a:srgbClr val="B4B4B4"/>
                </a:solidFill>
              </a:rPr>
              <a:t>,</a:t>
            </a:r>
            <a:r>
              <a:t>               // 128: [PORT_HIGH,PORT_HIGH, then 126 PORT_LOW]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</a:t>
            </a:r>
            <a:r>
              <a:rPr>
                <a:solidFill>
                  <a:srgbClr val="9CDCFE"/>
                </a:solidFill>
              </a:rPr>
              <a:t>audio_sampling_state_128arr</a:t>
            </a:r>
            <a:r>
              <a:rPr>
                <a:solidFill>
                  <a:srgbClr val="B4B4B4"/>
                </a:solidFill>
              </a:rPr>
              <a:t>);</a:t>
            </a:r>
            <a:r>
              <a:t> // 128: audio_sampling_state_e as pairs of 64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// More init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// </a:t>
            </a:r>
            <a:r>
              <a:rPr>
                <a:solidFill>
                  <a:srgbClr val="C298CE"/>
                </a:solidFill>
              </a:rPr>
              <a:t>while</a:t>
            </a:r>
            <a:r>
              <a:t> </a:t>
            </a:r>
            <a:r>
              <a:rPr>
                <a:solidFill>
                  <a:srgbClr val="B4B4B4"/>
                </a:solidFill>
              </a:rPr>
              <a:t>(</a:t>
            </a:r>
            <a:r>
              <a:rPr>
                <a:solidFill>
                  <a:srgbClr val="B5CEA8"/>
                </a:solidFill>
              </a:rPr>
              <a:t>true</a:t>
            </a:r>
            <a:r>
              <a:rPr>
                <a:solidFill>
                  <a:srgbClr val="B4B4B4"/>
                </a:solidFill>
              </a:rPr>
              <a:t>) </a:t>
            </a:r>
            <a:r>
              <a:rPr>
                <a:solidFill>
                  <a:srgbClr val="57A64A"/>
                </a:solidFill>
              </a:rPr>
              <a:t>// next page</a:t>
            </a:r>
            <a:endParaRPr>
              <a:solidFill>
                <a:srgbClr val="57A64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algn="l" defTabSz="457200">
              <a:defRPr b="0" sz="2300">
                <a:solidFill>
                  <a:srgbClr val="D8A0D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B4B4B4"/>
                </a:solidFill>
              </a:rPr>
              <a:t>}</a:t>
            </a:r>
            <a:r>
              <a:t> // mic_ics52000_stereo_in_16kHz_task_m</a:t>
            </a:r>
          </a:p>
        </p:txBody>
      </p:sp>
      <p:sp>
        <p:nvSpPr>
          <p:cNvPr id="338" name="XC code compiled with XMOS xTIMEcomposer 14.4.1 (Dec2019). Now C + lib_xcore new choice for new products"/>
          <p:cNvSpPr txBox="1"/>
          <p:nvPr/>
        </p:nvSpPr>
        <p:spPr>
          <a:xfrm>
            <a:off x="2140596" y="12781461"/>
            <a:ext cx="19564732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XC code compiled with XMOS xTIMEcomposer 14.4.1 (Dec2019). Now C + lib_xcore new choice for new products</a:t>
            </a:r>
          </a:p>
        </p:txBody>
      </p:sp>
      <p:sp>
        <p:nvSpPr>
          <p:cNvPr id="339" name="mic_ics52000_stereo_in_16kHz_task_m"/>
          <p:cNvSpPr txBox="1"/>
          <p:nvPr/>
        </p:nvSpPr>
        <p:spPr>
          <a:xfrm>
            <a:off x="7905160" y="419100"/>
            <a:ext cx="8035604" cy="5207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2800">
                <a:solidFill>
                  <a:srgbClr val="DCDCAA"/>
                </a:solidFill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pPr/>
            <a:r>
              <a:t> mic_ics52000_stereo_in_16kHz_task_m </a:t>
            </a:r>
          </a:p>
        </p:txBody>
      </p:sp>
      <p:sp>
        <p:nvSpPr>
          <p:cNvPr id="340" name="Microphone"/>
          <p:cNvSpPr txBox="1"/>
          <p:nvPr>
            <p:ph type="title" idx="4294967295"/>
          </p:nvPr>
        </p:nvSpPr>
        <p:spPr>
          <a:xfrm>
            <a:off x="964675" y="726392"/>
            <a:ext cx="6132819" cy="2286001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pPr/>
            <a:r>
              <a:t>Microphone</a:t>
            </a:r>
          </a:p>
        </p:txBody>
      </p:sp>
      <p:sp>
        <p:nvSpPr>
          <p:cNvPr id="341" name="{"/>
          <p:cNvSpPr txBox="1"/>
          <p:nvPr/>
        </p:nvSpPr>
        <p:spPr>
          <a:xfrm>
            <a:off x="3734454" y="4261220"/>
            <a:ext cx="1261207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5000">
                <a:solidFill>
                  <a:srgbClr val="FF2600"/>
                </a:solidFill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pPr/>
            <a:r>
              <a:t>{</a:t>
            </a:r>
          </a:p>
        </p:txBody>
      </p:sp>
      <p:sp>
        <p:nvSpPr>
          <p:cNvPr id="342" name="«All» is table driven to avoid unnecessary if-tests"/>
          <p:cNvSpPr/>
          <p:nvPr/>
        </p:nvSpPr>
        <p:spPr>
          <a:xfrm>
            <a:off x="380371" y="4102199"/>
            <a:ext cx="3550048" cy="1934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6" y="0"/>
                </a:moveTo>
                <a:cubicBezTo>
                  <a:pt x="173" y="0"/>
                  <a:pt x="0" y="317"/>
                  <a:pt x="0" y="709"/>
                </a:cubicBezTo>
                <a:lnTo>
                  <a:pt x="0" y="20891"/>
                </a:lnTo>
                <a:cubicBezTo>
                  <a:pt x="0" y="21283"/>
                  <a:pt x="173" y="21600"/>
                  <a:pt x="386" y="21600"/>
                </a:cubicBezTo>
                <a:lnTo>
                  <a:pt x="17828" y="21600"/>
                </a:lnTo>
                <a:cubicBezTo>
                  <a:pt x="18042" y="21600"/>
                  <a:pt x="18215" y="21283"/>
                  <a:pt x="18215" y="20891"/>
                </a:cubicBezTo>
                <a:lnTo>
                  <a:pt x="18215" y="15972"/>
                </a:lnTo>
                <a:lnTo>
                  <a:pt x="21600" y="14554"/>
                </a:lnTo>
                <a:lnTo>
                  <a:pt x="18215" y="13131"/>
                </a:lnTo>
                <a:lnTo>
                  <a:pt x="18215" y="709"/>
                </a:lnTo>
                <a:cubicBezTo>
                  <a:pt x="18215" y="317"/>
                  <a:pt x="18042" y="0"/>
                  <a:pt x="17828" y="0"/>
                </a:cubicBezTo>
                <a:lnTo>
                  <a:pt x="386" y="0"/>
                </a:lnTo>
                <a:close/>
              </a:path>
            </a:pathLst>
          </a:custGeom>
          <a:ln w="762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lnSpc>
                <a:spcPct val="120000"/>
              </a:lnSpc>
              <a:spcBef>
                <a:spcPts val="200"/>
              </a:spcBef>
              <a:defRPr b="0" sz="2300">
                <a:solidFill>
                  <a:srgbClr val="FF2600"/>
                </a:solidFill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pPr/>
            <a:r>
              <a:t>«All» is table driven to avoid unnecessary if-tests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" grpId="3"/>
      <p:bldP build="whole" bldLvl="1" animBg="1" rev="0" advAuto="0" spid="342" grpId="2"/>
      <p:bldP build="whole" bldLvl="1" animBg="1" rev="0" advAuto="0" spid="34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[[ordered]]…"/>
          <p:cNvSpPr txBox="1"/>
          <p:nvPr/>
        </p:nvSpPr>
        <p:spPr>
          <a:xfrm>
            <a:off x="2902250" y="1774962"/>
            <a:ext cx="18579500" cy="762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4B4B4"/>
                </a:solidFill>
              </a:rPr>
              <a:t>[[</a:t>
            </a:r>
            <a:r>
              <a:t>ordered</a:t>
            </a:r>
            <a:r>
              <a:rPr>
                <a:solidFill>
                  <a:srgbClr val="B4B4B4"/>
                </a:solidFill>
              </a:rPr>
              <a:t>]]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select </a:t>
            </a:r>
            <a:r>
              <a:rPr>
                <a:solidFill>
                  <a:srgbClr val="B4B4B4"/>
                </a:solidFill>
              </a:rPr>
              <a:t>{</a:t>
            </a:r>
          </a:p>
        </p:txBody>
      </p:sp>
      <p:sp>
        <p:nvSpPr>
          <p:cNvPr id="345" name="mic_ics52000_stereo_in_16kHz_task_m (cont.)"/>
          <p:cNvSpPr txBox="1"/>
          <p:nvPr/>
        </p:nvSpPr>
        <p:spPr>
          <a:xfrm>
            <a:off x="7424886" y="419715"/>
            <a:ext cx="9534228" cy="5207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2800">
                <a:solidFill>
                  <a:srgbClr val="DCDCAA"/>
                </a:solidFill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pPr/>
            <a:r>
              <a:t> mic_ics52000_stereo_in_16kHz_task_m (cont.)</a:t>
            </a:r>
          </a:p>
        </p:txBody>
      </p:sp>
      <p:sp>
        <p:nvSpPr>
          <p:cNvPr id="346" name="case ch_ama :&gt; knock_come_frame_number_expected : {…"/>
          <p:cNvSpPr txBox="1"/>
          <p:nvPr/>
        </p:nvSpPr>
        <p:spPr>
          <a:xfrm>
            <a:off x="2902250" y="2536962"/>
            <a:ext cx="18579500" cy="10922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case ch_ama :</a:t>
            </a:r>
            <a:r>
              <a:rPr>
                <a:solidFill>
                  <a:srgbClr val="B4B4B4"/>
                </a:solidFill>
              </a:rPr>
              <a:t>&gt;</a:t>
            </a:r>
            <a:r>
              <a:rPr>
                <a:solidFill>
                  <a:srgbClr val="DADADA"/>
                </a:solidFill>
              </a:rPr>
              <a:t> knock_come_frame_number_expected : </a:t>
            </a:r>
            <a:r>
              <a:rPr>
                <a:solidFill>
                  <a:srgbClr val="B4B4B4"/>
                </a:solidFill>
              </a:rPr>
              <a:t>{</a:t>
            </a:r>
            <a:r>
              <a:t> 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    audio_send_actions </a:t>
            </a:r>
            <a:r>
              <a:rPr>
                <a:solidFill>
                  <a:srgbClr val="B4B4B4"/>
                </a:solidFill>
              </a:rPr>
              <a:t>=</a:t>
            </a:r>
            <a:r>
              <a:rPr>
                <a:solidFill>
                  <a:srgbClr val="DADADA"/>
                </a:solidFill>
              </a:rPr>
              <a:t> asa_got_come_send</a:t>
            </a:r>
            <a:r>
              <a:rPr>
                <a:solidFill>
                  <a:srgbClr val="B4B4B4"/>
                </a:solidFill>
              </a:rPr>
              <a:t>;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</a:t>
            </a:r>
            <a:r>
              <a:rPr>
                <a:solidFill>
                  <a:srgbClr val="B4B4B4"/>
                </a:solidFill>
              </a:rPr>
              <a:t>}</a:t>
            </a:r>
            <a:r>
              <a:t> </a:t>
            </a:r>
            <a:r>
              <a:rPr>
                <a:solidFill>
                  <a:srgbClr val="D8A0DF"/>
                </a:solidFill>
              </a:rPr>
              <a:t>break</a:t>
            </a:r>
            <a:r>
              <a:rPr>
                <a:solidFill>
                  <a:srgbClr val="B4B4B4"/>
                </a:solidFill>
              </a:rPr>
              <a:t>;</a:t>
            </a:r>
          </a:p>
        </p:txBody>
      </p:sp>
      <p:sp>
        <p:nvSpPr>
          <p:cNvPr id="347" name="while (true) {"/>
          <p:cNvSpPr txBox="1"/>
          <p:nvPr/>
        </p:nvSpPr>
        <p:spPr>
          <a:xfrm>
            <a:off x="2902250" y="1343162"/>
            <a:ext cx="18579500" cy="4318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2300">
                <a:solidFill>
                  <a:srgbClr val="D8A0D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while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(</a:t>
            </a:r>
            <a:r>
              <a:rPr>
                <a:solidFill>
                  <a:srgbClr val="B5CEA8"/>
                </a:solidFill>
              </a:rPr>
              <a:t>true</a:t>
            </a:r>
            <a:r>
              <a:rPr>
                <a:solidFill>
                  <a:srgbClr val="B4B4B4"/>
                </a:solidFill>
              </a:rPr>
              <a:t>)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{</a:t>
            </a:r>
          </a:p>
        </p:txBody>
      </p:sp>
      <p:sp>
        <p:nvSpPr>
          <p:cNvPr id="348" name="case tmr_SCK when timerafter (tmr_SCK_timeout_ticks) :&gt; void: {…"/>
          <p:cNvSpPr txBox="1"/>
          <p:nvPr/>
        </p:nvSpPr>
        <p:spPr>
          <a:xfrm>
            <a:off x="2902250" y="3629162"/>
            <a:ext cx="18579500" cy="93472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case tmr_SCK when </a:t>
            </a:r>
            <a:r>
              <a:rPr>
                <a:solidFill>
                  <a:srgbClr val="DCDCAA"/>
                </a:solidFill>
              </a:rPr>
              <a:t>timerafter</a:t>
            </a:r>
            <a:r>
              <a:t> </a:t>
            </a:r>
            <a:r>
              <a:rPr>
                <a:solidFill>
                  <a:srgbClr val="B4B4B4"/>
                </a:solidFill>
              </a:rPr>
              <a:t>(</a:t>
            </a:r>
            <a:r>
              <a:t>tmr_SCK_timeout_ticks</a:t>
            </a:r>
            <a:r>
              <a:rPr>
                <a:solidFill>
                  <a:srgbClr val="B4B4B4"/>
                </a:solidFill>
              </a:rPr>
              <a:t>)</a:t>
            </a:r>
            <a:r>
              <a:t> :</a:t>
            </a:r>
            <a:r>
              <a:rPr>
                <a:solidFill>
                  <a:srgbClr val="B4B4B4"/>
                </a:solidFill>
              </a:rPr>
              <a:t>&gt;</a:t>
            </a:r>
            <a:r>
              <a:t> </a:t>
            </a:r>
            <a:r>
              <a:rPr>
                <a:solidFill>
                  <a:srgbClr val="569CD6"/>
                </a:solidFill>
              </a:rPr>
              <a:t>void</a:t>
            </a:r>
            <a:r>
              <a:t>: </a:t>
            </a:r>
            <a:r>
              <a:rPr>
                <a:solidFill>
                  <a:srgbClr val="B4B4B4"/>
                </a:solidFill>
              </a:rPr>
              <a:t>{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</a:t>
            </a:r>
            <a:r>
              <a:rPr>
                <a:solidFill>
                  <a:srgbClr val="569CD6"/>
                </a:solidFill>
              </a:rPr>
              <a:t>const</a:t>
            </a:r>
            <a:r>
              <a:t> audio_sampling_state_e audio_sampling_state </a:t>
            </a:r>
            <a:r>
              <a:rPr>
                <a:solidFill>
                  <a:srgbClr val="B4B4B4"/>
                </a:solidFill>
              </a:rPr>
              <a:t>=</a:t>
            </a:r>
            <a:r>
              <a:t> audio_sampling_state_128arr </a:t>
            </a:r>
            <a:r>
              <a:rPr>
                <a:solidFill>
                  <a:srgbClr val="B4B4B4"/>
                </a:solidFill>
              </a:rPr>
              <a:t>[</a:t>
            </a:r>
            <a:r>
              <a:t>iedge_incs</a:t>
            </a:r>
            <a:r>
              <a:rPr>
                <a:solidFill>
                  <a:srgbClr val="B4B4B4"/>
                </a:solidFill>
              </a:rPr>
              <a:t>];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    </a:t>
            </a: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B4B4B4"/>
                </a:solidFill>
              </a:rPr>
              <a:t>            </a:t>
            </a:r>
            <a:r>
              <a:t>// Do all port outputs immediately to get the least SCK duty cycle variations: 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po_WS_mic  </a:t>
            </a:r>
            <a:r>
              <a:rPr>
                <a:solidFill>
                  <a:srgbClr val="B4B4B4"/>
                </a:solidFill>
              </a:rPr>
              <a:t>&lt;</a:t>
            </a:r>
            <a:r>
              <a:t>: po_WS_val</a:t>
            </a:r>
            <a:r>
              <a:rPr>
                <a:solidFill>
                  <a:srgbClr val="B4B4B4"/>
                </a:solidFill>
              </a:rPr>
              <a:t>;</a:t>
            </a:r>
            <a:r>
              <a:rPr>
                <a:solidFill>
                  <a:srgbClr val="57A64A"/>
                </a:solidFill>
              </a:rPr>
              <a:t>       // BIT0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po_SCK_mic </a:t>
            </a:r>
            <a:r>
              <a:rPr>
                <a:solidFill>
                  <a:srgbClr val="B4B4B4"/>
                </a:solidFill>
              </a:rPr>
              <a:t>&lt;</a:t>
            </a:r>
            <a:r>
              <a:t>: po_SCK_bit0_val</a:t>
            </a:r>
            <a:r>
              <a:rPr>
                <a:solidFill>
                  <a:srgbClr val="B4B4B4"/>
                </a:solidFill>
              </a:rPr>
              <a:t>;</a:t>
            </a:r>
            <a:r>
              <a:rPr>
                <a:solidFill>
                  <a:srgbClr val="57A64A"/>
                </a:solidFill>
              </a:rPr>
              <a:t> // BIT0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</a:t>
            </a:r>
            <a:r>
              <a:rPr>
                <a:solidFill>
                  <a:srgbClr val="D8A0DF"/>
                </a:solidFill>
              </a:rPr>
              <a:t>if</a:t>
            </a:r>
            <a:r>
              <a:t> </a:t>
            </a:r>
            <a:r>
              <a:rPr>
                <a:solidFill>
                  <a:srgbClr val="B4B4B4"/>
                </a:solidFill>
              </a:rPr>
              <a:t>(</a:t>
            </a:r>
            <a:r>
              <a:t>audio_sampling_state </a:t>
            </a:r>
            <a:r>
              <a:rPr>
                <a:solidFill>
                  <a:srgbClr val="B4B4B4"/>
                </a:solidFill>
              </a:rPr>
              <a:t>==</a:t>
            </a:r>
            <a:r>
              <a:t> ass_in_bit</a:t>
            </a:r>
            <a:r>
              <a:rPr>
                <a:solidFill>
                  <a:srgbClr val="B4B4B4"/>
                </a:solidFill>
              </a:rPr>
              <a:t>)</a:t>
            </a:r>
            <a:r>
              <a:t> </a:t>
            </a:r>
            <a:r>
              <a:rPr>
                <a:solidFill>
                  <a:srgbClr val="B4B4B4"/>
                </a:solidFill>
              </a:rPr>
              <a:t>{</a:t>
            </a: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        </a:t>
            </a:r>
            <a:r>
              <a:t>pi_SD_mic :&gt; SD_in_bit0; 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</a:t>
            </a:r>
            <a:r>
              <a:rPr>
                <a:solidFill>
                  <a:srgbClr val="B4B4B4"/>
                </a:solidFill>
              </a:rPr>
              <a:t>}</a:t>
            </a:r>
            <a:r>
              <a:t> </a:t>
            </a:r>
            <a:r>
              <a:rPr>
                <a:solidFill>
                  <a:srgbClr val="D8A0DF"/>
                </a:solidFill>
              </a:rPr>
              <a:t>else</a:t>
            </a:r>
            <a:r>
              <a:t> </a:t>
            </a:r>
            <a:r>
              <a:rPr>
                <a:solidFill>
                  <a:srgbClr val="B4B4B4"/>
                </a:solidFill>
              </a:rPr>
              <a:t>{}</a:t>
            </a: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B4B4B4"/>
                </a:solidFill>
              </a:rPr>
              <a:t>             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</a:t>
            </a:r>
            <a:r>
              <a:rPr>
                <a:solidFill>
                  <a:srgbClr val="D8A0DF"/>
                </a:solidFill>
              </a:rPr>
              <a:t>switch</a:t>
            </a:r>
            <a:r>
              <a:t> </a:t>
            </a:r>
            <a:r>
              <a:rPr>
                <a:solidFill>
                  <a:srgbClr val="B4B4B4"/>
                </a:solidFill>
              </a:rPr>
              <a:t>(</a:t>
            </a:r>
            <a:r>
              <a:t>audio_send_actions</a:t>
            </a:r>
            <a:r>
              <a:rPr>
                <a:solidFill>
                  <a:srgbClr val="B4B4B4"/>
                </a:solidFill>
              </a:rPr>
              <a:t>)</a:t>
            </a:r>
            <a:r>
              <a:t> </a:t>
            </a:r>
            <a:r>
              <a:rPr>
                <a:solidFill>
                  <a:srgbClr val="B4B4B4"/>
                </a:solidFill>
              </a:rPr>
              <a:t>{</a:t>
            </a:r>
            <a:r>
              <a:t> </a:t>
            </a:r>
            <a:r>
              <a:rPr>
                <a:solidFill>
                  <a:srgbClr val="57A64A"/>
                </a:solidFill>
              </a:rPr>
              <a:t>// HANDLE SEND STATE MACHINE</a:t>
            </a:r>
            <a:endParaRPr>
              <a:solidFill>
                <a:srgbClr val="57A64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    </a:t>
            </a:r>
            <a:r>
              <a:rPr>
                <a:solidFill>
                  <a:srgbClr val="57A64A"/>
                </a:solidFill>
              </a:rPr>
              <a:t>// State and table driven code</a:t>
            </a:r>
            <a:r>
              <a:t>          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</a:t>
            </a:r>
            <a:r>
              <a:rPr>
                <a:solidFill>
                  <a:srgbClr val="B4B4B4"/>
                </a:solidFill>
              </a:rPr>
              <a:t>}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    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</a:t>
            </a:r>
            <a:r>
              <a:rPr>
                <a:solidFill>
                  <a:srgbClr val="D8A0DF"/>
                </a:solidFill>
              </a:rPr>
              <a:t>switch</a:t>
            </a:r>
            <a:r>
              <a:t> </a:t>
            </a:r>
            <a:r>
              <a:rPr>
                <a:solidFill>
                  <a:srgbClr val="B4B4B4"/>
                </a:solidFill>
              </a:rPr>
              <a:t>(</a:t>
            </a:r>
            <a:r>
              <a:t>audio_sampling_state</a:t>
            </a:r>
            <a:r>
              <a:rPr>
                <a:solidFill>
                  <a:srgbClr val="B4B4B4"/>
                </a:solidFill>
              </a:rPr>
              <a:t>)</a:t>
            </a:r>
            <a:r>
              <a:t> </a:t>
            </a:r>
            <a:r>
              <a:rPr>
                <a:solidFill>
                  <a:srgbClr val="B4B4B4"/>
                </a:solidFill>
              </a:rPr>
              <a:t>{</a:t>
            </a:r>
            <a:r>
              <a:rPr>
                <a:solidFill>
                  <a:srgbClr val="69A053"/>
                </a:solidFill>
              </a:rPr>
              <a:t> </a:t>
            </a:r>
            <a:r>
              <a:rPr>
                <a:solidFill>
                  <a:srgbClr val="57A64A"/>
                </a:solidFill>
              </a:rPr>
              <a:t>// HANDLE ICS-52000 STATES</a:t>
            </a:r>
            <a:endParaRPr>
              <a:solidFill>
                <a:srgbClr val="57A64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B4B4B4"/>
                </a:solidFill>
              </a:rPr>
              <a:t>               </a:t>
            </a:r>
            <a:r>
              <a:rPr>
                <a:solidFill>
                  <a:srgbClr val="57A64A"/>
                </a:solidFill>
              </a:rPr>
              <a:t>// State and table driven code </a:t>
            </a:r>
            <a:r>
              <a:rPr>
                <a:solidFill>
                  <a:srgbClr val="B4B4B4"/>
                </a:solidFill>
              </a:rPr>
              <a:t>             </a:t>
            </a:r>
            <a:endParaRPr>
              <a:solidFill>
                <a:srgbClr val="B4B4B4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B4B4B4"/>
                </a:solidFill>
              </a:rPr>
              <a:t>            } 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    po_SCK_bit0_val </a:t>
            </a:r>
            <a:r>
              <a:rPr>
                <a:solidFill>
                  <a:srgbClr val="B4B4B4"/>
                </a:solidFill>
              </a:rPr>
              <a:t>=</a:t>
            </a:r>
            <a:r>
              <a:rPr>
                <a:solidFill>
                  <a:srgbClr val="DADADA"/>
                </a:solidFill>
              </a:rPr>
              <a:t> iedge_incs</a:t>
            </a:r>
            <a:r>
              <a:rPr>
                <a:solidFill>
                  <a:srgbClr val="B4B4B4"/>
                </a:solidFill>
              </a:rPr>
              <a:t>;</a:t>
            </a:r>
            <a:r>
              <a:t> </a:t>
            </a: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</a:t>
            </a:r>
            <a:r>
              <a:rPr>
                <a:solidFill>
                  <a:srgbClr val="DADADA"/>
                </a:solidFill>
              </a:rPr>
              <a:t>           </a:t>
            </a:r>
            <a:r>
              <a:rPr>
                <a:solidFill>
                  <a:srgbClr val="C8C8C8"/>
                </a:solidFill>
              </a:rPr>
              <a:t>iedge_incs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=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(</a:t>
            </a:r>
            <a:r>
              <a:rPr>
                <a:solidFill>
                  <a:srgbClr val="C8C8C8"/>
                </a:solidFill>
              </a:rPr>
              <a:t>iedge_incs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+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5CEA8"/>
                </a:solidFill>
              </a:rPr>
              <a:t>1</a:t>
            </a:r>
            <a:r>
              <a:rPr>
                <a:solidFill>
                  <a:srgbClr val="B4B4B4"/>
                </a:solidFill>
              </a:rPr>
              <a:t>)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B4B4B4"/>
                </a:solidFill>
              </a:rPr>
              <a:t>%</a:t>
            </a:r>
            <a:r>
              <a:rPr>
                <a:solidFill>
                  <a:srgbClr val="DADADA"/>
                </a:solidFill>
              </a:rPr>
              <a:t> </a:t>
            </a:r>
            <a:r>
              <a:t>NUM_EDGES_STEREO_128</a:t>
            </a:r>
            <a:r>
              <a:rPr>
                <a:solidFill>
                  <a:srgbClr val="B4B4B4"/>
                </a:solidFill>
              </a:rPr>
              <a:t>;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57A64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DADADA"/>
                </a:solidFill>
              </a:rPr>
              <a:t>            </a:t>
            </a:r>
            <a:r>
              <a:rPr>
                <a:solidFill>
                  <a:srgbClr val="C8C8C8"/>
                </a:solidFill>
              </a:rPr>
              <a:t>po_WS_val</a:t>
            </a:r>
            <a:r>
              <a:rPr>
                <a:solidFill>
                  <a:srgbClr val="DADADA"/>
                </a:solidFill>
              </a:rPr>
              <a:t>  </a:t>
            </a:r>
            <a:r>
              <a:rPr>
                <a:solidFill>
                  <a:srgbClr val="B4B4B4"/>
                </a:solidFill>
              </a:rPr>
              <a:t>=</a:t>
            </a:r>
            <a:r>
              <a:rPr>
                <a:solidFill>
                  <a:srgbClr val="DADADA"/>
                </a:solidFill>
              </a:rPr>
              <a:t> </a:t>
            </a:r>
            <a:r>
              <a:rPr>
                <a:solidFill>
                  <a:srgbClr val="9CDCFE"/>
                </a:solidFill>
              </a:rPr>
              <a:t>port_WS_128arr</a:t>
            </a:r>
            <a:r>
              <a:rPr>
                <a:solidFill>
                  <a:srgbClr val="B4B4B4"/>
                </a:solidFill>
              </a:rPr>
              <a:t>[</a:t>
            </a:r>
            <a:r>
              <a:rPr>
                <a:solidFill>
                  <a:srgbClr val="C8C8C8"/>
                </a:solidFill>
              </a:rPr>
              <a:t>iedge_incs</a:t>
            </a:r>
            <a:r>
              <a:rPr>
                <a:solidFill>
                  <a:srgbClr val="B4B4B4"/>
                </a:solidFill>
              </a:rPr>
              <a:t>];</a:t>
            </a:r>
            <a:r>
              <a:t> // For next port output</a:t>
            </a:r>
            <a:endParaRPr>
              <a:solidFill>
                <a:srgbClr val="DADAD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   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</a:t>
            </a:r>
            <a:r>
              <a:rPr>
                <a:solidFill>
                  <a:srgbClr val="C8C8C8"/>
                </a:solidFill>
              </a:rPr>
              <a:t>tmr_SCK_timeout_ticks</a:t>
            </a:r>
            <a:r>
              <a:t> </a:t>
            </a:r>
            <a:r>
              <a:rPr>
                <a:solidFill>
                  <a:srgbClr val="B4B4B4"/>
                </a:solidFill>
              </a:rPr>
              <a:t>+=</a:t>
            </a:r>
            <a:r>
              <a:t> timeout_next_edge_ticks_128arr </a:t>
            </a:r>
            <a:r>
              <a:rPr>
                <a:solidFill>
                  <a:srgbClr val="B4B4B4"/>
                </a:solidFill>
              </a:rPr>
              <a:t>[</a:t>
            </a:r>
            <a:r>
              <a:t>iedge_incs</a:t>
            </a:r>
            <a:r>
              <a:rPr>
                <a:solidFill>
                  <a:srgbClr val="B4B4B4"/>
                </a:solidFill>
              </a:rPr>
              <a:t>];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</a:t>
            </a:r>
            <a:r>
              <a:rPr>
                <a:solidFill>
                  <a:srgbClr val="B4B4B4"/>
                </a:solidFill>
              </a:rPr>
              <a:t>}</a:t>
            </a:r>
            <a:r>
              <a:t> </a:t>
            </a:r>
            <a:r>
              <a:rPr>
                <a:solidFill>
                  <a:srgbClr val="D8A0DF"/>
                </a:solidFill>
              </a:rPr>
              <a:t>break</a:t>
            </a:r>
            <a:r>
              <a:rPr>
                <a:solidFill>
                  <a:srgbClr val="B4B4B4"/>
                </a:solidFill>
              </a:rPr>
              <a:t>;</a:t>
            </a:r>
            <a:r>
              <a:t> </a:t>
            </a: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B4B4B4"/>
                </a:solidFill>
              </a:rPr>
              <a:t>} </a:t>
            </a:r>
            <a:r>
              <a:rPr>
                <a:solidFill>
                  <a:srgbClr val="57A64A"/>
                </a:solidFill>
              </a:rPr>
              <a:t>// select</a:t>
            </a:r>
            <a:endParaRPr>
              <a:solidFill>
                <a:srgbClr val="57A64A"/>
              </a:solidFill>
            </a:endParaRPr>
          </a:p>
          <a:p>
            <a:pPr algn="l" defTabSz="457200">
              <a:defRPr b="0" sz="2300">
                <a:solidFill>
                  <a:srgbClr val="DADADA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B4B4B4"/>
                </a:solidFill>
              </a:rPr>
              <a:t>} </a:t>
            </a:r>
            <a:r>
              <a:rPr>
                <a:solidFill>
                  <a:srgbClr val="57A64A"/>
                </a:solidFill>
              </a:rPr>
              <a:t>// while</a:t>
            </a:r>
          </a:p>
        </p:txBody>
      </p:sp>
      <p:sp>
        <p:nvSpPr>
          <p:cNvPr id="349" name="✅"/>
          <p:cNvSpPr txBox="1"/>
          <p:nvPr/>
        </p:nvSpPr>
        <p:spPr>
          <a:xfrm>
            <a:off x="23592091" y="12570968"/>
            <a:ext cx="4953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" grpId="2"/>
      <p:bldP build="whole" bldLvl="1" animBg="1" rev="0" advAuto="0" spid="347" grpId="1"/>
      <p:bldP build="whole" bldLvl="1" animBg="1" rev="0" advAuto="0" spid="348" grpId="4"/>
      <p:bldP build="whole" bldLvl="1" animBg="1" rev="0" advAuto="0" spid="349" grpId="5"/>
      <p:bldP build="whole" bldLvl="1" animBg="1" rev="0" advAuto="0" spid="346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«2023 09 26 v09373 FLASHED STEREO with two mics in, but only right used SDS00233.png»"/>
          <p:cNvSpPr txBox="1"/>
          <p:nvPr/>
        </p:nvSpPr>
        <p:spPr>
          <a:xfrm>
            <a:off x="4162996" y="12594013"/>
            <a:ext cx="1605800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«2023 09 26 v09373 FLASHED STEREO with two mics in, but only right used SDS00233.png»</a:t>
            </a:r>
          </a:p>
        </p:txBody>
      </p:sp>
      <p:pic>
        <p:nvPicPr>
          <p:cNvPr id="352" name="2023 09 26 v09373 FLASHED STEREO with two mics in, but only right used SDS00233.png" descr="2023 09 26 v09373 FLASHED STEREO with two mics in, but only right used SDS002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1211" y="2177602"/>
            <a:ext cx="16114656" cy="9668794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CK"/>
          <p:cNvSpPr txBox="1"/>
          <p:nvPr/>
        </p:nvSpPr>
        <p:spPr>
          <a:xfrm>
            <a:off x="3271207" y="3703097"/>
            <a:ext cx="91897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/>
            <a:r>
              <a:t>SCK</a:t>
            </a:r>
          </a:p>
        </p:txBody>
      </p:sp>
      <p:sp>
        <p:nvSpPr>
          <p:cNvPr id="354" name="WS"/>
          <p:cNvSpPr txBox="1"/>
          <p:nvPr/>
        </p:nvSpPr>
        <p:spPr>
          <a:xfrm>
            <a:off x="3468946" y="5825312"/>
            <a:ext cx="72123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/>
            <a:r>
              <a:t>WS</a:t>
            </a:r>
          </a:p>
        </p:txBody>
      </p:sp>
      <p:sp>
        <p:nvSpPr>
          <p:cNvPr id="355" name="SD"/>
          <p:cNvSpPr txBox="1"/>
          <p:nvPr/>
        </p:nvSpPr>
        <p:spPr>
          <a:xfrm>
            <a:off x="3546289" y="7947527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/>
            <a:r>
              <a:t>SD</a:t>
            </a:r>
          </a:p>
        </p:txBody>
      </p:sp>
      <p:sp>
        <p:nvSpPr>
          <p:cNvPr id="356" name="RD"/>
          <p:cNvSpPr txBox="1"/>
          <p:nvPr/>
        </p:nvSpPr>
        <p:spPr>
          <a:xfrm>
            <a:off x="3518476" y="9801487"/>
            <a:ext cx="67170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/>
            <a:r>
              <a:t>RD</a:t>
            </a:r>
          </a:p>
        </p:txBody>
      </p:sp>
      <p:sp>
        <p:nvSpPr>
          <p:cNvPr id="357" name="Microphone"/>
          <p:cNvSpPr txBox="1"/>
          <p:nvPr>
            <p:ph type="title" idx="4294967295"/>
          </p:nvPr>
        </p:nvSpPr>
        <p:spPr>
          <a:xfrm>
            <a:off x="964675" y="726392"/>
            <a:ext cx="6132819" cy="2286001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pPr/>
            <a:r>
              <a:t>Microphone</a:t>
            </a:r>
          </a:p>
        </p:txBody>
      </p:sp>
      <p:sp>
        <p:nvSpPr>
          <p:cNvPr id="358" name="Linje"/>
          <p:cNvSpPr/>
          <p:nvPr/>
        </p:nvSpPr>
        <p:spPr>
          <a:xfrm flipV="1">
            <a:off x="11592313" y="926409"/>
            <a:ext cx="1" cy="3458569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9" name="Linje"/>
          <p:cNvSpPr/>
          <p:nvPr/>
        </p:nvSpPr>
        <p:spPr>
          <a:xfrm flipV="1">
            <a:off x="12831690" y="926409"/>
            <a:ext cx="1" cy="2085984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0" name="Linje"/>
          <p:cNvSpPr/>
          <p:nvPr/>
        </p:nvSpPr>
        <p:spPr>
          <a:xfrm flipV="1">
            <a:off x="13559020" y="926409"/>
            <a:ext cx="1" cy="3643182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1" name="Linje"/>
          <p:cNvSpPr/>
          <p:nvPr/>
        </p:nvSpPr>
        <p:spPr>
          <a:xfrm flipV="1">
            <a:off x="10589280" y="926409"/>
            <a:ext cx="1" cy="2085984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2" name="Linje"/>
          <p:cNvSpPr/>
          <p:nvPr/>
        </p:nvSpPr>
        <p:spPr>
          <a:xfrm flipV="1">
            <a:off x="9625607" y="926409"/>
            <a:ext cx="1" cy="3643182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3" name="Linje"/>
          <p:cNvSpPr/>
          <p:nvPr/>
        </p:nvSpPr>
        <p:spPr>
          <a:xfrm flipV="1">
            <a:off x="14763083" y="926409"/>
            <a:ext cx="1" cy="2502386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4" name="500…"/>
          <p:cNvSpPr txBox="1"/>
          <p:nvPr/>
        </p:nvSpPr>
        <p:spPr>
          <a:xfrm>
            <a:off x="9732539" y="815698"/>
            <a:ext cx="749809" cy="82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  <a:defRPr b="0">
                <a:solidFill>
                  <a:srgbClr val="FF2600"/>
                </a:solidFill>
              </a:defRPr>
            </a:pPr>
            <a:r>
              <a:t>500</a:t>
            </a:r>
          </a:p>
          <a:p>
            <a:pPr>
              <a:lnSpc>
                <a:spcPct val="60000"/>
              </a:lnSpc>
              <a:defRPr b="0">
                <a:solidFill>
                  <a:srgbClr val="FF2600"/>
                </a:solidFill>
              </a:defRPr>
            </a:pPr>
            <a:r>
              <a:t>ns</a:t>
            </a:r>
          </a:p>
        </p:txBody>
      </p:sp>
      <p:grpSp>
        <p:nvGrpSpPr>
          <p:cNvPr id="369" name="Gruppér"/>
          <p:cNvGrpSpPr/>
          <p:nvPr/>
        </p:nvGrpSpPr>
        <p:grpSpPr>
          <a:xfrm>
            <a:off x="10884259" y="904068"/>
            <a:ext cx="3564639" cy="548133"/>
            <a:chOff x="0" y="0"/>
            <a:chExt cx="3564637" cy="548132"/>
          </a:xfrm>
        </p:grpSpPr>
        <p:sp>
          <p:nvSpPr>
            <p:cNvPr id="365" name="≈B"/>
            <p:cNvSpPr txBox="1"/>
            <p:nvPr/>
          </p:nvSpPr>
          <p:spPr>
            <a:xfrm>
              <a:off x="0" y="0"/>
              <a:ext cx="603885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60000"/>
                </a:lnSpc>
                <a:defRPr b="0">
                  <a:solidFill>
                    <a:srgbClr val="FF2600"/>
                  </a:solidFill>
                </a:defRPr>
              </a:lvl1pPr>
            </a:lstStyle>
            <a:p>
              <a:pPr/>
              <a:r>
                <a:t>≈B</a:t>
              </a:r>
            </a:p>
          </p:txBody>
        </p:sp>
        <p:sp>
          <p:nvSpPr>
            <p:cNvPr id="366" name="≈C"/>
            <p:cNvSpPr txBox="1"/>
            <p:nvPr/>
          </p:nvSpPr>
          <p:spPr>
            <a:xfrm>
              <a:off x="998749" y="0"/>
              <a:ext cx="617983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60000"/>
                </a:lnSpc>
                <a:defRPr b="0">
                  <a:solidFill>
                    <a:srgbClr val="FF2600"/>
                  </a:solidFill>
                </a:defRPr>
              </a:lvl1pPr>
            </a:lstStyle>
            <a:p>
              <a:pPr/>
              <a:r>
                <a:t>≈C</a:t>
              </a:r>
            </a:p>
          </p:txBody>
        </p:sp>
        <p:sp>
          <p:nvSpPr>
            <p:cNvPr id="367" name="≈D"/>
            <p:cNvSpPr txBox="1"/>
            <p:nvPr/>
          </p:nvSpPr>
          <p:spPr>
            <a:xfrm>
              <a:off x="2005533" y="0"/>
              <a:ext cx="611125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60000"/>
                </a:lnSpc>
                <a:defRPr b="0">
                  <a:solidFill>
                    <a:srgbClr val="FF2600"/>
                  </a:solidFill>
                </a:defRPr>
              </a:lvl1pPr>
            </a:lstStyle>
            <a:p>
              <a:pPr/>
              <a:r>
                <a:t>≈D</a:t>
              </a:r>
            </a:p>
          </p:txBody>
        </p:sp>
        <p:sp>
          <p:nvSpPr>
            <p:cNvPr id="368" name="≈E"/>
            <p:cNvSpPr txBox="1"/>
            <p:nvPr/>
          </p:nvSpPr>
          <p:spPr>
            <a:xfrm>
              <a:off x="2988946" y="0"/>
              <a:ext cx="575692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60000"/>
                </a:lnSpc>
                <a:defRPr b="0">
                  <a:solidFill>
                    <a:srgbClr val="FF2600"/>
                  </a:solidFill>
                </a:defRPr>
              </a:lvl1pPr>
            </a:lstStyle>
            <a:p>
              <a:pPr/>
              <a:r>
                <a:t>≈E</a:t>
              </a:r>
            </a:p>
          </p:txBody>
        </p:sp>
      </p:grpSp>
      <p:sp>
        <p:nvSpPr>
          <p:cNvPr id="370" name="✅"/>
          <p:cNvSpPr txBox="1"/>
          <p:nvPr/>
        </p:nvSpPr>
        <p:spPr>
          <a:xfrm>
            <a:off x="23592091" y="12570968"/>
            <a:ext cx="4953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2"/>
      <p:bldP build="whole" bldLvl="1" animBg="1" rev="0" advAuto="0" spid="364" grpId="1"/>
      <p:bldP build="whole" bldLvl="1" animBg="1" rev="0" advAuto="0" spid="370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Message sequence diagram (MSG)"/>
          <p:cNvSpPr txBox="1"/>
          <p:nvPr/>
        </p:nvSpPr>
        <p:spPr>
          <a:xfrm>
            <a:off x="6809066" y="172109"/>
            <a:ext cx="13520233" cy="154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6000"/>
            </a:lvl1pPr>
          </a:lstStyle>
          <a:p>
            <a:pPr/>
            <a:r>
              <a:t>Message sequence diagram (MSG)</a:t>
            </a:r>
          </a:p>
        </p:txBody>
      </p:sp>
      <p:grpSp>
        <p:nvGrpSpPr>
          <p:cNvPr id="375" name="Gruppér"/>
          <p:cNvGrpSpPr/>
          <p:nvPr/>
        </p:nvGrpSpPr>
        <p:grpSpPr>
          <a:xfrm>
            <a:off x="4327088" y="2006865"/>
            <a:ext cx="15729824" cy="10828450"/>
            <a:chOff x="0" y="0"/>
            <a:chExt cx="15729822" cy="10828449"/>
          </a:xfrm>
        </p:grpSpPr>
        <p:pic>
          <p:nvPicPr>
            <p:cNvPr id="373" name="2025 03 12 Beep-BRRR-02 Message Sequence Chart MSC.pdf" descr="2025 03 12 Beep-BRRR-02 Message Sequence Chart MSC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291" t="0" r="48523" b="42391"/>
            <a:stretch>
              <a:fillRect/>
            </a:stretch>
          </p:blipFill>
          <p:spPr>
            <a:xfrm>
              <a:off x="0" y="0"/>
              <a:ext cx="15729823" cy="10381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4" name="«2025 03 12 Beep-BRRR Message Sequence Chart MSC.pages /PDF»"/>
            <p:cNvSpPr txBox="1"/>
            <p:nvPr/>
          </p:nvSpPr>
          <p:spPr>
            <a:xfrm>
              <a:off x="10392262" y="10381853"/>
              <a:ext cx="5055221" cy="446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 defTabSz="457200">
                <a:defRPr b="0" sz="1000"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pPr/>
              <a:r>
                <a:t>«2025 03 12 Beep-BRRR Message Sequence Chart MSC.pages /PDF»</a:t>
              </a:r>
            </a:p>
          </p:txBody>
        </p:sp>
      </p:grpSp>
      <p:sp>
        <p:nvSpPr>
          <p:cNvPr id="376" name="1: Starting to get rid of mic bits by «KNOCK» when bit23-bit0 have been read @24 bits into each 64 bits frame (mono)"/>
          <p:cNvSpPr/>
          <p:nvPr/>
        </p:nvSpPr>
        <p:spPr>
          <a:xfrm>
            <a:off x="1667022" y="6877050"/>
            <a:ext cx="9575007" cy="4573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3" y="0"/>
                </a:moveTo>
                <a:cubicBezTo>
                  <a:pt x="64" y="0"/>
                  <a:pt x="0" y="134"/>
                  <a:pt x="0" y="300"/>
                </a:cubicBezTo>
                <a:lnTo>
                  <a:pt x="0" y="21300"/>
                </a:lnTo>
                <a:cubicBezTo>
                  <a:pt x="0" y="21466"/>
                  <a:pt x="64" y="21600"/>
                  <a:pt x="143" y="21600"/>
                </a:cubicBezTo>
                <a:lnTo>
                  <a:pt x="6596" y="21600"/>
                </a:lnTo>
                <a:cubicBezTo>
                  <a:pt x="6675" y="21600"/>
                  <a:pt x="6739" y="21466"/>
                  <a:pt x="6739" y="21300"/>
                </a:cubicBezTo>
                <a:lnTo>
                  <a:pt x="6739" y="12855"/>
                </a:lnTo>
                <a:lnTo>
                  <a:pt x="21600" y="12388"/>
                </a:lnTo>
                <a:lnTo>
                  <a:pt x="6739" y="11922"/>
                </a:lnTo>
                <a:lnTo>
                  <a:pt x="6739" y="300"/>
                </a:lnTo>
                <a:cubicBezTo>
                  <a:pt x="6739" y="134"/>
                  <a:pt x="6675" y="0"/>
                  <a:pt x="6596" y="0"/>
                </a:cubicBezTo>
                <a:lnTo>
                  <a:pt x="143" y="0"/>
                </a:lnTo>
                <a:close/>
              </a:path>
            </a:pathLst>
          </a:custGeom>
          <a:ln w="381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100">
                <a:solidFill>
                  <a:srgbClr val="0433FF"/>
                </a:solidFill>
              </a:defRPr>
            </a:lvl1pPr>
          </a:lstStyle>
          <a:p>
            <a:pPr/>
            <a:r>
              <a:t>1: Starting to get rid of mic bits by «KNOCK» when bit23-bit0 have been read @24 bits into each 64 bits frame (mono)</a:t>
            </a:r>
          </a:p>
        </p:txBody>
      </p:sp>
      <p:sp>
        <p:nvSpPr>
          <p:cNvPr id="377" name="Headset out"/>
          <p:cNvSpPr/>
          <p:nvPr/>
        </p:nvSpPr>
        <p:spPr>
          <a:xfrm>
            <a:off x="7404892" y="1735574"/>
            <a:ext cx="2549526" cy="940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38" y="0"/>
                </a:moveTo>
                <a:cubicBezTo>
                  <a:pt x="241" y="0"/>
                  <a:pt x="0" y="653"/>
                  <a:pt x="0" y="1458"/>
                </a:cubicBezTo>
                <a:lnTo>
                  <a:pt x="0" y="14938"/>
                </a:lnTo>
                <a:cubicBezTo>
                  <a:pt x="0" y="15743"/>
                  <a:pt x="241" y="16396"/>
                  <a:pt x="538" y="16396"/>
                </a:cubicBezTo>
                <a:lnTo>
                  <a:pt x="15981" y="16396"/>
                </a:lnTo>
                <a:lnTo>
                  <a:pt x="16815" y="21600"/>
                </a:lnTo>
                <a:lnTo>
                  <a:pt x="17649" y="16396"/>
                </a:lnTo>
                <a:lnTo>
                  <a:pt x="21062" y="16396"/>
                </a:lnTo>
                <a:cubicBezTo>
                  <a:pt x="21359" y="16396"/>
                  <a:pt x="21600" y="15743"/>
                  <a:pt x="21600" y="14938"/>
                </a:cubicBezTo>
                <a:lnTo>
                  <a:pt x="21600" y="1458"/>
                </a:lnTo>
                <a:cubicBezTo>
                  <a:pt x="21600" y="653"/>
                  <a:pt x="21359" y="0"/>
                  <a:pt x="21062" y="0"/>
                </a:cubicBezTo>
                <a:lnTo>
                  <a:pt x="538" y="0"/>
                </a:lnTo>
                <a:close/>
              </a:path>
            </a:pathLst>
          </a:custGeom>
          <a:ln w="381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100">
                <a:solidFill>
                  <a:srgbClr val="0433FF"/>
                </a:solidFill>
              </a:defRPr>
            </a:lvl1pPr>
          </a:lstStyle>
          <a:p>
            <a:pPr/>
            <a:r>
              <a:t>Headset out</a:t>
            </a:r>
          </a:p>
        </p:txBody>
      </p:sp>
      <p:sp>
        <p:nvSpPr>
          <p:cNvPr id="378" name="Mic in"/>
          <p:cNvSpPr/>
          <p:nvPr/>
        </p:nvSpPr>
        <p:spPr>
          <a:xfrm>
            <a:off x="10921393" y="1735574"/>
            <a:ext cx="1726804" cy="940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4" y="0"/>
                </a:moveTo>
                <a:cubicBezTo>
                  <a:pt x="356" y="0"/>
                  <a:pt x="0" y="653"/>
                  <a:pt x="0" y="1458"/>
                </a:cubicBezTo>
                <a:lnTo>
                  <a:pt x="0" y="14938"/>
                </a:lnTo>
                <a:cubicBezTo>
                  <a:pt x="0" y="15743"/>
                  <a:pt x="356" y="16396"/>
                  <a:pt x="794" y="16396"/>
                </a:cubicBezTo>
                <a:lnTo>
                  <a:pt x="5491" y="16396"/>
                </a:lnTo>
                <a:lnTo>
                  <a:pt x="6722" y="21600"/>
                </a:lnTo>
                <a:lnTo>
                  <a:pt x="7953" y="16396"/>
                </a:lnTo>
                <a:lnTo>
                  <a:pt x="20806" y="16396"/>
                </a:lnTo>
                <a:cubicBezTo>
                  <a:pt x="21244" y="16396"/>
                  <a:pt x="21600" y="15743"/>
                  <a:pt x="21600" y="14938"/>
                </a:cubicBezTo>
                <a:lnTo>
                  <a:pt x="21600" y="1458"/>
                </a:lnTo>
                <a:cubicBezTo>
                  <a:pt x="21600" y="653"/>
                  <a:pt x="21244" y="0"/>
                  <a:pt x="20806" y="0"/>
                </a:cubicBezTo>
                <a:lnTo>
                  <a:pt x="794" y="0"/>
                </a:lnTo>
                <a:close/>
              </a:path>
            </a:pathLst>
          </a:custGeom>
          <a:ln w="381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100">
                <a:solidFill>
                  <a:srgbClr val="0433FF"/>
                </a:solidFill>
              </a:defRPr>
            </a:lvl1pPr>
          </a:lstStyle>
          <a:p>
            <a:pPr/>
            <a:r>
              <a:t>Mic in</a:t>
            </a:r>
          </a:p>
        </p:txBody>
      </p:sp>
      <p:sp>
        <p:nvSpPr>
          <p:cNvPr id="379" name="Buffer, router, gain, framer"/>
          <p:cNvSpPr/>
          <p:nvPr/>
        </p:nvSpPr>
        <p:spPr>
          <a:xfrm>
            <a:off x="15621496" y="1735574"/>
            <a:ext cx="5181601" cy="940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5" y="0"/>
                </a:moveTo>
                <a:cubicBezTo>
                  <a:pt x="119" y="0"/>
                  <a:pt x="0" y="653"/>
                  <a:pt x="0" y="1458"/>
                </a:cubicBezTo>
                <a:lnTo>
                  <a:pt x="0" y="14938"/>
                </a:lnTo>
                <a:cubicBezTo>
                  <a:pt x="0" y="15743"/>
                  <a:pt x="119" y="16396"/>
                  <a:pt x="265" y="16396"/>
                </a:cubicBezTo>
                <a:lnTo>
                  <a:pt x="1830" y="16396"/>
                </a:lnTo>
                <a:lnTo>
                  <a:pt x="2240" y="21600"/>
                </a:lnTo>
                <a:lnTo>
                  <a:pt x="2650" y="16396"/>
                </a:lnTo>
                <a:lnTo>
                  <a:pt x="21335" y="16396"/>
                </a:lnTo>
                <a:cubicBezTo>
                  <a:pt x="21481" y="16396"/>
                  <a:pt x="21600" y="15743"/>
                  <a:pt x="21600" y="14938"/>
                </a:cubicBezTo>
                <a:lnTo>
                  <a:pt x="21600" y="1458"/>
                </a:lnTo>
                <a:cubicBezTo>
                  <a:pt x="21600" y="653"/>
                  <a:pt x="21481" y="0"/>
                  <a:pt x="21335" y="0"/>
                </a:cubicBezTo>
                <a:lnTo>
                  <a:pt x="265" y="0"/>
                </a:lnTo>
                <a:close/>
              </a:path>
            </a:pathLst>
          </a:custGeom>
          <a:ln w="381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100">
                <a:solidFill>
                  <a:srgbClr val="0433FF"/>
                </a:solidFill>
              </a:defRPr>
            </a:lvl1pPr>
          </a:lstStyle>
          <a:p>
            <a:pPr/>
            <a:r>
              <a:t>Buffer, router, gain, framer</a:t>
            </a:r>
          </a:p>
        </p:txBody>
      </p:sp>
      <p:sp>
        <p:nvSpPr>
          <p:cNvPr id="380" name="2:"/>
          <p:cNvSpPr/>
          <p:nvPr/>
        </p:nvSpPr>
        <p:spPr>
          <a:xfrm>
            <a:off x="13588232" y="7936455"/>
            <a:ext cx="1518048" cy="713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04" y="0"/>
                </a:moveTo>
                <a:cubicBezTo>
                  <a:pt x="405" y="0"/>
                  <a:pt x="0" y="860"/>
                  <a:pt x="0" y="1921"/>
                </a:cubicBezTo>
                <a:lnTo>
                  <a:pt x="0" y="19679"/>
                </a:lnTo>
                <a:cubicBezTo>
                  <a:pt x="0" y="20740"/>
                  <a:pt x="405" y="21600"/>
                  <a:pt x="904" y="21600"/>
                </a:cubicBezTo>
                <a:lnTo>
                  <a:pt x="13084" y="21600"/>
                </a:lnTo>
                <a:cubicBezTo>
                  <a:pt x="13583" y="21600"/>
                  <a:pt x="13988" y="20740"/>
                  <a:pt x="13988" y="19679"/>
                </a:cubicBezTo>
                <a:lnTo>
                  <a:pt x="13988" y="13243"/>
                </a:lnTo>
                <a:lnTo>
                  <a:pt x="21600" y="10266"/>
                </a:lnTo>
                <a:lnTo>
                  <a:pt x="13988" y="7288"/>
                </a:lnTo>
                <a:lnTo>
                  <a:pt x="13988" y="1921"/>
                </a:lnTo>
                <a:cubicBezTo>
                  <a:pt x="13988" y="860"/>
                  <a:pt x="13583" y="0"/>
                  <a:pt x="13084" y="0"/>
                </a:cubicBezTo>
                <a:lnTo>
                  <a:pt x="904" y="0"/>
                </a:lnTo>
                <a:close/>
              </a:path>
            </a:pathLst>
          </a:custGeom>
          <a:ln w="381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100">
                <a:solidFill>
                  <a:srgbClr val="0433FF"/>
                </a:solidFill>
              </a:defRPr>
            </a:lvl1pPr>
          </a:lstStyle>
          <a:p>
            <a:pPr/>
            <a:r>
              <a:t>2:</a:t>
            </a:r>
          </a:p>
        </p:txBody>
      </p:sp>
      <p:sp>
        <p:nvSpPr>
          <p:cNvPr id="381" name="3:"/>
          <p:cNvSpPr/>
          <p:nvPr/>
        </p:nvSpPr>
        <p:spPr>
          <a:xfrm>
            <a:off x="13588232" y="6877050"/>
            <a:ext cx="1518048" cy="713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04" y="0"/>
                </a:moveTo>
                <a:cubicBezTo>
                  <a:pt x="405" y="0"/>
                  <a:pt x="0" y="860"/>
                  <a:pt x="0" y="1921"/>
                </a:cubicBezTo>
                <a:lnTo>
                  <a:pt x="0" y="19679"/>
                </a:lnTo>
                <a:cubicBezTo>
                  <a:pt x="0" y="20740"/>
                  <a:pt x="405" y="21600"/>
                  <a:pt x="904" y="21600"/>
                </a:cubicBezTo>
                <a:lnTo>
                  <a:pt x="13084" y="21600"/>
                </a:lnTo>
                <a:cubicBezTo>
                  <a:pt x="13583" y="21600"/>
                  <a:pt x="13988" y="20740"/>
                  <a:pt x="13988" y="19679"/>
                </a:cubicBezTo>
                <a:lnTo>
                  <a:pt x="13988" y="13243"/>
                </a:lnTo>
                <a:lnTo>
                  <a:pt x="21600" y="10266"/>
                </a:lnTo>
                <a:lnTo>
                  <a:pt x="13988" y="7288"/>
                </a:lnTo>
                <a:lnTo>
                  <a:pt x="13988" y="1921"/>
                </a:lnTo>
                <a:cubicBezTo>
                  <a:pt x="13988" y="860"/>
                  <a:pt x="13583" y="0"/>
                  <a:pt x="13084" y="0"/>
                </a:cubicBezTo>
                <a:lnTo>
                  <a:pt x="904" y="0"/>
                </a:lnTo>
                <a:close/>
              </a:path>
            </a:pathLst>
          </a:custGeom>
          <a:ln w="381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100">
                <a:solidFill>
                  <a:srgbClr val="0433FF"/>
                </a:solidFill>
              </a:defRPr>
            </a:lvl1pPr>
          </a:lstStyle>
          <a:p>
            <a:pPr/>
            <a:r>
              <a:t>3:</a:t>
            </a:r>
          </a:p>
        </p:txBody>
      </p:sp>
      <p:sp>
        <p:nvSpPr>
          <p:cNvPr id="382" name="24/26"/>
          <p:cNvSpPr txBox="1"/>
          <p:nvPr/>
        </p:nvSpPr>
        <p:spPr>
          <a:xfrm>
            <a:off x="23288243" y="13161709"/>
            <a:ext cx="108851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C0C0C0"/>
                </a:solidFill>
              </a:defRPr>
            </a:lvl1pPr>
          </a:lstStyle>
          <a:p>
            <a:pPr/>
            <a:r>
              <a:t>24/26</a:t>
            </a:r>
          </a:p>
        </p:txBody>
      </p:sp>
      <p:sp>
        <p:nvSpPr>
          <p:cNvPr id="383" name="✅"/>
          <p:cNvSpPr txBox="1"/>
          <p:nvPr/>
        </p:nvSpPr>
        <p:spPr>
          <a:xfrm>
            <a:off x="23592091" y="12570968"/>
            <a:ext cx="4953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5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7" grpId="2"/>
      <p:bldP build="whole" bldLvl="1" animBg="1" rev="0" advAuto="0" spid="375" grpId="1"/>
      <p:bldP build="whole" bldLvl="1" animBg="1" rev="0" advAuto="0" spid="378" grpId="3"/>
      <p:bldP build="whole" bldLvl="1" animBg="1" rev="0" advAuto="0" spid="380" grpId="6"/>
      <p:bldP build="whole" bldLvl="1" animBg="1" rev="0" advAuto="0" spid="376" grpId="5"/>
      <p:bldP build="whole" bldLvl="1" animBg="1" rev="0" advAuto="0" spid="379" grpId="4"/>
      <p:bldP build="whole" bldLvl="1" animBg="1" rev="0" advAuto="0" spid="381" grpId="7"/>
      <p:bldP build="whole" bldLvl="1" animBg="1" rev="0" advAuto="0" spid="383" grpId="8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Why this wor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this works</a:t>
            </a:r>
          </a:p>
        </p:txBody>
      </p:sp>
      <p:sp>
        <p:nvSpPr>
          <p:cNvPr id="386" name="Tolerant mic input and headset output chips!…"/>
          <p:cNvSpPr txBox="1"/>
          <p:nvPr>
            <p:ph type="body" idx="1"/>
          </p:nvPr>
        </p:nvSpPr>
        <p:spPr>
          <a:xfrm>
            <a:off x="2828830" y="2627639"/>
            <a:ext cx="20435000" cy="10238722"/>
          </a:xfrm>
          <a:prstGeom prst="rect">
            <a:avLst/>
          </a:prstGeom>
        </p:spPr>
        <p:txBody>
          <a:bodyPr/>
          <a:lstStyle/>
          <a:p>
            <a:pPr marL="561974" indent="-561974" defTabSz="487044">
              <a:spcBef>
                <a:spcPts val="2600"/>
              </a:spcBef>
              <a:buSzPct val="100000"/>
              <a:buAutoNum type="arabicPeriod" startAt="1"/>
              <a:defRPr sz="3480"/>
            </a:pPr>
            <a:r>
              <a:t>Tolerant mic input and headset output chips!</a:t>
            </a:r>
          </a:p>
          <a:p>
            <a:pPr marL="561974" indent="-561974" defTabSz="487044">
              <a:spcBef>
                <a:spcPts val="2600"/>
              </a:spcBef>
              <a:buSzPct val="100000"/>
              <a:buAutoNum type="arabicPeriod" startAt="1"/>
              <a:defRPr sz="3480"/>
            </a:pPr>
            <a:r>
              <a:t>Pins (I/O) are treated directly in XC, talking with I/O HW units</a:t>
            </a:r>
          </a:p>
          <a:p>
            <a:pPr marL="561974" indent="-561974" defTabSz="487044">
              <a:spcBef>
                <a:spcPts val="2600"/>
              </a:spcBef>
              <a:buSzPct val="100000"/>
              <a:buAutoNum type="arabicPeriod" startAt="1"/>
              <a:defRPr sz="3480"/>
            </a:pPr>
            <a:r>
              <a:t>No interrupt handlers of any sort, ie. no priority or any nested such</a:t>
            </a:r>
          </a:p>
          <a:p>
            <a:pPr marL="561974" indent="-561974" defTabSz="487044">
              <a:spcBef>
                <a:spcPts val="2600"/>
              </a:spcBef>
              <a:buSzPct val="100000"/>
              <a:buAutoNum type="arabicPeriod" startAt="1"/>
              <a:defRPr sz="3480"/>
            </a:pPr>
            <a:r>
              <a:t>XMOS xCore «logical core» tasks do not interfere with each other. </a:t>
            </a:r>
            <a:br/>
            <a:r>
              <a:t>8 cores per tile. Two tiles</a:t>
            </a:r>
          </a:p>
          <a:p>
            <a:pPr marL="561974" indent="-561974" defTabSz="487044">
              <a:spcBef>
                <a:spcPts val="2600"/>
              </a:spcBef>
              <a:buSzPct val="100000"/>
              <a:buAutoNum type="arabicPeriod" startAt="1"/>
              <a:defRPr sz="3480"/>
            </a:pPr>
            <a:r>
              <a:t>(HW scheduler and round robin cycles sharing. </a:t>
            </a:r>
            <a:br/>
            <a:r>
              <a:t>Broadly speaking 1/8 of cycles per core per tile)</a:t>
            </a:r>
          </a:p>
          <a:p>
            <a:pPr marL="561974" indent="-561974" defTabSz="487044">
              <a:spcBef>
                <a:spcPts val="2600"/>
              </a:spcBef>
              <a:buSzPct val="100000"/>
              <a:buAutoNum type="arabicPeriod" startAt="1"/>
              <a:defRPr sz="3480"/>
            </a:pPr>
            <a:r>
              <a:t>The three tasks shown here run on </a:t>
            </a:r>
            <a:r>
              <a:rPr>
                <a:solidFill>
                  <a:srgbClr val="4F8F00"/>
                </a:solidFill>
                <a:latin typeface="Menlo Regular"/>
                <a:ea typeface="Menlo Regular"/>
                <a:cs typeface="Menlo Regular"/>
                <a:sym typeface="Menlo Regular"/>
              </a:rPr>
              <a:t>tile[0]</a:t>
            </a:r>
            <a:r>
              <a:t> and a </a:t>
            </a:r>
            <a:r>
              <a:rPr>
                <a:solidFill>
                  <a:srgbClr val="4F8F00"/>
                </a:solidFill>
                <a:latin typeface="Menlo Regular"/>
                <a:ea typeface="Menlo Regular"/>
                <a:cs typeface="Menlo Regular"/>
                <a:sym typeface="Menlo Regular"/>
              </a:rPr>
              <a:t>core[n]</a:t>
            </a:r>
            <a:r>
              <a:t> each</a:t>
            </a:r>
          </a:p>
          <a:p>
            <a:pPr marL="561974" indent="-561974" defTabSz="487044">
              <a:spcBef>
                <a:spcPts val="2600"/>
              </a:spcBef>
              <a:buSzPct val="100000"/>
              <a:buAutoNum type="arabicPeriod" startAt="1"/>
              <a:defRPr sz="3480"/>
            </a:pPr>
            <a:r>
              <a:t>My 10 ns timer ticks resolution is only up to «this» task,..</a:t>
            </a:r>
          </a:p>
          <a:p>
            <a:pPr marL="561974" indent="-561974" defTabSz="487044">
              <a:spcBef>
                <a:spcPts val="2600"/>
              </a:spcBef>
              <a:buSzPct val="100000"/>
              <a:buAutoNum type="arabicPeriod" startAt="1"/>
              <a:defRPr sz="3480"/>
            </a:pPr>
            <a:r>
              <a:rPr i="1"/>
              <a:t>provided</a:t>
            </a:r>
            <a:r>
              <a:t> communication is instant (here using </a:t>
            </a:r>
            <a:r>
              <a:rPr>
                <a:solidFill>
                  <a:srgbClr val="4F8F00"/>
                </a:solidFill>
                <a:latin typeface="Menlo Regular"/>
                <a:ea typeface="Menlo Regular"/>
                <a:cs typeface="Menlo Regular"/>
                <a:sym typeface="Menlo Regular"/>
              </a:rPr>
              <a:t>chan</a:t>
            </a:r>
            <a:r>
              <a:t> and </a:t>
            </a:r>
            <a:r>
              <a:rPr>
                <a:solidFill>
                  <a:srgbClr val="4F8F00"/>
                </a:solidFill>
                <a:latin typeface="Menlo Regular"/>
                <a:ea typeface="Menlo Regular"/>
                <a:cs typeface="Menlo Regular"/>
                <a:sym typeface="Menlo Regular"/>
              </a:rPr>
              <a:t>streaming chan</a:t>
            </a:r>
            <a:r>
              <a:t>)</a:t>
            </a:r>
          </a:p>
          <a:p>
            <a:pPr marL="561974" indent="-561974" defTabSz="487044">
              <a:spcBef>
                <a:spcPts val="2600"/>
              </a:spcBef>
              <a:buSzPct val="100000"/>
              <a:buAutoNum type="arabicPeriod" startAt="1"/>
              <a:defRPr sz="3480"/>
            </a:pPr>
            <a:r>
              <a:t>For the mic this means the code will have to do the next edge within some 470 ns sharp</a:t>
            </a:r>
          </a:p>
          <a:p>
            <a:pPr marL="561974" indent="-561974" defTabSz="487044">
              <a:spcBef>
                <a:spcPts val="2600"/>
              </a:spcBef>
              <a:buSzPct val="100000"/>
              <a:buAutoNum type="arabicPeriod" startAt="1"/>
              <a:defRPr sz="3480"/>
            </a:pPr>
            <a:r>
              <a:t>Using my «knock-come» deadlock free pattern then «disturbance» from communication </a:t>
            </a:r>
            <a:br/>
            <a:r>
              <a:t>is well within this</a:t>
            </a:r>
          </a:p>
        </p:txBody>
      </p:sp>
      <p:sp>
        <p:nvSpPr>
          <p:cNvPr id="387" name="25/26"/>
          <p:cNvSpPr txBox="1"/>
          <p:nvPr/>
        </p:nvSpPr>
        <p:spPr>
          <a:xfrm>
            <a:off x="23288243" y="13161709"/>
            <a:ext cx="108851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C0C0C0"/>
                </a:solidFill>
              </a:defRPr>
            </a:lvl1pPr>
          </a:lstStyle>
          <a:p>
            <a:pPr/>
            <a:r>
              <a:t>25/26</a:t>
            </a:r>
          </a:p>
        </p:txBody>
      </p:sp>
      <p:sp>
        <p:nvSpPr>
          <p:cNvPr id="388" name="✅"/>
          <p:cNvSpPr txBox="1"/>
          <p:nvPr/>
        </p:nvSpPr>
        <p:spPr>
          <a:xfrm>
            <a:off x="23592091" y="12570968"/>
            <a:ext cx="4953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1000"/>
                                        <p:tgtEl>
                                          <p:spTgt spid="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1000"/>
                                        <p:tgtEl>
                                          <p:spTgt spid="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6" grpId="1"/>
      <p:bldP build="whole" bldLvl="1" animBg="1" rev="0" advAuto="0" spid="388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hank you!"/>
          <p:cNvSpPr txBox="1"/>
          <p:nvPr>
            <p:ph type="body" idx="22"/>
          </p:nvPr>
        </p:nvSpPr>
        <p:spPr>
          <a:xfrm>
            <a:off x="2402162" y="2399756"/>
            <a:ext cx="19621501" cy="920276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/>
            <a:r>
              <a:t>Thank you!</a:t>
            </a:r>
          </a:p>
        </p:txBody>
      </p:sp>
      <p:pic>
        <p:nvPicPr>
          <p:cNvPr id="391" name="2025 03 24 13.34b Beep-BRRR TINBOX.JPG" descr="2025 03 24 13.34b Beep-BRRR TINBOX.JPG"/>
          <p:cNvPicPr>
            <a:picLocks noChangeAspect="1"/>
          </p:cNvPicPr>
          <p:nvPr/>
        </p:nvPicPr>
        <p:blipFill>
          <a:blip r:embed="rId2">
            <a:extLst/>
          </a:blip>
          <a:srcRect l="0" t="16105" r="0" b="0"/>
          <a:stretch>
            <a:fillRect/>
          </a:stretch>
        </p:blipFill>
        <p:spPr>
          <a:xfrm>
            <a:off x="12052820" y="3360675"/>
            <a:ext cx="10047194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2021 03 07 13.54a tannhjul til vinsj til heis på Solsiden TMV.JPG" descr="2021 03 07 13.54a tannhjul til vinsj til heis på Solsiden TMV.JPG"/>
          <p:cNvPicPr>
            <a:picLocks noChangeAspect="1"/>
          </p:cNvPicPr>
          <p:nvPr/>
        </p:nvPicPr>
        <p:blipFill>
          <a:blip r:embed="rId3">
            <a:extLst/>
          </a:blip>
          <a:srcRect l="0" t="13397" r="0" b="7956"/>
          <a:stretch>
            <a:fillRect/>
          </a:stretch>
        </p:blipFill>
        <p:spPr>
          <a:xfrm>
            <a:off x="2325810" y="3360675"/>
            <a:ext cx="9688916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✅"/>
          <p:cNvSpPr txBox="1"/>
          <p:nvPr/>
        </p:nvSpPr>
        <p:spPr>
          <a:xfrm>
            <a:off x="11323556" y="8402575"/>
            <a:ext cx="1458528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✅</a:t>
            </a:r>
          </a:p>
        </p:txBody>
      </p:sp>
      <p:sp>
        <p:nvSpPr>
          <p:cNvPr id="394" name="Linje"/>
          <p:cNvSpPr/>
          <p:nvPr/>
        </p:nvSpPr>
        <p:spPr>
          <a:xfrm>
            <a:off x="18945931" y="2859894"/>
            <a:ext cx="1" cy="1555264"/>
          </a:xfrm>
          <a:prstGeom prst="line">
            <a:avLst/>
          </a:prstGeom>
          <a:ln w="889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5" name="26/26"/>
          <p:cNvSpPr txBox="1"/>
          <p:nvPr/>
        </p:nvSpPr>
        <p:spPr>
          <a:xfrm>
            <a:off x="23288243" y="13161709"/>
            <a:ext cx="108851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C0C0C0"/>
                </a:solidFill>
              </a:defRPr>
            </a:lvl1pPr>
          </a:lstStyle>
          <a:p>
            <a:pPr/>
            <a:r>
              <a:t>26/26</a:t>
            </a:r>
          </a:p>
        </p:txBody>
      </p:sp>
      <p:sp>
        <p:nvSpPr>
          <p:cNvPr id="396" name="Øyvind Teig, Trondheim, Norway…"/>
          <p:cNvSpPr txBox="1"/>
          <p:nvPr>
            <p:ph type="body" sz="quarter" idx="4294967295"/>
          </p:nvPr>
        </p:nvSpPr>
        <p:spPr>
          <a:xfrm>
            <a:off x="1957823" y="9748775"/>
            <a:ext cx="20828001" cy="207496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5400"/>
            </a:pPr>
            <a:r>
              <a:t>Øyvind Teig, Trondheim, Norway</a:t>
            </a:r>
          </a:p>
          <a:p>
            <a:pPr marL="0" indent="0" algn="ctr">
              <a:spcBef>
                <a:spcPts val="0"/>
              </a:spcBef>
              <a:buSzTx/>
              <a:buNone/>
              <a:defRPr sz="3600"/>
            </a:pPr>
            <a:r>
              <a:t>This presentation also published at </a:t>
            </a:r>
            <a:br/>
            <a:r>
              <a:rPr u="sng">
                <a:hlinkClick r:id="rId4" invalidUrl="" action="" tgtFrame="" tooltip="" history="1" highlightClick="0" endSnd="0"/>
              </a:rPr>
              <a:t>https://www.teigfam.net/oyvind/home/technology/266-ieee-copa-2025-fringe/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1000"/>
                                        <p:tgtEl>
                                          <p:spTgt spid="3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Class="entr" nodeType="withEffect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1" grpId="2"/>
      <p:bldP build="whole" bldLvl="1" animBg="1" rev="0" advAuto="0" spid="393" grpId="4"/>
      <p:bldP build="p" bldLvl="5" animBg="1" rev="0" advAuto="0" spid="396" grpId="5"/>
      <p:bldP build="whole" bldLvl="1" animBg="1" rev="0" advAuto="0" spid="395" grpId="6"/>
      <p:bldP build="whole" bldLvl="1" animBg="1" rev="0" advAuto="0" spid="392" grpId="1"/>
      <p:bldP build="whole" bldLvl="1" animBg="1" rev="0" advAuto="0" spid="394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re the ? ? ? ok?"/>
          <p:cNvSpPr txBox="1"/>
          <p:nvPr/>
        </p:nvSpPr>
        <p:spPr>
          <a:xfrm>
            <a:off x="6999406" y="779362"/>
            <a:ext cx="10385188" cy="126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330200">
              <a:defRPr b="0" sz="8000">
                <a:latin typeface="+mn-lt"/>
                <a:ea typeface="+mn-ea"/>
                <a:cs typeface="+mn-cs"/>
                <a:sym typeface="Helvetica Neue Medium"/>
              </a:defRPr>
            </a:pPr>
            <a:r>
              <a:t>Are the </a:t>
            </a:r>
            <a:r>
              <a:rPr>
                <a:solidFill>
                  <a:srgbClr val="0433FF"/>
                </a:solidFill>
              </a:rPr>
              <a:t>? ? ?</a:t>
            </a:r>
            <a:r>
              <a:t> ok?</a:t>
            </a:r>
          </a:p>
        </p:txBody>
      </p:sp>
      <p:pic>
        <p:nvPicPr>
          <p:cNvPr id="128" name="2023 04 25 C DATABLAD pcm5100a p15-p16.pdf" descr="2023 04 25 C DATABLAD pcm5100a p15-p16.pdf"/>
          <p:cNvPicPr>
            <a:picLocks noChangeAspect="1"/>
          </p:cNvPicPr>
          <p:nvPr/>
        </p:nvPicPr>
        <p:blipFill>
          <a:blip r:embed="rId2">
            <a:extLst/>
          </a:blip>
          <a:srcRect l="57438" t="17916" r="9866" b="76075"/>
          <a:stretch>
            <a:fillRect/>
          </a:stretch>
        </p:blipFill>
        <p:spPr>
          <a:xfrm>
            <a:off x="3242468" y="3556374"/>
            <a:ext cx="17899058" cy="23256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" name="Gruppér"/>
          <p:cNvGrpSpPr/>
          <p:nvPr/>
        </p:nvGrpSpPr>
        <p:grpSpPr>
          <a:xfrm>
            <a:off x="5415370" y="2778447"/>
            <a:ext cx="14540215" cy="1269297"/>
            <a:chOff x="0" y="0"/>
            <a:chExt cx="14540214" cy="1269295"/>
          </a:xfrm>
        </p:grpSpPr>
        <p:sp>
          <p:nvSpPr>
            <p:cNvPr id="129" name="Linje"/>
            <p:cNvSpPr/>
            <p:nvPr/>
          </p:nvSpPr>
          <p:spPr>
            <a:xfrm>
              <a:off x="19049" y="488723"/>
              <a:ext cx="14502116" cy="1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30" name="16.0 kHz = 62.5 μs = 6250 ticks"/>
            <p:cNvSpPr txBox="1"/>
            <p:nvPr/>
          </p:nvSpPr>
          <p:spPr>
            <a:xfrm>
              <a:off x="4284578" y="217479"/>
              <a:ext cx="5646802" cy="5604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433FF"/>
                  </a:solidFill>
                </a:defRPr>
              </a:lvl1pPr>
            </a:lstStyle>
            <a:p>
              <a:pPr/>
              <a:r>
                <a:t>16.0 kHz = 62.5 μs = 6250 ticks</a:t>
              </a:r>
            </a:p>
          </p:txBody>
        </p:sp>
        <p:sp>
          <p:nvSpPr>
            <p:cNvPr id="131" name="Linje"/>
            <p:cNvSpPr/>
            <p:nvPr/>
          </p:nvSpPr>
          <p:spPr>
            <a:xfrm flipV="1">
              <a:off x="-1" y="-1"/>
              <a:ext cx="2" cy="1269297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32" name="Linje"/>
            <p:cNvSpPr/>
            <p:nvPr/>
          </p:nvSpPr>
          <p:spPr>
            <a:xfrm flipV="1">
              <a:off x="14540214" y="-1"/>
              <a:ext cx="1" cy="1269297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134" name="Mic-in &amp; headset-out (monitor) clock edges @2.048 MHz max…"/>
          <p:cNvSpPr txBox="1"/>
          <p:nvPr/>
        </p:nvSpPr>
        <p:spPr>
          <a:xfrm>
            <a:off x="3910830" y="6354868"/>
            <a:ext cx="16562340" cy="6600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marL="726810" indent="-726810" algn="l" defTabSz="553084">
              <a:buSzPct val="125000"/>
              <a:buChar char="•"/>
              <a:defRPr b="0" sz="5494">
                <a:latin typeface="+mn-lt"/>
                <a:ea typeface="+mn-ea"/>
                <a:cs typeface="+mn-cs"/>
                <a:sym typeface="Helvetica Neue Medium"/>
              </a:defRPr>
            </a:pPr>
            <a:r>
              <a:t>Mic-in &amp; headset-out (monitor) clock edges @2.048 MHz max</a:t>
            </a:r>
          </a:p>
          <a:p>
            <a:pPr marL="726810" indent="-726810" algn="l" defTabSz="553084">
              <a:buSzPct val="125000"/>
              <a:buChar char="•"/>
              <a:defRPr b="0" sz="5494">
                <a:latin typeface="+mn-lt"/>
                <a:ea typeface="+mn-ea"/>
                <a:cs typeface="+mn-cs"/>
                <a:sym typeface="Helvetica Neue Medium"/>
              </a:defRPr>
            </a:pPr>
            <a:r>
              <a:t>Precise average per 16 kHz frame</a:t>
            </a:r>
          </a:p>
          <a:p>
            <a:pPr marL="726810" indent="-726810" algn="l" defTabSz="553084">
              <a:buSzPct val="125000"/>
              <a:buChar char="•"/>
              <a:defRPr b="0" sz="5494">
                <a:latin typeface="+mn-lt"/>
                <a:ea typeface="+mn-ea"/>
                <a:cs typeface="+mn-cs"/>
                <a:sym typeface="Helvetica Neue Medium"/>
              </a:defRPr>
            </a:pPr>
            <a:r>
              <a:t>But table driven skewed timing of «staccato» clock pulses </a:t>
            </a:r>
            <a:r>
              <a:rPr b="1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 ? ?</a:t>
            </a:r>
            <a:r>
              <a:t> </a:t>
            </a:r>
          </a:p>
          <a:p>
            <a:pPr marL="726810" indent="-726810" algn="l" defTabSz="553084">
              <a:buSzPct val="125000"/>
              <a:buChar char="•"/>
              <a:defRPr b="0" sz="5494">
                <a:latin typeface="+mn-lt"/>
                <a:ea typeface="+mn-ea"/>
                <a:cs typeface="+mn-cs"/>
                <a:sym typeface="Helvetica Neue Medium"/>
              </a:defRPr>
            </a:pPr>
            <a:r>
              <a:t>Coded in (somewhat) obsoleted XC</a:t>
            </a:r>
          </a:p>
          <a:p>
            <a:pPr marL="726810" indent="-726810" algn="l" defTabSz="553084">
              <a:buSzPct val="125000"/>
              <a:buChar char="•"/>
              <a:defRPr b="0" sz="5494">
                <a:latin typeface="+mn-lt"/>
                <a:ea typeface="+mn-ea"/>
                <a:cs typeface="+mn-cs"/>
                <a:sym typeface="Helvetica Neue Medium"/>
              </a:defRPr>
            </a:pPr>
            <a:r>
              <a:t>New paradigm from XMOS is C plus </a:t>
            </a:r>
            <a:r>
              <a:rPr>
                <a:latin typeface="Menlo Regular"/>
                <a:ea typeface="Menlo Regular"/>
                <a:cs typeface="Menlo Regular"/>
                <a:sym typeface="Menlo Regular"/>
              </a:rPr>
              <a:t>lib_xcore</a:t>
            </a:r>
          </a:p>
        </p:txBody>
      </p:sp>
      <p:grpSp>
        <p:nvGrpSpPr>
          <p:cNvPr id="138" name="Gruppér"/>
          <p:cNvGrpSpPr/>
          <p:nvPr/>
        </p:nvGrpSpPr>
        <p:grpSpPr>
          <a:xfrm>
            <a:off x="5415370" y="5588704"/>
            <a:ext cx="14697203" cy="766165"/>
            <a:chOff x="0" y="0"/>
            <a:chExt cx="14697202" cy="766164"/>
          </a:xfrm>
        </p:grpSpPr>
        <p:sp>
          <p:nvSpPr>
            <p:cNvPr id="135" name="????????????????????????????????"/>
            <p:cNvSpPr txBox="1"/>
            <p:nvPr/>
          </p:nvSpPr>
          <p:spPr>
            <a:xfrm>
              <a:off x="1270" y="102858"/>
              <a:ext cx="14695932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pc="1919">
                  <a:solidFill>
                    <a:srgbClr val="0433FF"/>
                  </a:solidFill>
                </a:defRPr>
              </a:lvl1pPr>
            </a:lstStyle>
            <a:p>
              <a:pPr/>
              <a:r>
                <a:t>????????????????????????????????</a:t>
              </a:r>
            </a:p>
          </p:txBody>
        </p:sp>
        <p:sp>
          <p:nvSpPr>
            <p:cNvPr id="136" name="Linje"/>
            <p:cNvSpPr/>
            <p:nvPr/>
          </p:nvSpPr>
          <p:spPr>
            <a:xfrm flipV="1">
              <a:off x="0" y="-1"/>
              <a:ext cx="1" cy="766166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37" name="Linje"/>
            <p:cNvSpPr/>
            <p:nvPr/>
          </p:nvSpPr>
          <p:spPr>
            <a:xfrm flipV="1">
              <a:off x="14540215" y="-1"/>
              <a:ext cx="1" cy="766166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0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4" grpId="4"/>
      <p:bldP build="whole" bldLvl="1" animBg="1" rev="0" advAuto="0" spid="133" grpId="2"/>
      <p:bldP build="whole" bldLvl="1" animBg="1" rev="0" advAuto="0" spid="128" grpId="3"/>
      <p:bldP build="whole" bldLvl="1" animBg="1" rev="0" advAuto="0" spid="13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Kvadrat"/>
          <p:cNvSpPr/>
          <p:nvPr/>
        </p:nvSpPr>
        <p:spPr>
          <a:xfrm>
            <a:off x="12681974" y="7972060"/>
            <a:ext cx="1270001" cy="1270001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433FF"/>
                </a:solidFill>
              </a:defRPr>
            </a:pPr>
          </a:p>
        </p:txBody>
      </p:sp>
      <p:sp>
        <p:nvSpPr>
          <p:cNvPr id="141" name="Kvadrat"/>
          <p:cNvSpPr/>
          <p:nvPr/>
        </p:nvSpPr>
        <p:spPr>
          <a:xfrm>
            <a:off x="7822681" y="7989507"/>
            <a:ext cx="1270001" cy="127000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433FF"/>
                </a:solidFill>
              </a:defRPr>
            </a:pPr>
          </a:p>
        </p:txBody>
      </p:sp>
      <p:sp>
        <p:nvSpPr>
          <p:cNvPr id="142" name="Application listens for recorded «alarm» sounds…"/>
          <p:cNvSpPr txBox="1"/>
          <p:nvPr>
            <p:ph type="ctrTitle"/>
          </p:nvPr>
        </p:nvSpPr>
        <p:spPr>
          <a:xfrm>
            <a:off x="1578313" y="2048658"/>
            <a:ext cx="21227374" cy="4623354"/>
          </a:xfrm>
          <a:prstGeom prst="rect">
            <a:avLst/>
          </a:prstGeom>
        </p:spPr>
        <p:txBody>
          <a:bodyPr/>
          <a:lstStyle/>
          <a:p>
            <a:pPr marL="651933" indent="-651933" algn="l" defTabSz="363220">
              <a:buSzPct val="125000"/>
              <a:buChar char="•"/>
              <a:defRPr sz="4928">
                <a:solidFill>
                  <a:srgbClr val="0433FF"/>
                </a:solidFill>
              </a:defRPr>
            </a:pPr>
            <a:r>
              <a:t>Application listens for recorded «alarm» sounds</a:t>
            </a:r>
          </a:p>
          <a:p>
            <a:pPr marL="651933" indent="-651933" algn="l" defTabSz="363220">
              <a:buSzPct val="125000"/>
              <a:defRPr sz="4928">
                <a:solidFill>
                  <a:srgbClr val="0433FF"/>
                </a:solidFill>
              </a:defRPr>
            </a:pPr>
            <a:r>
              <a:t>Alarms hearing deficient people</a:t>
            </a:r>
          </a:p>
          <a:p>
            <a:pPr marL="651933" indent="-651933" algn="l" defTabSz="363220">
              <a:buSzPct val="125000"/>
              <a:defRPr sz="4928">
                <a:solidFill>
                  <a:srgbClr val="0433FF"/>
                </a:solidFill>
              </a:defRPr>
            </a:pPr>
            <a:r>
              <a:t>Fully implemented since I retired</a:t>
            </a:r>
          </a:p>
          <a:p>
            <a:pPr marL="651933" indent="-651933" algn="l" defTabSz="363220">
              <a:buSzPct val="125000"/>
              <a:defRPr sz="4928">
                <a:solidFill>
                  <a:srgbClr val="0433FF"/>
                </a:solidFill>
              </a:defRPr>
            </a:pPr>
            <a:r>
              <a:t>Industrialisation of the product not yet conceived</a:t>
            </a:r>
          </a:p>
          <a:p>
            <a:pPr marL="651933" indent="-651933" algn="l" defTabSz="363220">
              <a:buSzPct val="125000"/>
              <a:defRPr sz="4928">
                <a:solidFill>
                  <a:srgbClr val="0433FF"/>
                </a:solidFill>
              </a:defRPr>
            </a:pPr>
            <a:r>
              <a:t>Could Apple iOS AI-based «Sound recognition» possibly do the same?</a:t>
            </a:r>
          </a:p>
        </p:txBody>
      </p:sp>
      <p:sp>
        <p:nvSpPr>
          <p:cNvPr id="143" name="Mikrofon"/>
          <p:cNvSpPr/>
          <p:nvPr/>
        </p:nvSpPr>
        <p:spPr>
          <a:xfrm>
            <a:off x="6182395" y="7972060"/>
            <a:ext cx="798177" cy="1518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341" y="0"/>
                </a:moveTo>
                <a:cubicBezTo>
                  <a:pt x="6808" y="0"/>
                  <a:pt x="3916" y="1519"/>
                  <a:pt x="3916" y="3377"/>
                </a:cubicBezTo>
                <a:lnTo>
                  <a:pt x="3916" y="11505"/>
                </a:lnTo>
                <a:cubicBezTo>
                  <a:pt x="3916" y="13363"/>
                  <a:pt x="6808" y="14882"/>
                  <a:pt x="10341" y="14882"/>
                </a:cubicBezTo>
                <a:lnTo>
                  <a:pt x="11259" y="14882"/>
                </a:lnTo>
                <a:cubicBezTo>
                  <a:pt x="14792" y="14882"/>
                  <a:pt x="17684" y="13363"/>
                  <a:pt x="17684" y="11505"/>
                </a:cubicBezTo>
                <a:lnTo>
                  <a:pt x="17684" y="3377"/>
                </a:lnTo>
                <a:cubicBezTo>
                  <a:pt x="17684" y="1519"/>
                  <a:pt x="14792" y="0"/>
                  <a:pt x="11259" y="0"/>
                </a:cubicBezTo>
                <a:lnTo>
                  <a:pt x="10341" y="0"/>
                </a:lnTo>
                <a:close/>
                <a:moveTo>
                  <a:pt x="1127" y="6630"/>
                </a:moveTo>
                <a:cubicBezTo>
                  <a:pt x="503" y="6630"/>
                  <a:pt x="0" y="6896"/>
                  <a:pt x="0" y="7224"/>
                </a:cubicBezTo>
                <a:lnTo>
                  <a:pt x="0" y="11087"/>
                </a:lnTo>
                <a:cubicBezTo>
                  <a:pt x="0" y="14039"/>
                  <a:pt x="4307" y="16472"/>
                  <a:pt x="9792" y="16740"/>
                </a:cubicBezTo>
                <a:lnTo>
                  <a:pt x="9792" y="20540"/>
                </a:lnTo>
                <a:lnTo>
                  <a:pt x="5353" y="20540"/>
                </a:lnTo>
                <a:cubicBezTo>
                  <a:pt x="4797" y="20540"/>
                  <a:pt x="4349" y="20778"/>
                  <a:pt x="4349" y="21070"/>
                </a:cubicBezTo>
                <a:cubicBezTo>
                  <a:pt x="4349" y="21363"/>
                  <a:pt x="4797" y="21600"/>
                  <a:pt x="5353" y="21600"/>
                </a:cubicBezTo>
                <a:lnTo>
                  <a:pt x="16243" y="21600"/>
                </a:lnTo>
                <a:cubicBezTo>
                  <a:pt x="16799" y="21600"/>
                  <a:pt x="17251" y="21363"/>
                  <a:pt x="17251" y="21070"/>
                </a:cubicBezTo>
                <a:cubicBezTo>
                  <a:pt x="17251" y="20778"/>
                  <a:pt x="16799" y="20540"/>
                  <a:pt x="16243" y="20540"/>
                </a:cubicBezTo>
                <a:lnTo>
                  <a:pt x="11808" y="20540"/>
                </a:lnTo>
                <a:lnTo>
                  <a:pt x="11808" y="16740"/>
                </a:lnTo>
                <a:cubicBezTo>
                  <a:pt x="17293" y="16472"/>
                  <a:pt x="21600" y="14040"/>
                  <a:pt x="21600" y="11087"/>
                </a:cubicBezTo>
                <a:lnTo>
                  <a:pt x="21600" y="7224"/>
                </a:lnTo>
                <a:cubicBezTo>
                  <a:pt x="21600" y="6896"/>
                  <a:pt x="21097" y="6630"/>
                  <a:pt x="20473" y="6630"/>
                </a:cubicBezTo>
                <a:cubicBezTo>
                  <a:pt x="19850" y="6630"/>
                  <a:pt x="19344" y="6896"/>
                  <a:pt x="19344" y="7224"/>
                </a:cubicBezTo>
                <a:lnTo>
                  <a:pt x="19344" y="11087"/>
                </a:lnTo>
                <a:cubicBezTo>
                  <a:pt x="19344" y="13564"/>
                  <a:pt x="15511" y="15579"/>
                  <a:pt x="10800" y="15579"/>
                </a:cubicBezTo>
                <a:cubicBezTo>
                  <a:pt x="6089" y="15579"/>
                  <a:pt x="2256" y="13564"/>
                  <a:pt x="2256" y="11087"/>
                </a:cubicBezTo>
                <a:lnTo>
                  <a:pt x="2256" y="7224"/>
                </a:lnTo>
                <a:cubicBezTo>
                  <a:pt x="2256" y="6896"/>
                  <a:pt x="1750" y="6630"/>
                  <a:pt x="1127" y="6630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4" name="Hodetelefoner"/>
          <p:cNvSpPr/>
          <p:nvPr/>
        </p:nvSpPr>
        <p:spPr>
          <a:xfrm>
            <a:off x="14945747" y="7874000"/>
            <a:ext cx="1296877" cy="124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10800" y="0"/>
                </a:moveTo>
                <a:cubicBezTo>
                  <a:pt x="4844" y="0"/>
                  <a:pt x="0" y="4546"/>
                  <a:pt x="0" y="10137"/>
                </a:cubicBezTo>
                <a:lnTo>
                  <a:pt x="0" y="17707"/>
                </a:lnTo>
                <a:cubicBezTo>
                  <a:pt x="0" y="18367"/>
                  <a:pt x="513" y="18899"/>
                  <a:pt x="1139" y="18899"/>
                </a:cubicBezTo>
                <a:cubicBezTo>
                  <a:pt x="1771" y="18899"/>
                  <a:pt x="2278" y="18362"/>
                  <a:pt x="2278" y="17707"/>
                </a:cubicBezTo>
                <a:lnTo>
                  <a:pt x="2278" y="10137"/>
                </a:lnTo>
                <a:cubicBezTo>
                  <a:pt x="2278" y="5861"/>
                  <a:pt x="6097" y="2380"/>
                  <a:pt x="10795" y="2380"/>
                </a:cubicBezTo>
                <a:cubicBezTo>
                  <a:pt x="15492" y="2380"/>
                  <a:pt x="19309" y="5861"/>
                  <a:pt x="19309" y="10137"/>
                </a:cubicBezTo>
                <a:lnTo>
                  <a:pt x="19309" y="17707"/>
                </a:lnTo>
                <a:cubicBezTo>
                  <a:pt x="19309" y="18367"/>
                  <a:pt x="19822" y="18899"/>
                  <a:pt x="20448" y="18899"/>
                </a:cubicBezTo>
                <a:cubicBezTo>
                  <a:pt x="21075" y="18899"/>
                  <a:pt x="21589" y="18362"/>
                  <a:pt x="21589" y="17707"/>
                </a:cubicBezTo>
                <a:lnTo>
                  <a:pt x="21589" y="10137"/>
                </a:lnTo>
                <a:cubicBezTo>
                  <a:pt x="21600" y="4546"/>
                  <a:pt x="16756" y="0"/>
                  <a:pt x="10800" y="0"/>
                </a:cubicBezTo>
                <a:close/>
                <a:moveTo>
                  <a:pt x="4121" y="12089"/>
                </a:moveTo>
                <a:cubicBezTo>
                  <a:pt x="3840" y="12089"/>
                  <a:pt x="3613" y="12326"/>
                  <a:pt x="3613" y="12619"/>
                </a:cubicBezTo>
                <a:lnTo>
                  <a:pt x="3613" y="21071"/>
                </a:lnTo>
                <a:cubicBezTo>
                  <a:pt x="3613" y="21364"/>
                  <a:pt x="3845" y="21600"/>
                  <a:pt x="4121" y="21600"/>
                </a:cubicBezTo>
                <a:lnTo>
                  <a:pt x="7312" y="21600"/>
                </a:lnTo>
                <a:cubicBezTo>
                  <a:pt x="7593" y="21600"/>
                  <a:pt x="7820" y="21364"/>
                  <a:pt x="7820" y="21071"/>
                </a:cubicBezTo>
                <a:lnTo>
                  <a:pt x="7820" y="12619"/>
                </a:lnTo>
                <a:cubicBezTo>
                  <a:pt x="7820" y="12326"/>
                  <a:pt x="7593" y="12089"/>
                  <a:pt x="7312" y="12089"/>
                </a:cubicBezTo>
                <a:lnTo>
                  <a:pt x="4121" y="12089"/>
                </a:lnTo>
                <a:close/>
                <a:moveTo>
                  <a:pt x="14288" y="12089"/>
                </a:moveTo>
                <a:cubicBezTo>
                  <a:pt x="14007" y="12089"/>
                  <a:pt x="13780" y="12326"/>
                  <a:pt x="13780" y="12619"/>
                </a:cubicBezTo>
                <a:lnTo>
                  <a:pt x="13780" y="21071"/>
                </a:lnTo>
                <a:cubicBezTo>
                  <a:pt x="13780" y="21364"/>
                  <a:pt x="14007" y="21600"/>
                  <a:pt x="14288" y="21600"/>
                </a:cubicBezTo>
                <a:lnTo>
                  <a:pt x="17479" y="21600"/>
                </a:lnTo>
                <a:cubicBezTo>
                  <a:pt x="17754" y="21600"/>
                  <a:pt x="17987" y="21364"/>
                  <a:pt x="17987" y="21071"/>
                </a:cubicBezTo>
                <a:lnTo>
                  <a:pt x="17987" y="12619"/>
                </a:lnTo>
                <a:cubicBezTo>
                  <a:pt x="17987" y="12326"/>
                  <a:pt x="17759" y="12089"/>
                  <a:pt x="17479" y="12089"/>
                </a:cubicBezTo>
                <a:lnTo>
                  <a:pt x="14288" y="12089"/>
                </a:lnTo>
                <a:close/>
              </a:path>
            </a:pathLst>
          </a:custGeom>
          <a:solidFill>
            <a:srgbClr val="C0C0C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5" name="TDM"/>
          <p:cNvSpPr/>
          <p:nvPr/>
        </p:nvSpPr>
        <p:spPr>
          <a:xfrm>
            <a:off x="7822681" y="7967570"/>
            <a:ext cx="1270001" cy="127000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pPr/>
            <a:r>
              <a:t>TDM</a:t>
            </a:r>
          </a:p>
        </p:txBody>
      </p:sp>
      <p:sp>
        <p:nvSpPr>
          <p:cNvPr id="146" name="BUF"/>
          <p:cNvSpPr/>
          <p:nvPr/>
        </p:nvSpPr>
        <p:spPr>
          <a:xfrm>
            <a:off x="9905699" y="7972060"/>
            <a:ext cx="1270001" cy="127000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pPr/>
            <a:r>
              <a:t>BUF</a:t>
            </a:r>
          </a:p>
        </p:txBody>
      </p:sp>
      <p:sp>
        <p:nvSpPr>
          <p:cNvPr id="147" name="PCM"/>
          <p:cNvSpPr/>
          <p:nvPr/>
        </p:nvSpPr>
        <p:spPr>
          <a:xfrm>
            <a:off x="12681974" y="7967570"/>
            <a:ext cx="1270001" cy="1270001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pPr/>
            <a:r>
              <a:t>PCM</a:t>
            </a:r>
          </a:p>
        </p:txBody>
      </p:sp>
      <p:sp>
        <p:nvSpPr>
          <p:cNvPr id="148" name="DSP"/>
          <p:cNvSpPr/>
          <p:nvPr/>
        </p:nvSpPr>
        <p:spPr>
          <a:xfrm>
            <a:off x="11204791" y="10157272"/>
            <a:ext cx="1535367" cy="127000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pPr/>
            <a:r>
              <a:t>DSP</a:t>
            </a:r>
          </a:p>
        </p:txBody>
      </p:sp>
      <p:sp>
        <p:nvSpPr>
          <p:cNvPr id="149" name="Linje"/>
          <p:cNvSpPr/>
          <p:nvPr/>
        </p:nvSpPr>
        <p:spPr>
          <a:xfrm>
            <a:off x="7009663" y="8602570"/>
            <a:ext cx="813019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0" name="Linje"/>
          <p:cNvSpPr/>
          <p:nvPr/>
        </p:nvSpPr>
        <p:spPr>
          <a:xfrm>
            <a:off x="9092681" y="8607060"/>
            <a:ext cx="81302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1" name="Linje"/>
          <p:cNvSpPr/>
          <p:nvPr/>
        </p:nvSpPr>
        <p:spPr>
          <a:xfrm>
            <a:off x="11175699" y="8343490"/>
            <a:ext cx="1506275" cy="1"/>
          </a:xfrm>
          <a:prstGeom prst="line">
            <a:avLst/>
          </a:prstGeom>
          <a:ln w="63500">
            <a:solidFill>
              <a:srgbClr val="C0C0C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2" name="Linje"/>
          <p:cNvSpPr/>
          <p:nvPr/>
        </p:nvSpPr>
        <p:spPr>
          <a:xfrm>
            <a:off x="13951974" y="8624507"/>
            <a:ext cx="993773" cy="1"/>
          </a:xfrm>
          <a:prstGeom prst="line">
            <a:avLst/>
          </a:prstGeom>
          <a:ln w="63500">
            <a:solidFill>
              <a:srgbClr val="C0C0C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" name="Linje"/>
          <p:cNvSpPr/>
          <p:nvPr/>
        </p:nvSpPr>
        <p:spPr>
          <a:xfrm>
            <a:off x="11175699" y="8883587"/>
            <a:ext cx="81302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4" name="Linje"/>
          <p:cNvSpPr/>
          <p:nvPr/>
        </p:nvSpPr>
        <p:spPr>
          <a:xfrm>
            <a:off x="11957928" y="8851837"/>
            <a:ext cx="1" cy="130543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5" name="Linje"/>
          <p:cNvSpPr/>
          <p:nvPr/>
        </p:nvSpPr>
        <p:spPr>
          <a:xfrm>
            <a:off x="12740156" y="10792272"/>
            <a:ext cx="81302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159" name="Gruppér"/>
          <p:cNvGrpSpPr/>
          <p:nvPr/>
        </p:nvGrpSpPr>
        <p:grpSpPr>
          <a:xfrm>
            <a:off x="13553175" y="10045641"/>
            <a:ext cx="1133993" cy="1381632"/>
            <a:chOff x="0" y="0"/>
            <a:chExt cx="1133991" cy="1381630"/>
          </a:xfrm>
        </p:grpSpPr>
        <p:sp>
          <p:nvSpPr>
            <p:cNvPr id="156" name="Ringeklokke"/>
            <p:cNvSpPr/>
            <p:nvPr/>
          </p:nvSpPr>
          <p:spPr>
            <a:xfrm>
              <a:off x="0" y="0"/>
              <a:ext cx="1133992" cy="1381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48" y="0"/>
                  </a:moveTo>
                  <a:cubicBezTo>
                    <a:pt x="7394" y="0"/>
                    <a:pt x="3298" y="3364"/>
                    <a:pt x="3298" y="7511"/>
                  </a:cubicBezTo>
                  <a:cubicBezTo>
                    <a:pt x="3298" y="11659"/>
                    <a:pt x="7394" y="15021"/>
                    <a:pt x="12448" y="15021"/>
                  </a:cubicBezTo>
                  <a:cubicBezTo>
                    <a:pt x="17502" y="15021"/>
                    <a:pt x="21600" y="11659"/>
                    <a:pt x="21600" y="7511"/>
                  </a:cubicBezTo>
                  <a:cubicBezTo>
                    <a:pt x="21600" y="3364"/>
                    <a:pt x="17502" y="0"/>
                    <a:pt x="12448" y="0"/>
                  </a:cubicBezTo>
                  <a:close/>
                  <a:moveTo>
                    <a:pt x="12448" y="6026"/>
                  </a:moveTo>
                  <a:cubicBezTo>
                    <a:pt x="13447" y="6026"/>
                    <a:pt x="14256" y="6692"/>
                    <a:pt x="14256" y="7511"/>
                  </a:cubicBezTo>
                  <a:cubicBezTo>
                    <a:pt x="14256" y="8331"/>
                    <a:pt x="13447" y="8995"/>
                    <a:pt x="12448" y="8995"/>
                  </a:cubicBezTo>
                  <a:cubicBezTo>
                    <a:pt x="11450" y="8995"/>
                    <a:pt x="10640" y="8331"/>
                    <a:pt x="10640" y="7511"/>
                  </a:cubicBezTo>
                  <a:cubicBezTo>
                    <a:pt x="10640" y="6692"/>
                    <a:pt x="11450" y="6026"/>
                    <a:pt x="12448" y="6026"/>
                  </a:cubicBezTo>
                  <a:close/>
                  <a:moveTo>
                    <a:pt x="12448" y="6616"/>
                  </a:moveTo>
                  <a:lnTo>
                    <a:pt x="11505" y="7064"/>
                  </a:lnTo>
                  <a:lnTo>
                    <a:pt x="11505" y="7958"/>
                  </a:lnTo>
                  <a:lnTo>
                    <a:pt x="12448" y="8405"/>
                  </a:lnTo>
                  <a:lnTo>
                    <a:pt x="13393" y="7958"/>
                  </a:lnTo>
                  <a:lnTo>
                    <a:pt x="13393" y="7064"/>
                  </a:lnTo>
                  <a:lnTo>
                    <a:pt x="12448" y="6616"/>
                  </a:lnTo>
                  <a:close/>
                  <a:moveTo>
                    <a:pt x="1402" y="8498"/>
                  </a:moveTo>
                  <a:cubicBezTo>
                    <a:pt x="628" y="8498"/>
                    <a:pt x="0" y="9014"/>
                    <a:pt x="0" y="9649"/>
                  </a:cubicBezTo>
                  <a:cubicBezTo>
                    <a:pt x="0" y="10285"/>
                    <a:pt x="628" y="10800"/>
                    <a:pt x="1402" y="10800"/>
                  </a:cubicBezTo>
                  <a:cubicBezTo>
                    <a:pt x="1408" y="10800"/>
                    <a:pt x="1414" y="10800"/>
                    <a:pt x="1421" y="10800"/>
                  </a:cubicBezTo>
                  <a:cubicBezTo>
                    <a:pt x="2152" y="12441"/>
                    <a:pt x="3430" y="13910"/>
                    <a:pt x="5106" y="15013"/>
                  </a:cubicBezTo>
                  <a:cubicBezTo>
                    <a:pt x="5620" y="15351"/>
                    <a:pt x="6167" y="15651"/>
                    <a:pt x="6739" y="15912"/>
                  </a:cubicBezTo>
                  <a:cubicBezTo>
                    <a:pt x="6077" y="16373"/>
                    <a:pt x="5512" y="16899"/>
                    <a:pt x="5512" y="17864"/>
                  </a:cubicBezTo>
                  <a:lnTo>
                    <a:pt x="5512" y="20338"/>
                  </a:lnTo>
                  <a:cubicBezTo>
                    <a:pt x="5512" y="21036"/>
                    <a:pt x="6202" y="21600"/>
                    <a:pt x="7052" y="21600"/>
                  </a:cubicBezTo>
                  <a:lnTo>
                    <a:pt x="11322" y="21600"/>
                  </a:lnTo>
                  <a:lnTo>
                    <a:pt x="13576" y="21600"/>
                  </a:lnTo>
                  <a:lnTo>
                    <a:pt x="17847" y="21600"/>
                  </a:lnTo>
                  <a:cubicBezTo>
                    <a:pt x="18697" y="21600"/>
                    <a:pt x="19385" y="21036"/>
                    <a:pt x="19385" y="20338"/>
                  </a:cubicBezTo>
                  <a:lnTo>
                    <a:pt x="19385" y="17864"/>
                  </a:lnTo>
                  <a:cubicBezTo>
                    <a:pt x="19385" y="16105"/>
                    <a:pt x="17513" y="15801"/>
                    <a:pt x="16587" y="14697"/>
                  </a:cubicBezTo>
                  <a:cubicBezTo>
                    <a:pt x="15310" y="15193"/>
                    <a:pt x="13903" y="15456"/>
                    <a:pt x="12448" y="15456"/>
                  </a:cubicBezTo>
                  <a:cubicBezTo>
                    <a:pt x="10994" y="15456"/>
                    <a:pt x="9589" y="15193"/>
                    <a:pt x="8312" y="14697"/>
                  </a:cubicBezTo>
                  <a:cubicBezTo>
                    <a:pt x="8054" y="15004"/>
                    <a:pt x="7725" y="15249"/>
                    <a:pt x="7381" y="15481"/>
                  </a:cubicBezTo>
                  <a:cubicBezTo>
                    <a:pt x="6754" y="15212"/>
                    <a:pt x="6153" y="14890"/>
                    <a:pt x="5588" y="14518"/>
                  </a:cubicBezTo>
                  <a:cubicBezTo>
                    <a:pt x="4034" y="13495"/>
                    <a:pt x="2847" y="12137"/>
                    <a:pt x="2162" y="10617"/>
                  </a:cubicBezTo>
                  <a:cubicBezTo>
                    <a:pt x="2549" y="10413"/>
                    <a:pt x="2804" y="10055"/>
                    <a:pt x="2804" y="9649"/>
                  </a:cubicBezTo>
                  <a:cubicBezTo>
                    <a:pt x="2804" y="9014"/>
                    <a:pt x="2176" y="8498"/>
                    <a:pt x="1402" y="8498"/>
                  </a:cubicBezTo>
                  <a:close/>
                  <a:moveTo>
                    <a:pt x="7369" y="19297"/>
                  </a:moveTo>
                  <a:lnTo>
                    <a:pt x="8067" y="19628"/>
                  </a:lnTo>
                  <a:lnTo>
                    <a:pt x="8067" y="20292"/>
                  </a:lnTo>
                  <a:lnTo>
                    <a:pt x="7369" y="20623"/>
                  </a:lnTo>
                  <a:lnTo>
                    <a:pt x="6669" y="20292"/>
                  </a:lnTo>
                  <a:lnTo>
                    <a:pt x="6669" y="19628"/>
                  </a:lnTo>
                  <a:lnTo>
                    <a:pt x="7369" y="19297"/>
                  </a:lnTo>
                  <a:close/>
                  <a:moveTo>
                    <a:pt x="17554" y="19297"/>
                  </a:moveTo>
                  <a:lnTo>
                    <a:pt x="18254" y="19628"/>
                  </a:lnTo>
                  <a:lnTo>
                    <a:pt x="18254" y="20292"/>
                  </a:lnTo>
                  <a:lnTo>
                    <a:pt x="17554" y="20623"/>
                  </a:lnTo>
                  <a:lnTo>
                    <a:pt x="16856" y="20292"/>
                  </a:lnTo>
                  <a:lnTo>
                    <a:pt x="16856" y="19628"/>
                  </a:lnTo>
                  <a:lnTo>
                    <a:pt x="17554" y="19297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7" name="Sirkel"/>
            <p:cNvSpPr/>
            <p:nvPr/>
          </p:nvSpPr>
          <p:spPr>
            <a:xfrm>
              <a:off x="194192" y="17585"/>
              <a:ext cx="914401" cy="91440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8" name="Klokke"/>
            <p:cNvSpPr/>
            <p:nvPr/>
          </p:nvSpPr>
          <p:spPr>
            <a:xfrm>
              <a:off x="194192" y="17585"/>
              <a:ext cx="9144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714" y="1340"/>
                  </a:moveTo>
                  <a:lnTo>
                    <a:pt x="10886" y="1340"/>
                  </a:lnTo>
                  <a:cubicBezTo>
                    <a:pt x="10994" y="1340"/>
                    <a:pt x="11080" y="1426"/>
                    <a:pt x="11080" y="1534"/>
                  </a:cubicBezTo>
                  <a:lnTo>
                    <a:pt x="11080" y="3100"/>
                  </a:lnTo>
                  <a:cubicBezTo>
                    <a:pt x="11080" y="3208"/>
                    <a:pt x="10994" y="3294"/>
                    <a:pt x="10886" y="3294"/>
                  </a:cubicBezTo>
                  <a:lnTo>
                    <a:pt x="10714" y="3294"/>
                  </a:lnTo>
                  <a:cubicBezTo>
                    <a:pt x="10606" y="3294"/>
                    <a:pt x="10520" y="3208"/>
                    <a:pt x="10520" y="3100"/>
                  </a:cubicBezTo>
                  <a:lnTo>
                    <a:pt x="10520" y="1534"/>
                  </a:lnTo>
                  <a:cubicBezTo>
                    <a:pt x="10520" y="1426"/>
                    <a:pt x="10606" y="1340"/>
                    <a:pt x="10714" y="1340"/>
                  </a:cubicBezTo>
                  <a:close/>
                  <a:moveTo>
                    <a:pt x="6218" y="2541"/>
                  </a:moveTo>
                  <a:cubicBezTo>
                    <a:pt x="6293" y="2532"/>
                    <a:pt x="6369" y="2567"/>
                    <a:pt x="6409" y="2636"/>
                  </a:cubicBezTo>
                  <a:lnTo>
                    <a:pt x="7192" y="3991"/>
                  </a:lnTo>
                  <a:cubicBezTo>
                    <a:pt x="7246" y="4083"/>
                    <a:pt x="7215" y="4202"/>
                    <a:pt x="7123" y="4256"/>
                  </a:cubicBezTo>
                  <a:lnTo>
                    <a:pt x="6971" y="4342"/>
                  </a:lnTo>
                  <a:cubicBezTo>
                    <a:pt x="6879" y="4396"/>
                    <a:pt x="6760" y="4363"/>
                    <a:pt x="6706" y="4271"/>
                  </a:cubicBezTo>
                  <a:lnTo>
                    <a:pt x="5923" y="2916"/>
                  </a:lnTo>
                  <a:cubicBezTo>
                    <a:pt x="5869" y="2824"/>
                    <a:pt x="5902" y="2700"/>
                    <a:pt x="5994" y="2651"/>
                  </a:cubicBezTo>
                  <a:lnTo>
                    <a:pt x="6146" y="2565"/>
                  </a:lnTo>
                  <a:cubicBezTo>
                    <a:pt x="6169" y="2551"/>
                    <a:pt x="6194" y="2544"/>
                    <a:pt x="6218" y="2541"/>
                  </a:cubicBezTo>
                  <a:close/>
                  <a:moveTo>
                    <a:pt x="15382" y="2541"/>
                  </a:moveTo>
                  <a:cubicBezTo>
                    <a:pt x="15406" y="2544"/>
                    <a:pt x="15431" y="2551"/>
                    <a:pt x="15454" y="2565"/>
                  </a:cubicBezTo>
                  <a:lnTo>
                    <a:pt x="15606" y="2651"/>
                  </a:lnTo>
                  <a:cubicBezTo>
                    <a:pt x="15698" y="2705"/>
                    <a:pt x="15731" y="2824"/>
                    <a:pt x="15677" y="2916"/>
                  </a:cubicBezTo>
                  <a:lnTo>
                    <a:pt x="14894" y="4271"/>
                  </a:lnTo>
                  <a:cubicBezTo>
                    <a:pt x="14840" y="4363"/>
                    <a:pt x="14721" y="4396"/>
                    <a:pt x="14629" y="4342"/>
                  </a:cubicBezTo>
                  <a:lnTo>
                    <a:pt x="14477" y="4256"/>
                  </a:lnTo>
                  <a:cubicBezTo>
                    <a:pt x="14385" y="4202"/>
                    <a:pt x="14354" y="4083"/>
                    <a:pt x="14408" y="3991"/>
                  </a:cubicBezTo>
                  <a:lnTo>
                    <a:pt x="15191" y="2636"/>
                  </a:lnTo>
                  <a:cubicBezTo>
                    <a:pt x="15231" y="2567"/>
                    <a:pt x="15307" y="2532"/>
                    <a:pt x="15382" y="2541"/>
                  </a:cubicBezTo>
                  <a:close/>
                  <a:moveTo>
                    <a:pt x="16951" y="4904"/>
                  </a:moveTo>
                  <a:lnTo>
                    <a:pt x="17280" y="5282"/>
                  </a:lnTo>
                  <a:lnTo>
                    <a:pt x="11762" y="10660"/>
                  </a:lnTo>
                  <a:lnTo>
                    <a:pt x="12221" y="10903"/>
                  </a:lnTo>
                  <a:lnTo>
                    <a:pt x="11600" y="11978"/>
                  </a:lnTo>
                  <a:lnTo>
                    <a:pt x="10876" y="11524"/>
                  </a:lnTo>
                  <a:lnTo>
                    <a:pt x="10265" y="12118"/>
                  </a:lnTo>
                  <a:lnTo>
                    <a:pt x="9433" y="11205"/>
                  </a:lnTo>
                  <a:lnTo>
                    <a:pt x="9833" y="10871"/>
                  </a:lnTo>
                  <a:lnTo>
                    <a:pt x="6161" y="8576"/>
                  </a:lnTo>
                  <a:lnTo>
                    <a:pt x="6556" y="7896"/>
                  </a:lnTo>
                  <a:lnTo>
                    <a:pt x="10736" y="10115"/>
                  </a:lnTo>
                  <a:lnTo>
                    <a:pt x="16951" y="4904"/>
                  </a:lnTo>
                  <a:close/>
                  <a:moveTo>
                    <a:pt x="2838" y="5899"/>
                  </a:moveTo>
                  <a:cubicBezTo>
                    <a:pt x="2863" y="5903"/>
                    <a:pt x="2888" y="5911"/>
                    <a:pt x="2911" y="5925"/>
                  </a:cubicBezTo>
                  <a:lnTo>
                    <a:pt x="4266" y="6708"/>
                  </a:lnTo>
                  <a:cubicBezTo>
                    <a:pt x="4358" y="6762"/>
                    <a:pt x="4391" y="6879"/>
                    <a:pt x="4337" y="6971"/>
                  </a:cubicBezTo>
                  <a:lnTo>
                    <a:pt x="4249" y="7123"/>
                  </a:lnTo>
                  <a:cubicBezTo>
                    <a:pt x="4195" y="7215"/>
                    <a:pt x="4078" y="7248"/>
                    <a:pt x="3986" y="7194"/>
                  </a:cubicBezTo>
                  <a:lnTo>
                    <a:pt x="2629" y="6411"/>
                  </a:lnTo>
                  <a:cubicBezTo>
                    <a:pt x="2537" y="6357"/>
                    <a:pt x="2506" y="6238"/>
                    <a:pt x="2560" y="6146"/>
                  </a:cubicBezTo>
                  <a:lnTo>
                    <a:pt x="2646" y="5994"/>
                  </a:lnTo>
                  <a:cubicBezTo>
                    <a:pt x="2686" y="5925"/>
                    <a:pt x="2764" y="5890"/>
                    <a:pt x="2838" y="5899"/>
                  </a:cubicBezTo>
                  <a:close/>
                  <a:moveTo>
                    <a:pt x="18757" y="5899"/>
                  </a:moveTo>
                  <a:cubicBezTo>
                    <a:pt x="18831" y="5890"/>
                    <a:pt x="18908" y="5925"/>
                    <a:pt x="18949" y="5994"/>
                  </a:cubicBezTo>
                  <a:lnTo>
                    <a:pt x="19035" y="6146"/>
                  </a:lnTo>
                  <a:cubicBezTo>
                    <a:pt x="19089" y="6238"/>
                    <a:pt x="19056" y="6357"/>
                    <a:pt x="18964" y="6411"/>
                  </a:cubicBezTo>
                  <a:lnTo>
                    <a:pt x="17609" y="7194"/>
                  </a:lnTo>
                  <a:cubicBezTo>
                    <a:pt x="17517" y="7248"/>
                    <a:pt x="17398" y="7215"/>
                    <a:pt x="17344" y="7123"/>
                  </a:cubicBezTo>
                  <a:lnTo>
                    <a:pt x="17258" y="6971"/>
                  </a:lnTo>
                  <a:cubicBezTo>
                    <a:pt x="17204" y="6879"/>
                    <a:pt x="17237" y="6762"/>
                    <a:pt x="17329" y="6708"/>
                  </a:cubicBezTo>
                  <a:lnTo>
                    <a:pt x="18684" y="5925"/>
                  </a:lnTo>
                  <a:cubicBezTo>
                    <a:pt x="18707" y="5911"/>
                    <a:pt x="18732" y="5903"/>
                    <a:pt x="18757" y="5899"/>
                  </a:cubicBezTo>
                  <a:close/>
                  <a:moveTo>
                    <a:pt x="10800" y="10439"/>
                  </a:moveTo>
                  <a:cubicBezTo>
                    <a:pt x="10707" y="10439"/>
                    <a:pt x="10614" y="10475"/>
                    <a:pt x="10543" y="10545"/>
                  </a:cubicBezTo>
                  <a:cubicBezTo>
                    <a:pt x="10402" y="10686"/>
                    <a:pt x="10402" y="10915"/>
                    <a:pt x="10543" y="11057"/>
                  </a:cubicBezTo>
                  <a:cubicBezTo>
                    <a:pt x="10685" y="11198"/>
                    <a:pt x="10915" y="11198"/>
                    <a:pt x="11057" y="11057"/>
                  </a:cubicBezTo>
                  <a:cubicBezTo>
                    <a:pt x="11198" y="10915"/>
                    <a:pt x="11198" y="10686"/>
                    <a:pt x="11057" y="10545"/>
                  </a:cubicBezTo>
                  <a:cubicBezTo>
                    <a:pt x="10986" y="10475"/>
                    <a:pt x="10893" y="10439"/>
                    <a:pt x="10800" y="10439"/>
                  </a:cubicBezTo>
                  <a:close/>
                  <a:moveTo>
                    <a:pt x="1529" y="10520"/>
                  </a:moveTo>
                  <a:lnTo>
                    <a:pt x="3095" y="10520"/>
                  </a:lnTo>
                  <a:cubicBezTo>
                    <a:pt x="3203" y="10520"/>
                    <a:pt x="3289" y="10606"/>
                    <a:pt x="3289" y="10714"/>
                  </a:cubicBezTo>
                  <a:lnTo>
                    <a:pt x="3289" y="10886"/>
                  </a:lnTo>
                  <a:cubicBezTo>
                    <a:pt x="3289" y="10994"/>
                    <a:pt x="3203" y="11082"/>
                    <a:pt x="3095" y="11082"/>
                  </a:cubicBezTo>
                  <a:lnTo>
                    <a:pt x="1529" y="11082"/>
                  </a:lnTo>
                  <a:cubicBezTo>
                    <a:pt x="1426" y="11082"/>
                    <a:pt x="1333" y="10994"/>
                    <a:pt x="1333" y="10886"/>
                  </a:cubicBezTo>
                  <a:lnTo>
                    <a:pt x="1333" y="10714"/>
                  </a:lnTo>
                  <a:cubicBezTo>
                    <a:pt x="1333" y="10606"/>
                    <a:pt x="1421" y="10520"/>
                    <a:pt x="1529" y="10520"/>
                  </a:cubicBezTo>
                  <a:close/>
                  <a:moveTo>
                    <a:pt x="18500" y="10520"/>
                  </a:moveTo>
                  <a:lnTo>
                    <a:pt x="20066" y="10520"/>
                  </a:lnTo>
                  <a:cubicBezTo>
                    <a:pt x="20174" y="10520"/>
                    <a:pt x="20260" y="10606"/>
                    <a:pt x="20260" y="10714"/>
                  </a:cubicBezTo>
                  <a:lnTo>
                    <a:pt x="20260" y="10886"/>
                  </a:lnTo>
                  <a:cubicBezTo>
                    <a:pt x="20260" y="10994"/>
                    <a:pt x="20174" y="11082"/>
                    <a:pt x="20066" y="11082"/>
                  </a:cubicBezTo>
                  <a:lnTo>
                    <a:pt x="18500" y="11082"/>
                  </a:lnTo>
                  <a:cubicBezTo>
                    <a:pt x="18392" y="11082"/>
                    <a:pt x="18306" y="10994"/>
                    <a:pt x="18306" y="10886"/>
                  </a:cubicBezTo>
                  <a:lnTo>
                    <a:pt x="18306" y="10714"/>
                  </a:lnTo>
                  <a:cubicBezTo>
                    <a:pt x="18306" y="10606"/>
                    <a:pt x="18392" y="10520"/>
                    <a:pt x="18500" y="10520"/>
                  </a:cubicBezTo>
                  <a:close/>
                  <a:moveTo>
                    <a:pt x="4058" y="14383"/>
                  </a:moveTo>
                  <a:cubicBezTo>
                    <a:pt x="4133" y="14373"/>
                    <a:pt x="4209" y="14408"/>
                    <a:pt x="4249" y="14477"/>
                  </a:cubicBezTo>
                  <a:lnTo>
                    <a:pt x="4337" y="14629"/>
                  </a:lnTo>
                  <a:cubicBezTo>
                    <a:pt x="4391" y="14721"/>
                    <a:pt x="4358" y="14840"/>
                    <a:pt x="4266" y="14894"/>
                  </a:cubicBezTo>
                  <a:lnTo>
                    <a:pt x="2911" y="15677"/>
                  </a:lnTo>
                  <a:cubicBezTo>
                    <a:pt x="2819" y="15731"/>
                    <a:pt x="2700" y="15698"/>
                    <a:pt x="2646" y="15606"/>
                  </a:cubicBezTo>
                  <a:lnTo>
                    <a:pt x="2560" y="15456"/>
                  </a:lnTo>
                  <a:cubicBezTo>
                    <a:pt x="2506" y="15364"/>
                    <a:pt x="2537" y="15245"/>
                    <a:pt x="2629" y="15191"/>
                  </a:cubicBezTo>
                  <a:lnTo>
                    <a:pt x="3986" y="14408"/>
                  </a:lnTo>
                  <a:cubicBezTo>
                    <a:pt x="4009" y="14394"/>
                    <a:pt x="4034" y="14386"/>
                    <a:pt x="4058" y="14383"/>
                  </a:cubicBezTo>
                  <a:close/>
                  <a:moveTo>
                    <a:pt x="17537" y="14383"/>
                  </a:moveTo>
                  <a:cubicBezTo>
                    <a:pt x="17561" y="14386"/>
                    <a:pt x="17586" y="14394"/>
                    <a:pt x="17609" y="14408"/>
                  </a:cubicBezTo>
                  <a:lnTo>
                    <a:pt x="18964" y="15191"/>
                  </a:lnTo>
                  <a:cubicBezTo>
                    <a:pt x="19056" y="15245"/>
                    <a:pt x="19089" y="15364"/>
                    <a:pt x="19035" y="15456"/>
                  </a:cubicBezTo>
                  <a:lnTo>
                    <a:pt x="18949" y="15606"/>
                  </a:lnTo>
                  <a:cubicBezTo>
                    <a:pt x="18895" y="15698"/>
                    <a:pt x="18776" y="15731"/>
                    <a:pt x="18684" y="15677"/>
                  </a:cubicBezTo>
                  <a:lnTo>
                    <a:pt x="17329" y="14894"/>
                  </a:lnTo>
                  <a:cubicBezTo>
                    <a:pt x="17237" y="14840"/>
                    <a:pt x="17204" y="14721"/>
                    <a:pt x="17258" y="14629"/>
                  </a:cubicBezTo>
                  <a:lnTo>
                    <a:pt x="17344" y="14477"/>
                  </a:lnTo>
                  <a:cubicBezTo>
                    <a:pt x="17385" y="14408"/>
                    <a:pt x="17462" y="14373"/>
                    <a:pt x="17537" y="14383"/>
                  </a:cubicBezTo>
                  <a:close/>
                  <a:moveTo>
                    <a:pt x="6893" y="17240"/>
                  </a:moveTo>
                  <a:cubicBezTo>
                    <a:pt x="6918" y="17243"/>
                    <a:pt x="6943" y="17251"/>
                    <a:pt x="6966" y="17265"/>
                  </a:cubicBezTo>
                  <a:lnTo>
                    <a:pt x="7118" y="17351"/>
                  </a:lnTo>
                  <a:cubicBezTo>
                    <a:pt x="7210" y="17399"/>
                    <a:pt x="7241" y="17519"/>
                    <a:pt x="7187" y="17616"/>
                  </a:cubicBezTo>
                  <a:lnTo>
                    <a:pt x="6404" y="18971"/>
                  </a:lnTo>
                  <a:cubicBezTo>
                    <a:pt x="6350" y="19063"/>
                    <a:pt x="6231" y="19094"/>
                    <a:pt x="6139" y="19040"/>
                  </a:cubicBezTo>
                  <a:lnTo>
                    <a:pt x="5989" y="18954"/>
                  </a:lnTo>
                  <a:cubicBezTo>
                    <a:pt x="5897" y="18900"/>
                    <a:pt x="5864" y="18781"/>
                    <a:pt x="5918" y="18689"/>
                  </a:cubicBezTo>
                  <a:lnTo>
                    <a:pt x="6701" y="17334"/>
                  </a:lnTo>
                  <a:cubicBezTo>
                    <a:pt x="6742" y="17265"/>
                    <a:pt x="6819" y="17230"/>
                    <a:pt x="6893" y="17240"/>
                  </a:cubicBezTo>
                  <a:close/>
                  <a:moveTo>
                    <a:pt x="14696" y="17240"/>
                  </a:moveTo>
                  <a:cubicBezTo>
                    <a:pt x="14771" y="17230"/>
                    <a:pt x="14847" y="17265"/>
                    <a:pt x="14887" y="17334"/>
                  </a:cubicBezTo>
                  <a:lnTo>
                    <a:pt x="15670" y="18689"/>
                  </a:lnTo>
                  <a:cubicBezTo>
                    <a:pt x="15730" y="18781"/>
                    <a:pt x="15698" y="18900"/>
                    <a:pt x="15601" y="18954"/>
                  </a:cubicBezTo>
                  <a:lnTo>
                    <a:pt x="15449" y="19040"/>
                  </a:lnTo>
                  <a:cubicBezTo>
                    <a:pt x="15357" y="19094"/>
                    <a:pt x="15238" y="19063"/>
                    <a:pt x="15184" y="18971"/>
                  </a:cubicBezTo>
                  <a:lnTo>
                    <a:pt x="14401" y="17616"/>
                  </a:lnTo>
                  <a:cubicBezTo>
                    <a:pt x="14347" y="17524"/>
                    <a:pt x="14380" y="17405"/>
                    <a:pt x="14472" y="17351"/>
                  </a:cubicBezTo>
                  <a:lnTo>
                    <a:pt x="14624" y="17265"/>
                  </a:lnTo>
                  <a:cubicBezTo>
                    <a:pt x="14647" y="17251"/>
                    <a:pt x="14672" y="17243"/>
                    <a:pt x="14696" y="17240"/>
                  </a:cubicBezTo>
                  <a:close/>
                  <a:moveTo>
                    <a:pt x="10714" y="18306"/>
                  </a:moveTo>
                  <a:lnTo>
                    <a:pt x="10886" y="18306"/>
                  </a:lnTo>
                  <a:cubicBezTo>
                    <a:pt x="10994" y="18306"/>
                    <a:pt x="11080" y="18392"/>
                    <a:pt x="11080" y="18500"/>
                  </a:cubicBezTo>
                  <a:lnTo>
                    <a:pt x="11080" y="20066"/>
                  </a:lnTo>
                  <a:cubicBezTo>
                    <a:pt x="11080" y="20174"/>
                    <a:pt x="10994" y="20262"/>
                    <a:pt x="10886" y="20262"/>
                  </a:cubicBezTo>
                  <a:lnTo>
                    <a:pt x="10714" y="20262"/>
                  </a:lnTo>
                  <a:cubicBezTo>
                    <a:pt x="10606" y="20262"/>
                    <a:pt x="10520" y="20174"/>
                    <a:pt x="10520" y="20066"/>
                  </a:cubicBezTo>
                  <a:lnTo>
                    <a:pt x="10520" y="18500"/>
                  </a:lnTo>
                  <a:cubicBezTo>
                    <a:pt x="10520" y="18392"/>
                    <a:pt x="10606" y="18306"/>
                    <a:pt x="10714" y="183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2600"/>
                </a:gs>
                <a:gs pos="100000">
                  <a:schemeClr val="accent1">
                    <a:lumOff val="-13575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26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60" name="«Beep-BRRR»…"/>
          <p:cNvSpPr txBox="1"/>
          <p:nvPr/>
        </p:nvSpPr>
        <p:spPr>
          <a:xfrm>
            <a:off x="6941322" y="9388725"/>
            <a:ext cx="3445765" cy="133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0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«Beep-BRRR»</a:t>
            </a:r>
          </a:p>
          <a:p>
            <a:pPr algn="l">
              <a:defRPr b="0" sz="40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hobby project</a:t>
            </a:r>
          </a:p>
        </p:txBody>
      </p:sp>
      <p:sp>
        <p:nvSpPr>
          <p:cNvPr id="161" name="Application"/>
          <p:cNvSpPr txBox="1"/>
          <p:nvPr/>
        </p:nvSpPr>
        <p:spPr>
          <a:xfrm>
            <a:off x="6999406" y="779362"/>
            <a:ext cx="10385188" cy="126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330200">
              <a:defRPr b="0" sz="80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Application</a:t>
            </a:r>
          </a:p>
        </p:txBody>
      </p:sp>
      <p:sp>
        <p:nvSpPr>
          <p:cNvPr id="162" name="https://www.teigfam.net/oyvind/home/my-beep-brrr-pages/"/>
          <p:cNvSpPr txBox="1"/>
          <p:nvPr/>
        </p:nvSpPr>
        <p:spPr>
          <a:xfrm>
            <a:off x="11175699" y="11594300"/>
            <a:ext cx="12042306" cy="59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u="sng">
                <a:solidFill>
                  <a:srgbClr val="0433FF"/>
                </a:solid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https://www.teigfam.net/oyvind/home/my-beep-brrr-pages/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2" grpId="1"/>
      <p:bldP build="whole" bldLvl="1" animBg="1" rev="0" advAuto="0" spid="145" grpId="2"/>
      <p:bldP build="whole" bldLvl="1" animBg="1" rev="0" advAuto="0" spid="147" grpId="3"/>
      <p:bldP build="whole" bldLvl="1" animBg="1" rev="0" advAuto="0" spid="162" grpId="5"/>
      <p:bldP build="whole" bldLvl="1" animBg="1" rev="0" advAuto="0" spid="160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16 kHz stereo @ 32 bits each = 64 bits = 128 edges"/>
          <p:cNvSpPr txBox="1"/>
          <p:nvPr/>
        </p:nvSpPr>
        <p:spPr>
          <a:xfrm>
            <a:off x="831239" y="5808852"/>
            <a:ext cx="16184691" cy="92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/>
            </a:lvl1pPr>
          </a:lstStyle>
          <a:p>
            <a:pPr/>
            <a:r>
              <a:t>16 kHz stereo @ 32 bits each = 64 bits = 128 edges</a:t>
            </a:r>
          </a:p>
        </p:txBody>
      </p:sp>
      <p:sp>
        <p:nvSpPr>
          <p:cNvPr id="165" name="1 / 16000 Hz = 0.000062500 s = 62.5 μs = 6250 ticks of 10 ns"/>
          <p:cNvSpPr txBox="1"/>
          <p:nvPr/>
        </p:nvSpPr>
        <p:spPr>
          <a:xfrm>
            <a:off x="3514328" y="7641765"/>
            <a:ext cx="19542380" cy="92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5500"/>
            </a:pPr>
            <a:r>
              <a:t>1 / 16000 Hz = 0.</a:t>
            </a:r>
            <a:r>
              <a:rPr>
                <a:solidFill>
                  <a:srgbClr val="FF2600"/>
                </a:solidFill>
              </a:rPr>
              <a:t>000</a:t>
            </a:r>
            <a:r>
              <a:t>062</a:t>
            </a:r>
            <a:r>
              <a:rPr>
                <a:solidFill>
                  <a:srgbClr val="FF2600"/>
                </a:solidFill>
              </a:rPr>
              <a:t>500</a:t>
            </a:r>
            <a:r>
              <a:t> s = 62.5 μs = </a:t>
            </a:r>
            <a:r>
              <a:rPr>
                <a:solidFill>
                  <a:srgbClr val="FF2600"/>
                </a:solidFill>
              </a:rPr>
              <a:t>6250</a:t>
            </a:r>
            <a:r>
              <a:t> ticks of 10 ns </a:t>
            </a:r>
          </a:p>
        </p:txBody>
      </p:sp>
      <p:sp>
        <p:nvSpPr>
          <p:cNvPr id="166" name="6250 ticks to deliver 128 edges ="/>
          <p:cNvSpPr txBox="1"/>
          <p:nvPr/>
        </p:nvSpPr>
        <p:spPr>
          <a:xfrm>
            <a:off x="1678602" y="9795538"/>
            <a:ext cx="10470961" cy="92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/>
            </a:lvl1pPr>
          </a:lstStyle>
          <a:p>
            <a:pPr/>
            <a:r>
              <a:t>6250 ticks to deliver 128 edges =</a:t>
            </a:r>
          </a:p>
        </p:txBody>
      </p:sp>
      <p:sp>
        <p:nvSpPr>
          <p:cNvPr id="167" name="6250 / 128 = 48.828125 ticks between each edge"/>
          <p:cNvSpPr txBox="1"/>
          <p:nvPr/>
        </p:nvSpPr>
        <p:spPr>
          <a:xfrm>
            <a:off x="6521723" y="10483979"/>
            <a:ext cx="15751621" cy="92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5500"/>
            </a:pPr>
            <a:r>
              <a:t>6250 / 128 = 48</a:t>
            </a:r>
            <a:r>
              <a:rPr>
                <a:solidFill>
                  <a:srgbClr val="FF2600"/>
                </a:solidFill>
              </a:rPr>
              <a:t>.828125</a:t>
            </a:r>
            <a:r>
              <a:t> ticks between each edge </a:t>
            </a:r>
          </a:p>
        </p:txBody>
      </p:sp>
      <p:sp>
        <p:nvSpPr>
          <p:cNvPr id="168" name="Integer ticks! GREAT!"/>
          <p:cNvSpPr/>
          <p:nvPr/>
        </p:nvSpPr>
        <p:spPr>
          <a:xfrm>
            <a:off x="14015395" y="8457505"/>
            <a:ext cx="5333604" cy="1314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86" y="0"/>
                </a:moveTo>
                <a:lnTo>
                  <a:pt x="13472" y="5948"/>
                </a:lnTo>
                <a:lnTo>
                  <a:pt x="257" y="5948"/>
                </a:lnTo>
                <a:cubicBezTo>
                  <a:pt x="115" y="5948"/>
                  <a:pt x="0" y="6415"/>
                  <a:pt x="0" y="6991"/>
                </a:cubicBezTo>
                <a:lnTo>
                  <a:pt x="0" y="20557"/>
                </a:lnTo>
                <a:cubicBezTo>
                  <a:pt x="0" y="21133"/>
                  <a:pt x="115" y="21600"/>
                  <a:pt x="257" y="21600"/>
                </a:cubicBezTo>
                <a:lnTo>
                  <a:pt x="21343" y="21600"/>
                </a:lnTo>
                <a:cubicBezTo>
                  <a:pt x="21485" y="21600"/>
                  <a:pt x="21600" y="21133"/>
                  <a:pt x="21600" y="20557"/>
                </a:cubicBezTo>
                <a:lnTo>
                  <a:pt x="21600" y="6991"/>
                </a:lnTo>
                <a:cubicBezTo>
                  <a:pt x="21600" y="6415"/>
                  <a:pt x="21485" y="5948"/>
                  <a:pt x="21343" y="5948"/>
                </a:cubicBezTo>
                <a:lnTo>
                  <a:pt x="14501" y="5948"/>
                </a:lnTo>
                <a:lnTo>
                  <a:pt x="13986" y="0"/>
                </a:lnTo>
                <a:close/>
              </a:path>
            </a:pathLst>
          </a:cu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40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Integer ticks! GREAT!</a:t>
            </a:r>
          </a:p>
        </p:txBody>
      </p:sp>
      <p:sp>
        <p:nvSpPr>
          <p:cNvPr id="169" name="Decimal ticks! Needing extern PLL?"/>
          <p:cNvSpPr/>
          <p:nvPr/>
        </p:nvSpPr>
        <p:spPr>
          <a:xfrm>
            <a:off x="3539728" y="11396588"/>
            <a:ext cx="8626872" cy="1476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303" y="0"/>
                </a:moveTo>
                <a:lnTo>
                  <a:pt x="19093" y="7665"/>
                </a:lnTo>
                <a:lnTo>
                  <a:pt x="159" y="7665"/>
                </a:lnTo>
                <a:cubicBezTo>
                  <a:pt x="71" y="7665"/>
                  <a:pt x="0" y="8080"/>
                  <a:pt x="0" y="8594"/>
                </a:cubicBezTo>
                <a:lnTo>
                  <a:pt x="0" y="20671"/>
                </a:lnTo>
                <a:cubicBezTo>
                  <a:pt x="0" y="21184"/>
                  <a:pt x="71" y="21600"/>
                  <a:pt x="159" y="21600"/>
                </a:cubicBezTo>
                <a:lnTo>
                  <a:pt x="21441" y="21600"/>
                </a:lnTo>
                <a:cubicBezTo>
                  <a:pt x="21529" y="21600"/>
                  <a:pt x="21600" y="21184"/>
                  <a:pt x="21600" y="20671"/>
                </a:cubicBezTo>
                <a:lnTo>
                  <a:pt x="21600" y="8594"/>
                </a:lnTo>
                <a:cubicBezTo>
                  <a:pt x="21600" y="8080"/>
                  <a:pt x="21529" y="7665"/>
                  <a:pt x="21441" y="7665"/>
                </a:cubicBezTo>
                <a:lnTo>
                  <a:pt x="19512" y="7665"/>
                </a:lnTo>
                <a:lnTo>
                  <a:pt x="19303" y="0"/>
                </a:lnTo>
                <a:close/>
              </a:path>
            </a:pathLst>
          </a:custGeom>
          <a:solidFill>
            <a:srgbClr val="FF2600"/>
          </a:solidFill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4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Decimal ticks! Needing extern PLL?</a:t>
            </a:r>
          </a:p>
        </p:txBody>
      </p:sp>
      <p:sp>
        <p:nvSpPr>
          <p:cNvPr id="170" name="Problem statement"/>
          <p:cNvSpPr txBox="1"/>
          <p:nvPr>
            <p:ph type="title" idx="4294967295"/>
          </p:nvPr>
        </p:nvSpPr>
        <p:spPr>
          <a:xfrm>
            <a:off x="6999406" y="779362"/>
            <a:ext cx="10385188" cy="1269297"/>
          </a:xfrm>
          <a:prstGeom prst="rect">
            <a:avLst/>
          </a:prstGeom>
        </p:spPr>
        <p:txBody>
          <a:bodyPr anchor="t"/>
          <a:lstStyle>
            <a:lvl1pPr defTabSz="330200">
              <a:defRPr sz="8000"/>
            </a:lvl1pPr>
          </a:lstStyle>
          <a:p>
            <a:pPr/>
            <a:r>
              <a:t>Problem statement</a:t>
            </a:r>
          </a:p>
        </p:txBody>
      </p:sp>
      <p:sp>
        <p:nvSpPr>
          <p:cNvPr id="171" name="Processor task timer @100 MHz"/>
          <p:cNvSpPr/>
          <p:nvPr/>
        </p:nvSpPr>
        <p:spPr>
          <a:xfrm>
            <a:off x="19677944" y="5801106"/>
            <a:ext cx="3999707" cy="1899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3" y="0"/>
                </a:moveTo>
                <a:cubicBezTo>
                  <a:pt x="154" y="0"/>
                  <a:pt x="0" y="323"/>
                  <a:pt x="0" y="722"/>
                </a:cubicBezTo>
                <a:lnTo>
                  <a:pt x="0" y="14764"/>
                </a:lnTo>
                <a:cubicBezTo>
                  <a:pt x="0" y="15163"/>
                  <a:pt x="154" y="15486"/>
                  <a:pt x="343" y="15486"/>
                </a:cubicBezTo>
                <a:lnTo>
                  <a:pt x="10622" y="15486"/>
                </a:lnTo>
                <a:lnTo>
                  <a:pt x="11308" y="21600"/>
                </a:lnTo>
                <a:lnTo>
                  <a:pt x="11994" y="15486"/>
                </a:lnTo>
                <a:lnTo>
                  <a:pt x="21257" y="15486"/>
                </a:lnTo>
                <a:cubicBezTo>
                  <a:pt x="21446" y="15486"/>
                  <a:pt x="21600" y="15163"/>
                  <a:pt x="21600" y="14764"/>
                </a:cubicBezTo>
                <a:lnTo>
                  <a:pt x="21600" y="722"/>
                </a:lnTo>
                <a:cubicBezTo>
                  <a:pt x="21600" y="323"/>
                  <a:pt x="21446" y="0"/>
                  <a:pt x="21257" y="0"/>
                </a:cubicBezTo>
                <a:lnTo>
                  <a:pt x="343" y="0"/>
                </a:lnTo>
                <a:close/>
              </a:path>
            </a:pathLst>
          </a:cu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b="0" sz="40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Processor task timer @100 MHz</a:t>
            </a:r>
          </a:p>
        </p:txBody>
      </p:sp>
      <p:sp>
        <p:nvSpPr>
          <p:cNvPr id="172" name="Also task timer resolution"/>
          <p:cNvSpPr/>
          <p:nvPr/>
        </p:nvSpPr>
        <p:spPr>
          <a:xfrm>
            <a:off x="19677944" y="8473355"/>
            <a:ext cx="4000501" cy="1756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341" y="0"/>
                </a:moveTo>
                <a:lnTo>
                  <a:pt x="11655" y="4567"/>
                </a:lnTo>
                <a:lnTo>
                  <a:pt x="343" y="4567"/>
                </a:lnTo>
                <a:cubicBezTo>
                  <a:pt x="154" y="4567"/>
                  <a:pt x="0" y="4916"/>
                  <a:pt x="0" y="5348"/>
                </a:cubicBezTo>
                <a:lnTo>
                  <a:pt x="0" y="20819"/>
                </a:lnTo>
                <a:cubicBezTo>
                  <a:pt x="0" y="21250"/>
                  <a:pt x="154" y="21600"/>
                  <a:pt x="343" y="21600"/>
                </a:cubicBezTo>
                <a:lnTo>
                  <a:pt x="21257" y="21600"/>
                </a:lnTo>
                <a:cubicBezTo>
                  <a:pt x="21446" y="21600"/>
                  <a:pt x="21600" y="21250"/>
                  <a:pt x="21600" y="20819"/>
                </a:cubicBezTo>
                <a:lnTo>
                  <a:pt x="21600" y="5348"/>
                </a:lnTo>
                <a:cubicBezTo>
                  <a:pt x="21600" y="4916"/>
                  <a:pt x="21446" y="4567"/>
                  <a:pt x="21257" y="4567"/>
                </a:cubicBezTo>
                <a:lnTo>
                  <a:pt x="13026" y="4567"/>
                </a:lnTo>
                <a:lnTo>
                  <a:pt x="12341" y="0"/>
                </a:lnTo>
                <a:close/>
              </a:path>
            </a:pathLst>
          </a:cu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b="0" sz="40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Also task timer resolution</a:t>
            </a:r>
          </a:p>
        </p:txBody>
      </p:sp>
      <p:sp>
        <p:nvSpPr>
          <p:cNvPr id="173" name="128 edges * 16000 = 2.048 MHz"/>
          <p:cNvSpPr txBox="1"/>
          <p:nvPr/>
        </p:nvSpPr>
        <p:spPr>
          <a:xfrm>
            <a:off x="831239" y="6721523"/>
            <a:ext cx="10161525" cy="92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/>
            </a:lvl1pPr>
          </a:lstStyle>
          <a:p>
            <a:pPr/>
            <a:r>
              <a:t>128 edges * 16000 = 2.048 MHz</a:t>
            </a:r>
          </a:p>
        </p:txBody>
      </p:sp>
      <p:grpSp>
        <p:nvGrpSpPr>
          <p:cNvPr id="184" name="Gruppér"/>
          <p:cNvGrpSpPr/>
          <p:nvPr/>
        </p:nvGrpSpPr>
        <p:grpSpPr>
          <a:xfrm>
            <a:off x="3242468" y="1863507"/>
            <a:ext cx="17899058" cy="3620239"/>
            <a:chOff x="0" y="0"/>
            <a:chExt cx="17899056" cy="3620238"/>
          </a:xfrm>
        </p:grpSpPr>
        <p:pic>
          <p:nvPicPr>
            <p:cNvPr id="174" name="2023 04 25 C DATABLAD pcm5100a p15-p16.pdf" descr="2023 04 25 C DATABLAD pcm5100a p15-p16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7438" t="17916" r="9866" b="76075"/>
            <a:stretch>
              <a:fillRect/>
            </a:stretch>
          </p:blipFill>
          <p:spPr>
            <a:xfrm>
              <a:off x="0" y="683297"/>
              <a:ext cx="17899057" cy="2325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Linje"/>
            <p:cNvSpPr/>
            <p:nvPr/>
          </p:nvSpPr>
          <p:spPr>
            <a:xfrm flipV="1">
              <a:off x="2172901" y="914939"/>
              <a:ext cx="1" cy="126929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179" name="Gruppér"/>
            <p:cNvGrpSpPr/>
            <p:nvPr/>
          </p:nvGrpSpPr>
          <p:grpSpPr>
            <a:xfrm>
              <a:off x="2172901" y="-1"/>
              <a:ext cx="14540216" cy="1269297"/>
              <a:chOff x="0" y="0"/>
              <a:chExt cx="14540214" cy="1269295"/>
            </a:xfrm>
          </p:grpSpPr>
          <p:sp>
            <p:nvSpPr>
              <p:cNvPr id="176" name="16.0 kHz = 62.5 μs = 6250 ticks of 10 ns @ 100 MHz task timer resolution"/>
              <p:cNvSpPr txBox="1"/>
              <p:nvPr/>
            </p:nvSpPr>
            <p:spPr>
              <a:xfrm>
                <a:off x="551350" y="217479"/>
                <a:ext cx="13113259" cy="5604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433FF"/>
                    </a:solidFill>
                  </a:defRPr>
                </a:lvl1pPr>
              </a:lstStyle>
              <a:p>
                <a:pPr/>
                <a:r>
                  <a:t>16.0 kHz = 62.5 μs = 6250 ticks of 10 ns @ 100 MHz task timer resolution</a:t>
                </a:r>
              </a:p>
            </p:txBody>
          </p:sp>
          <p:sp>
            <p:nvSpPr>
              <p:cNvPr id="177" name="Linje"/>
              <p:cNvSpPr/>
              <p:nvPr/>
            </p:nvSpPr>
            <p:spPr>
              <a:xfrm flipV="1">
                <a:off x="-1" y="-1"/>
                <a:ext cx="2" cy="1269297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" name="Linje"/>
              <p:cNvSpPr/>
              <p:nvPr/>
            </p:nvSpPr>
            <p:spPr>
              <a:xfrm flipV="1">
                <a:off x="14540214" y="-1"/>
                <a:ext cx="1" cy="1269297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3" name="Gruppér"/>
            <p:cNvGrpSpPr/>
            <p:nvPr/>
          </p:nvGrpSpPr>
          <p:grpSpPr>
            <a:xfrm>
              <a:off x="2191951" y="2854074"/>
              <a:ext cx="14697203" cy="766165"/>
              <a:chOff x="0" y="0"/>
              <a:chExt cx="14697202" cy="766164"/>
            </a:xfrm>
          </p:grpSpPr>
          <p:sp>
            <p:nvSpPr>
              <p:cNvPr id="180" name="????????????????????????????????"/>
              <p:cNvSpPr txBox="1"/>
              <p:nvPr/>
            </p:nvSpPr>
            <p:spPr>
              <a:xfrm>
                <a:off x="1269" y="102858"/>
                <a:ext cx="14695933" cy="5604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pc="1919">
                    <a:solidFill>
                      <a:srgbClr val="0433FF"/>
                    </a:solidFill>
                  </a:defRPr>
                </a:lvl1pPr>
              </a:lstStyle>
              <a:p>
                <a:pPr/>
                <a:r>
                  <a:t>????????????????????????????????</a:t>
                </a:r>
              </a:p>
            </p:txBody>
          </p:sp>
          <p:sp>
            <p:nvSpPr>
              <p:cNvPr id="181" name="Linje"/>
              <p:cNvSpPr/>
              <p:nvPr/>
            </p:nvSpPr>
            <p:spPr>
              <a:xfrm flipV="1">
                <a:off x="-1" y="-1"/>
                <a:ext cx="2" cy="766166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" name="Linje"/>
              <p:cNvSpPr/>
              <p:nvPr/>
            </p:nvSpPr>
            <p:spPr>
              <a:xfrm flipV="1">
                <a:off x="14540215" y="-1"/>
                <a:ext cx="1" cy="766166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85" name="5/26"/>
          <p:cNvSpPr txBox="1"/>
          <p:nvPr/>
        </p:nvSpPr>
        <p:spPr>
          <a:xfrm>
            <a:off x="23507318" y="13167868"/>
            <a:ext cx="876682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C0C0C0"/>
                </a:solidFill>
              </a:defRPr>
            </a:lvl1pPr>
          </a:lstStyle>
          <a:p>
            <a:pPr/>
            <a:r>
              <a:t>5/26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1000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Class="entr" nodeType="withEffect" presetSubtype="0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10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1000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Class="entr" nodeType="withEffect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0" presetID="15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Class="entr" nodeType="withEffect" presetSubtype="0" presetID="15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4"/>
      <p:bldP build="whole" bldLvl="1" animBg="1" rev="0" advAuto="0" spid="172" grpId="9"/>
      <p:bldP build="p" bldLvl="5" animBg="1" rev="0" advAuto="0" spid="167" grpId="7"/>
      <p:bldP build="p" bldLvl="5" animBg="1" rev="0" advAuto="0" spid="169" grpId="8"/>
      <p:bldP build="whole" bldLvl="1" animBg="1" rev="0" advAuto="0" spid="164" grpId="1"/>
      <p:bldP build="p" bldLvl="5" animBg="1" rev="0" advAuto="0" spid="166" grpId="6"/>
      <p:bldP build="p" bldLvl="5" animBg="1" rev="0" advAuto="0" spid="165" grpId="3"/>
      <p:bldP build="whole" bldLvl="1" animBg="1" rev="0" advAuto="0" spid="173" grpId="2"/>
      <p:bldP build="whole" bldLvl="1" animBg="1" rev="0" advAuto="0" spid="168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6250 ticks to deliver 128 edges ="/>
          <p:cNvSpPr txBox="1"/>
          <p:nvPr/>
        </p:nvSpPr>
        <p:spPr>
          <a:xfrm>
            <a:off x="831239" y="5370639"/>
            <a:ext cx="12165687" cy="105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400"/>
            </a:lvl1pPr>
          </a:lstStyle>
          <a:p>
            <a:pPr/>
            <a:r>
              <a:t>6250 ticks to deliver 128 edges =</a:t>
            </a:r>
          </a:p>
        </p:txBody>
      </p:sp>
      <p:sp>
        <p:nvSpPr>
          <p:cNvPr id="188" name="6250 / 128 = 48.828125 ticks between each edge"/>
          <p:cNvSpPr txBox="1"/>
          <p:nvPr/>
        </p:nvSpPr>
        <p:spPr>
          <a:xfrm>
            <a:off x="5242306" y="6427380"/>
            <a:ext cx="18310455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6400"/>
            </a:pPr>
            <a:r>
              <a:t>6250 / 128 = 48</a:t>
            </a:r>
            <a:r>
              <a:rPr>
                <a:solidFill>
                  <a:srgbClr val="FF2600"/>
                </a:solidFill>
              </a:rPr>
              <a:t>.828125</a:t>
            </a:r>
            <a:r>
              <a:t> ticks between each edge </a:t>
            </a:r>
          </a:p>
        </p:txBody>
      </p:sp>
      <p:sp>
        <p:nvSpPr>
          <p:cNvPr id="189" name="Decimal ticks! Needing extern PLL?"/>
          <p:cNvSpPr/>
          <p:nvPr/>
        </p:nvSpPr>
        <p:spPr>
          <a:xfrm>
            <a:off x="3539728" y="7446338"/>
            <a:ext cx="8626872" cy="1476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303" y="0"/>
                </a:moveTo>
                <a:lnTo>
                  <a:pt x="19093" y="7665"/>
                </a:lnTo>
                <a:lnTo>
                  <a:pt x="159" y="7665"/>
                </a:lnTo>
                <a:cubicBezTo>
                  <a:pt x="71" y="7665"/>
                  <a:pt x="0" y="8080"/>
                  <a:pt x="0" y="8594"/>
                </a:cubicBezTo>
                <a:lnTo>
                  <a:pt x="0" y="20671"/>
                </a:lnTo>
                <a:cubicBezTo>
                  <a:pt x="0" y="21184"/>
                  <a:pt x="71" y="21600"/>
                  <a:pt x="159" y="21600"/>
                </a:cubicBezTo>
                <a:lnTo>
                  <a:pt x="21441" y="21600"/>
                </a:lnTo>
                <a:cubicBezTo>
                  <a:pt x="21529" y="21600"/>
                  <a:pt x="21600" y="21184"/>
                  <a:pt x="21600" y="20671"/>
                </a:cubicBezTo>
                <a:lnTo>
                  <a:pt x="21600" y="8594"/>
                </a:lnTo>
                <a:cubicBezTo>
                  <a:pt x="21600" y="8080"/>
                  <a:pt x="21529" y="7665"/>
                  <a:pt x="21441" y="7665"/>
                </a:cubicBezTo>
                <a:lnTo>
                  <a:pt x="19512" y="7665"/>
                </a:lnTo>
                <a:lnTo>
                  <a:pt x="19303" y="0"/>
                </a:lnTo>
                <a:close/>
              </a:path>
            </a:pathLst>
          </a:custGeom>
          <a:solidFill>
            <a:srgbClr val="FF2600"/>
          </a:solidFill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4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Decimal ticks! Needing extern PLL?</a:t>
            </a:r>
          </a:p>
        </p:txBody>
      </p:sp>
      <p:sp>
        <p:nvSpPr>
          <p:cNvPr id="190" name="Problem solution?"/>
          <p:cNvSpPr txBox="1"/>
          <p:nvPr>
            <p:ph type="title" idx="4294967295"/>
          </p:nvPr>
        </p:nvSpPr>
        <p:spPr>
          <a:xfrm>
            <a:off x="6999406" y="779362"/>
            <a:ext cx="10385188" cy="1269297"/>
          </a:xfrm>
          <a:prstGeom prst="rect">
            <a:avLst/>
          </a:prstGeom>
        </p:spPr>
        <p:txBody>
          <a:bodyPr anchor="t"/>
          <a:lstStyle>
            <a:lvl1pPr defTabSz="330200">
              <a:defRPr sz="8000"/>
            </a:lvl1pPr>
          </a:lstStyle>
          <a:p>
            <a:pPr/>
            <a:r>
              <a:t>Problem solution?</a:t>
            </a:r>
          </a:p>
        </p:txBody>
      </p:sp>
      <p:sp>
        <p:nvSpPr>
          <p:cNvPr id="191" name="Not if BCK duty cycle requirement is «fair» so that we can tabulate uneven timing, and sum up 128 uneven edges to exactly 6250 ticks"/>
          <p:cNvSpPr/>
          <p:nvPr/>
        </p:nvSpPr>
        <p:spPr>
          <a:xfrm>
            <a:off x="10186565" y="8908700"/>
            <a:ext cx="11381582" cy="2559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61" y="0"/>
                </a:moveTo>
                <a:lnTo>
                  <a:pt x="1825" y="3554"/>
                </a:lnTo>
                <a:lnTo>
                  <a:pt x="121" y="3554"/>
                </a:lnTo>
                <a:cubicBezTo>
                  <a:pt x="54" y="3554"/>
                  <a:pt x="0" y="3794"/>
                  <a:pt x="0" y="4090"/>
                </a:cubicBezTo>
                <a:lnTo>
                  <a:pt x="0" y="21064"/>
                </a:lnTo>
                <a:cubicBezTo>
                  <a:pt x="0" y="21360"/>
                  <a:pt x="54" y="21600"/>
                  <a:pt x="121" y="21600"/>
                </a:cubicBezTo>
                <a:lnTo>
                  <a:pt x="21479" y="21600"/>
                </a:lnTo>
                <a:cubicBezTo>
                  <a:pt x="21546" y="21600"/>
                  <a:pt x="21600" y="21360"/>
                  <a:pt x="21600" y="21064"/>
                </a:cubicBezTo>
                <a:lnTo>
                  <a:pt x="21600" y="4090"/>
                </a:lnTo>
                <a:cubicBezTo>
                  <a:pt x="21600" y="3794"/>
                  <a:pt x="21546" y="3554"/>
                  <a:pt x="21479" y="3554"/>
                </a:cubicBezTo>
                <a:lnTo>
                  <a:pt x="2296" y="3554"/>
                </a:lnTo>
                <a:lnTo>
                  <a:pt x="2061" y="0"/>
                </a:lnTo>
                <a:close/>
              </a:path>
            </a:pathLst>
          </a:cu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lnSpc>
                <a:spcPct val="80000"/>
              </a:lnSpc>
              <a:defRPr b="0" sz="40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Not if BCK duty cycle requirement is «fair» so that we can tabulate uneven timing, and sum up 128 uneven edges to exactly 6250 ticks</a:t>
            </a:r>
          </a:p>
        </p:txBody>
      </p:sp>
      <p:grpSp>
        <p:nvGrpSpPr>
          <p:cNvPr id="202" name="Gruppér"/>
          <p:cNvGrpSpPr/>
          <p:nvPr/>
        </p:nvGrpSpPr>
        <p:grpSpPr>
          <a:xfrm>
            <a:off x="3242468" y="1863507"/>
            <a:ext cx="17899058" cy="3620239"/>
            <a:chOff x="0" y="0"/>
            <a:chExt cx="17899056" cy="3620238"/>
          </a:xfrm>
        </p:grpSpPr>
        <p:pic>
          <p:nvPicPr>
            <p:cNvPr id="192" name="2023 04 25 C DATABLAD pcm5100a p15-p16.pdf" descr="2023 04 25 C DATABLAD pcm5100a p15-p16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7438" t="17916" r="9866" b="76075"/>
            <a:stretch>
              <a:fillRect/>
            </a:stretch>
          </p:blipFill>
          <p:spPr>
            <a:xfrm>
              <a:off x="0" y="683297"/>
              <a:ext cx="17899057" cy="2325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Linje"/>
            <p:cNvSpPr/>
            <p:nvPr/>
          </p:nvSpPr>
          <p:spPr>
            <a:xfrm flipV="1">
              <a:off x="2172901" y="914939"/>
              <a:ext cx="1" cy="126929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197" name="Gruppér"/>
            <p:cNvGrpSpPr/>
            <p:nvPr/>
          </p:nvGrpSpPr>
          <p:grpSpPr>
            <a:xfrm>
              <a:off x="2172901" y="-1"/>
              <a:ext cx="14540216" cy="1269297"/>
              <a:chOff x="0" y="0"/>
              <a:chExt cx="14540214" cy="1269295"/>
            </a:xfrm>
          </p:grpSpPr>
          <p:sp>
            <p:nvSpPr>
              <p:cNvPr id="194" name="16.0 kHz = 62.5 μs = 6250 ticks of 10 ns @ 100 MHz task timer resolution"/>
              <p:cNvSpPr txBox="1"/>
              <p:nvPr/>
            </p:nvSpPr>
            <p:spPr>
              <a:xfrm>
                <a:off x="551350" y="217479"/>
                <a:ext cx="13113259" cy="5604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433FF"/>
                    </a:solidFill>
                  </a:defRPr>
                </a:lvl1pPr>
              </a:lstStyle>
              <a:p>
                <a:pPr/>
                <a:r>
                  <a:t>16.0 kHz = 62.5 μs = 6250 ticks of 10 ns @ 100 MHz task timer resolution</a:t>
                </a:r>
              </a:p>
            </p:txBody>
          </p:sp>
          <p:sp>
            <p:nvSpPr>
              <p:cNvPr id="195" name="Linje"/>
              <p:cNvSpPr/>
              <p:nvPr/>
            </p:nvSpPr>
            <p:spPr>
              <a:xfrm flipV="1">
                <a:off x="-1" y="-1"/>
                <a:ext cx="2" cy="1269297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Linje"/>
              <p:cNvSpPr/>
              <p:nvPr/>
            </p:nvSpPr>
            <p:spPr>
              <a:xfrm flipV="1">
                <a:off x="14540214" y="-1"/>
                <a:ext cx="1" cy="1269297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1" name="Gruppér"/>
            <p:cNvGrpSpPr/>
            <p:nvPr/>
          </p:nvGrpSpPr>
          <p:grpSpPr>
            <a:xfrm>
              <a:off x="2191951" y="2854074"/>
              <a:ext cx="14697203" cy="766165"/>
              <a:chOff x="0" y="0"/>
              <a:chExt cx="14697202" cy="766164"/>
            </a:xfrm>
          </p:grpSpPr>
          <p:sp>
            <p:nvSpPr>
              <p:cNvPr id="198" name="????????????????????????????????"/>
              <p:cNvSpPr txBox="1"/>
              <p:nvPr/>
            </p:nvSpPr>
            <p:spPr>
              <a:xfrm>
                <a:off x="1269" y="102858"/>
                <a:ext cx="14695933" cy="5604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pc="1919">
                    <a:solidFill>
                      <a:srgbClr val="0433FF"/>
                    </a:solidFill>
                  </a:defRPr>
                </a:lvl1pPr>
              </a:lstStyle>
              <a:p>
                <a:pPr/>
                <a:r>
                  <a:t>????????????????????????????????</a:t>
                </a:r>
              </a:p>
            </p:txBody>
          </p:sp>
          <p:sp>
            <p:nvSpPr>
              <p:cNvPr id="199" name="Linje"/>
              <p:cNvSpPr/>
              <p:nvPr/>
            </p:nvSpPr>
            <p:spPr>
              <a:xfrm flipV="1">
                <a:off x="-1" y="-1"/>
                <a:ext cx="2" cy="766166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" name="Linje"/>
              <p:cNvSpPr/>
              <p:nvPr/>
            </p:nvSpPr>
            <p:spPr>
              <a:xfrm flipV="1">
                <a:off x="14540215" y="-1"/>
                <a:ext cx="1" cy="766166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Mark 1: using audio-ready bo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b="1" sz="1064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Mark 1: using audio-ready board</a:t>
            </a:r>
          </a:p>
        </p:txBody>
      </p:sp>
      <p:sp>
        <p:nvSpPr>
          <p:cNvPr id="205" name="XMOS xCore Microphone array evaluation board…"/>
          <p:cNvSpPr txBox="1"/>
          <p:nvPr>
            <p:ph type="body" sz="half" idx="1"/>
          </p:nvPr>
        </p:nvSpPr>
        <p:spPr>
          <a:xfrm>
            <a:off x="1689100" y="3037488"/>
            <a:ext cx="21005800" cy="4709513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3000"/>
              </a:spcBef>
              <a:buSzTx/>
              <a:buNone/>
              <a:defRPr sz="6100"/>
            </a:pPr>
            <a:r>
              <a:t>XMOS xCore Microphone array evaluation board</a:t>
            </a:r>
          </a:p>
          <a:p>
            <a:pPr marL="0" indent="0">
              <a:spcBef>
                <a:spcPts val="3000"/>
              </a:spcBef>
              <a:buSzTx/>
              <a:buNone/>
              <a:defRPr sz="6100"/>
            </a:pPr>
            <a:r>
              <a:t>On-board microphones</a:t>
            </a:r>
          </a:p>
          <a:p>
            <a:pPr marL="0" indent="0">
              <a:spcBef>
                <a:spcPts val="3000"/>
              </a:spcBef>
              <a:buSzTx/>
              <a:buNone/>
              <a:defRPr sz="6100"/>
            </a:pPr>
            <a:r>
              <a:t>On-board headset amplifier</a:t>
            </a:r>
          </a:p>
        </p:txBody>
      </p:sp>
      <p:pic>
        <p:nvPicPr>
          <p:cNvPr id="206" name="fig2_219_xmos_dev_kit_for_microphone_array_of_type_xk-usb-mic-uf216_my_project_beep_brrr_oyvind_teig_trondheim.jpg" descr="fig2_219_xmos_dev_kit_for_microphone_array_of_type_xk-usb-mic-uf216_my_project_beep_brrr_oyvind_teig_trondhei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41222" y="6691871"/>
            <a:ext cx="8787467" cy="628853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On-board PLL clock…"/>
          <p:cNvSpPr txBox="1"/>
          <p:nvPr/>
        </p:nvSpPr>
        <p:spPr>
          <a:xfrm>
            <a:off x="1689100" y="6858000"/>
            <a:ext cx="12492195" cy="5956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spcBef>
                <a:spcPts val="3000"/>
              </a:spcBef>
              <a:defRPr b="0" sz="6100"/>
            </a:pPr>
            <a:r>
              <a:t>On-board PLL clock</a:t>
            </a:r>
          </a:p>
          <a:p>
            <a:pPr algn="l">
              <a:spcBef>
                <a:spcPts val="3000"/>
              </a:spcBef>
              <a:defRPr b="0" sz="6100"/>
            </a:pPr>
            <a:r>
              <a:t>XMOS libraries</a:t>
            </a:r>
          </a:p>
          <a:p>
            <a:pPr algn="l">
              <a:spcBef>
                <a:spcPts val="3000"/>
              </a:spcBef>
              <a:defRPr b="0" sz="6100"/>
            </a:pPr>
            <a:r>
              <a:t>Obsoleted, but used in my </a:t>
            </a:r>
            <a:r>
              <a:rPr>
                <a:solidFill>
                  <a:srgbClr val="FF2600"/>
                </a:solidFill>
              </a:rPr>
              <a:t>BEEP-BRRR</a:t>
            </a:r>
            <a:r>
              <a:t> mark 1 (one built)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0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10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7" grpId="2"/>
      <p:bldP build="p" bldLvl="5" animBg="1" rev="0" advAuto="0" spid="20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_2018 06 14 xCore Microphone Array hardware manual - xCORE-Microphone-Array-hardware-manual_2V0 p03.pdf" descr="_2018 06 14 xCore Microphone Array hardware manual - xCORE-Microphone-Array-hardware-manual_2V0 p03.pdf"/>
          <p:cNvPicPr>
            <a:picLocks noChangeAspect="1"/>
          </p:cNvPicPr>
          <p:nvPr/>
        </p:nvPicPr>
        <p:blipFill>
          <a:blip r:embed="rId2">
            <a:extLst/>
          </a:blip>
          <a:srcRect l="44224" t="47324" r="11377" b="28642"/>
          <a:stretch>
            <a:fillRect/>
          </a:stretch>
        </p:blipFill>
        <p:spPr>
          <a:xfrm>
            <a:off x="3986464" y="847835"/>
            <a:ext cx="15105897" cy="11564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_2018 06 14 xCore Microphone Array hardware manual - xCORE-Microphone-Array-hardware-manual_2V0 p03.pdf" descr="_2018 06 14 xCore Microphone Array hardware manual - xCORE-Microphone-Array-hardware-manual_2V0 p03.pdf"/>
          <p:cNvPicPr>
            <a:picLocks noChangeAspect="1"/>
          </p:cNvPicPr>
          <p:nvPr/>
        </p:nvPicPr>
        <p:blipFill>
          <a:blip r:embed="rId2">
            <a:extLst/>
          </a:blip>
          <a:srcRect l="10425" t="85350" r="10425" b="10821"/>
          <a:stretch>
            <a:fillRect/>
          </a:stretch>
        </p:blipFill>
        <p:spPr>
          <a:xfrm>
            <a:off x="3986465" y="12347753"/>
            <a:ext cx="16364301" cy="1119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_2018 06 14 xCore Microphone Array hardware manual - xCORE-Microphone-Array-hardware-manual_2V0 p03.pdf" descr="_2018 06 14 xCore Microphone Array hardware manual - xCORE-Microphone-Array-hardware-manual_2V0 p03.pdf"/>
          <p:cNvPicPr>
            <a:picLocks noChangeAspect="1"/>
          </p:cNvPicPr>
          <p:nvPr/>
        </p:nvPicPr>
        <p:blipFill>
          <a:blip r:embed="rId2">
            <a:extLst/>
          </a:blip>
          <a:srcRect l="10613" t="61540" r="77693" b="28754"/>
          <a:stretch>
            <a:fillRect/>
          </a:stretch>
        </p:blipFill>
        <p:spPr>
          <a:xfrm>
            <a:off x="1797302" y="9622957"/>
            <a:ext cx="2138406" cy="251019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(Excerpt)"/>
          <p:cNvSpPr txBox="1"/>
          <p:nvPr/>
        </p:nvSpPr>
        <p:spPr>
          <a:xfrm rot="16200000">
            <a:off x="2749200" y="2998291"/>
            <a:ext cx="174787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2600"/>
                </a:solid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(Excerpt)</a:t>
            </a:r>
          </a:p>
        </p:txBody>
      </p:sp>
      <p:pic>
        <p:nvPicPr>
          <p:cNvPr id="213" name="Linje Linje" descr="Linje Linj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35665" y="809734"/>
            <a:ext cx="16414973" cy="101601"/>
          </a:xfrm>
          <a:prstGeom prst="rect">
            <a:avLst/>
          </a:prstGeom>
        </p:spPr>
      </p:pic>
      <p:pic>
        <p:nvPicPr>
          <p:cNvPr id="215" name="Linje Linje" descr="Linje Linj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-2208217" y="6940916"/>
            <a:ext cx="12389364" cy="101601"/>
          </a:xfrm>
          <a:prstGeom prst="rect">
            <a:avLst/>
          </a:prstGeom>
        </p:spPr>
      </p:pic>
      <p:sp>
        <p:nvSpPr>
          <p:cNvPr id="217" name="16 32-bit logical processing cores that deliver up to 2000 MIPS"/>
          <p:cNvSpPr txBox="1"/>
          <p:nvPr/>
        </p:nvSpPr>
        <p:spPr>
          <a:xfrm>
            <a:off x="4852313" y="5963016"/>
            <a:ext cx="4524275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b="0">
                <a:solidFill>
                  <a:srgbClr val="FF2600"/>
                </a:solid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16 32-bit logical processing cores that deliver up to 2000 MIPS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8" name="Low jitter clock source - 24.576MHz oscillator, used as reference clock to the CS2100-CP (CirrusLogic) Fractional-N PLL"/>
          <p:cNvSpPr/>
          <p:nvPr/>
        </p:nvSpPr>
        <p:spPr>
          <a:xfrm>
            <a:off x="18845649" y="10057416"/>
            <a:ext cx="4600973" cy="2062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7" y="0"/>
                </a:moveTo>
                <a:cubicBezTo>
                  <a:pt x="2002" y="0"/>
                  <a:pt x="1869" y="298"/>
                  <a:pt x="1869" y="665"/>
                </a:cubicBezTo>
                <a:lnTo>
                  <a:pt x="1869" y="8976"/>
                </a:lnTo>
                <a:lnTo>
                  <a:pt x="0" y="10301"/>
                </a:lnTo>
                <a:lnTo>
                  <a:pt x="1869" y="11631"/>
                </a:lnTo>
                <a:lnTo>
                  <a:pt x="1869" y="20935"/>
                </a:lnTo>
                <a:cubicBezTo>
                  <a:pt x="1869" y="21302"/>
                  <a:pt x="2002" y="21600"/>
                  <a:pt x="2167" y="21600"/>
                </a:cubicBezTo>
                <a:lnTo>
                  <a:pt x="21302" y="21600"/>
                </a:lnTo>
                <a:cubicBezTo>
                  <a:pt x="21467" y="21600"/>
                  <a:pt x="21600" y="21302"/>
                  <a:pt x="21600" y="20935"/>
                </a:cubicBezTo>
                <a:lnTo>
                  <a:pt x="21600" y="665"/>
                </a:lnTo>
                <a:cubicBezTo>
                  <a:pt x="21600" y="298"/>
                  <a:pt x="21467" y="0"/>
                  <a:pt x="21302" y="0"/>
                </a:cubicBezTo>
                <a:lnTo>
                  <a:pt x="2167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spcBef>
                <a:spcPts val="1200"/>
              </a:spcBef>
              <a:defRPr b="0" sz="2400">
                <a:solidFill>
                  <a:srgbClr val="FF2600"/>
                </a:solid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Low jitter clock source - 24.576MHz oscillator, used as reference clock to the CS2100-CP (CirrusLogic) Fractional-N PLL</a:t>
            </a:r>
          </a:p>
        </p:txBody>
      </p:sp>
      <p:sp>
        <p:nvSpPr>
          <p:cNvPr id="219" name="The CS2100 generates a low-jitter output signal that is distributed to the xCORE- 200 device (Tile1 &amp; MCLK) and DAC (MIC-CLK). The CS2100 device is configured using the I2C interface"/>
          <p:cNvSpPr/>
          <p:nvPr/>
        </p:nvSpPr>
        <p:spPr>
          <a:xfrm>
            <a:off x="16017915" y="7887820"/>
            <a:ext cx="7428707" cy="2239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" y="0"/>
                </a:moveTo>
                <a:cubicBezTo>
                  <a:pt x="83" y="0"/>
                  <a:pt x="0" y="274"/>
                  <a:pt x="0" y="612"/>
                </a:cubicBezTo>
                <a:lnTo>
                  <a:pt x="0" y="15997"/>
                </a:lnTo>
                <a:cubicBezTo>
                  <a:pt x="0" y="16335"/>
                  <a:pt x="83" y="16609"/>
                  <a:pt x="185" y="16609"/>
                </a:cubicBezTo>
                <a:lnTo>
                  <a:pt x="1594" y="16609"/>
                </a:lnTo>
                <a:lnTo>
                  <a:pt x="1943" y="21600"/>
                </a:lnTo>
                <a:lnTo>
                  <a:pt x="2293" y="16609"/>
                </a:lnTo>
                <a:lnTo>
                  <a:pt x="21415" y="16609"/>
                </a:lnTo>
                <a:cubicBezTo>
                  <a:pt x="21517" y="16609"/>
                  <a:pt x="21600" y="16335"/>
                  <a:pt x="21600" y="15997"/>
                </a:cubicBezTo>
                <a:lnTo>
                  <a:pt x="21600" y="612"/>
                </a:lnTo>
                <a:cubicBezTo>
                  <a:pt x="21600" y="274"/>
                  <a:pt x="21517" y="0"/>
                  <a:pt x="21415" y="0"/>
                </a:cubicBezTo>
                <a:lnTo>
                  <a:pt x="185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spcBef>
                <a:spcPts val="1200"/>
              </a:spcBef>
              <a:defRPr b="0" sz="2400">
                <a:solidFill>
                  <a:srgbClr val="FF2600"/>
                </a:solid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The CS2100 generates a low-jitter output signal that is distributed to the xCORE- 200 device (Tile1 &amp; MCLK) and DAC (MIC-CLK). The CS2100 device is configured using the I2C interface </a:t>
            </a:r>
          </a:p>
        </p:txBody>
      </p:sp>
      <p:sp>
        <p:nvSpPr>
          <p:cNvPr id="220" name="Rektangel"/>
          <p:cNvSpPr/>
          <p:nvPr/>
        </p:nvSpPr>
        <p:spPr>
          <a:xfrm>
            <a:off x="15494460" y="10130656"/>
            <a:ext cx="1775036" cy="1747876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1" name="Rektangel"/>
          <p:cNvSpPr/>
          <p:nvPr/>
        </p:nvSpPr>
        <p:spPr>
          <a:xfrm>
            <a:off x="1868530" y="9816237"/>
            <a:ext cx="1995908" cy="2123674"/>
          </a:xfrm>
          <a:prstGeom prst="rect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2" name="Seven INFINEON IM69D130 MEMS microphones"/>
          <p:cNvSpPr/>
          <p:nvPr/>
        </p:nvSpPr>
        <p:spPr>
          <a:xfrm>
            <a:off x="16776149" y="4761697"/>
            <a:ext cx="2530082" cy="1106907"/>
          </a:xfrm>
          <a:prstGeom prst="rect">
            <a:avLst/>
          </a:prstGeom>
          <a:solidFill>
            <a:srgbClr val="FFFFFF"/>
          </a:solidFill>
          <a:ln w="635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spcBef>
                <a:spcPts val="1200"/>
              </a:spcBef>
              <a:defRPr b="0" sz="2100">
                <a:solidFill>
                  <a:srgbClr val="FF2600"/>
                </a:solid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Seven INFINEON IM69D130 MEMS microphones</a:t>
            </a:r>
          </a:p>
        </p:txBody>
      </p:sp>
      <p:sp>
        <p:nvSpPr>
          <p:cNvPr id="223" name="Headset"/>
          <p:cNvSpPr/>
          <p:nvPr/>
        </p:nvSpPr>
        <p:spPr>
          <a:xfrm>
            <a:off x="18941236" y="6414832"/>
            <a:ext cx="2286397" cy="75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27" y="0"/>
                </a:moveTo>
                <a:cubicBezTo>
                  <a:pt x="8596" y="0"/>
                  <a:pt x="8327" y="814"/>
                  <a:pt x="8327" y="1817"/>
                </a:cubicBezTo>
                <a:lnTo>
                  <a:pt x="8327" y="6837"/>
                </a:lnTo>
                <a:lnTo>
                  <a:pt x="0" y="10278"/>
                </a:lnTo>
                <a:lnTo>
                  <a:pt x="8327" y="13730"/>
                </a:lnTo>
                <a:lnTo>
                  <a:pt x="8327" y="19783"/>
                </a:lnTo>
                <a:cubicBezTo>
                  <a:pt x="8327" y="20786"/>
                  <a:pt x="8596" y="21600"/>
                  <a:pt x="8927" y="21600"/>
                </a:cubicBezTo>
                <a:lnTo>
                  <a:pt x="21000" y="21600"/>
                </a:lnTo>
                <a:cubicBezTo>
                  <a:pt x="21331" y="21600"/>
                  <a:pt x="21600" y="20786"/>
                  <a:pt x="21600" y="19783"/>
                </a:cubicBezTo>
                <a:lnTo>
                  <a:pt x="21600" y="1817"/>
                </a:lnTo>
                <a:cubicBezTo>
                  <a:pt x="21600" y="814"/>
                  <a:pt x="21331" y="0"/>
                  <a:pt x="21000" y="0"/>
                </a:cubicBezTo>
                <a:lnTo>
                  <a:pt x="8927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spcBef>
                <a:spcPts val="1200"/>
              </a:spcBef>
              <a:defRPr b="0" sz="2400">
                <a:solidFill>
                  <a:srgbClr val="FF2600"/>
                </a:solid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Headset</a:t>
            </a:r>
          </a:p>
        </p:txBody>
      </p:sp>
      <p:grpSp>
        <p:nvGrpSpPr>
          <p:cNvPr id="227" name="Gruppér"/>
          <p:cNvGrpSpPr/>
          <p:nvPr/>
        </p:nvGrpSpPr>
        <p:grpSpPr>
          <a:xfrm>
            <a:off x="11557000" y="7626716"/>
            <a:ext cx="4188057" cy="2478541"/>
            <a:chOff x="0" y="0"/>
            <a:chExt cx="4188056" cy="2478540"/>
          </a:xfrm>
        </p:grpSpPr>
        <p:sp>
          <p:nvSpPr>
            <p:cNvPr id="224" name="Linje"/>
            <p:cNvSpPr/>
            <p:nvPr/>
          </p:nvSpPr>
          <p:spPr>
            <a:xfrm flipH="1">
              <a:off x="0" y="0"/>
              <a:ext cx="1" cy="173813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25" name="Linje"/>
            <p:cNvSpPr/>
            <p:nvPr/>
          </p:nvSpPr>
          <p:spPr>
            <a:xfrm>
              <a:off x="4188056" y="1725434"/>
              <a:ext cx="1" cy="753107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26" name="Linje"/>
            <p:cNvSpPr/>
            <p:nvPr/>
          </p:nvSpPr>
          <p:spPr>
            <a:xfrm>
              <a:off x="0" y="1738134"/>
              <a:ext cx="4175358" cy="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228" name="This board is obsoleted for other microphone boards"/>
          <p:cNvSpPr/>
          <p:nvPr/>
        </p:nvSpPr>
        <p:spPr>
          <a:xfrm>
            <a:off x="399718" y="5913053"/>
            <a:ext cx="3210720" cy="3872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27" y="0"/>
                </a:moveTo>
                <a:cubicBezTo>
                  <a:pt x="191" y="0"/>
                  <a:pt x="0" y="159"/>
                  <a:pt x="0" y="354"/>
                </a:cubicBezTo>
                <a:lnTo>
                  <a:pt x="0" y="7940"/>
                </a:lnTo>
                <a:cubicBezTo>
                  <a:pt x="0" y="8136"/>
                  <a:pt x="191" y="8294"/>
                  <a:pt x="427" y="8294"/>
                </a:cubicBezTo>
                <a:lnTo>
                  <a:pt x="17472" y="8294"/>
                </a:lnTo>
                <a:lnTo>
                  <a:pt x="18327" y="21600"/>
                </a:lnTo>
                <a:lnTo>
                  <a:pt x="19181" y="8294"/>
                </a:lnTo>
                <a:lnTo>
                  <a:pt x="21173" y="8294"/>
                </a:lnTo>
                <a:cubicBezTo>
                  <a:pt x="21409" y="8294"/>
                  <a:pt x="21600" y="8136"/>
                  <a:pt x="21600" y="7940"/>
                </a:cubicBezTo>
                <a:lnTo>
                  <a:pt x="21600" y="354"/>
                </a:lnTo>
                <a:cubicBezTo>
                  <a:pt x="21600" y="159"/>
                  <a:pt x="21409" y="0"/>
                  <a:pt x="21173" y="0"/>
                </a:cubicBezTo>
                <a:lnTo>
                  <a:pt x="427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spcBef>
                <a:spcPts val="1200"/>
              </a:spcBef>
              <a:defRPr b="0" sz="2400">
                <a:solidFill>
                  <a:srgbClr val="FF2600"/>
                </a:solidFill>
                <a:latin typeface="Lucida Sans Regular"/>
                <a:ea typeface="Lucida Sans Regular"/>
                <a:cs typeface="Lucida Sans Regular"/>
                <a:sym typeface="Lucida Sans Regular"/>
              </a:defRPr>
            </a:pPr>
            <a:r>
              <a:t>This board is </a:t>
            </a:r>
            <a:r>
              <a:rPr b="1"/>
              <a:t>obsoleted</a:t>
            </a:r>
            <a:r>
              <a:t> for other microphone boards</a:t>
            </a:r>
          </a:p>
        </p:txBody>
      </p:sp>
      <p:sp>
        <p:nvSpPr>
          <p:cNvPr id="229" name="..and I broke my board #2"/>
          <p:cNvSpPr/>
          <p:nvPr/>
        </p:nvSpPr>
        <p:spPr>
          <a:xfrm>
            <a:off x="399769" y="7639416"/>
            <a:ext cx="3210720" cy="2167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27" y="0"/>
                </a:moveTo>
                <a:cubicBezTo>
                  <a:pt x="191" y="0"/>
                  <a:pt x="0" y="283"/>
                  <a:pt x="0" y="633"/>
                </a:cubicBezTo>
                <a:lnTo>
                  <a:pt x="0" y="10270"/>
                </a:lnTo>
                <a:cubicBezTo>
                  <a:pt x="0" y="10620"/>
                  <a:pt x="191" y="10903"/>
                  <a:pt x="427" y="10903"/>
                </a:cubicBezTo>
                <a:lnTo>
                  <a:pt x="13665" y="10903"/>
                </a:lnTo>
                <a:lnTo>
                  <a:pt x="14519" y="21600"/>
                </a:lnTo>
                <a:lnTo>
                  <a:pt x="15374" y="10903"/>
                </a:lnTo>
                <a:lnTo>
                  <a:pt x="21173" y="10903"/>
                </a:lnTo>
                <a:cubicBezTo>
                  <a:pt x="21409" y="10903"/>
                  <a:pt x="21600" y="10620"/>
                  <a:pt x="21600" y="10270"/>
                </a:cubicBezTo>
                <a:lnTo>
                  <a:pt x="21600" y="633"/>
                </a:lnTo>
                <a:cubicBezTo>
                  <a:pt x="21600" y="283"/>
                  <a:pt x="21409" y="0"/>
                  <a:pt x="21173" y="0"/>
                </a:cubicBezTo>
                <a:lnTo>
                  <a:pt x="42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spcBef>
                <a:spcPts val="1200"/>
              </a:spcBef>
              <a:defRPr b="0" sz="2400">
                <a:solidFill>
                  <a:srgbClr val="FF2600"/>
                </a:solid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..and I broke my board #2</a:t>
            </a:r>
          </a:p>
        </p:txBody>
      </p:sp>
      <p:sp>
        <p:nvSpPr>
          <p:cNvPr id="230" name="Mark 1: using audio-ready board"/>
          <p:cNvSpPr txBox="1"/>
          <p:nvPr/>
        </p:nvSpPr>
        <p:spPr>
          <a:xfrm>
            <a:off x="8072605" y="242190"/>
            <a:ext cx="8238790" cy="139349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3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Mark 1: using audio-ready board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8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8"/>
      <p:bldP build="whole" bldLvl="1" animBg="1" rev="0" advAuto="0" spid="218" grpId="5"/>
      <p:bldP build="whole" bldLvl="1" animBg="1" rev="0" advAuto="0" spid="219" grpId="7"/>
      <p:bldP build="whole" bldLvl="1" animBg="1" rev="0" advAuto="0" spid="229" grpId="10"/>
      <p:bldP build="whole" bldLvl="1" animBg="1" rev="0" advAuto="0" spid="221" grpId="1"/>
      <p:bldP build="whole" bldLvl="1" animBg="1" rev="0" advAuto="0" spid="223" grpId="4"/>
      <p:bldP build="whole" bldLvl="1" animBg="1" rev="0" advAuto="0" spid="222" grpId="3"/>
      <p:bldP build="whole" bldLvl="1" animBg="1" rev="0" advAuto="0" spid="217" grpId="2"/>
      <p:bldP build="whole" bldLvl="1" animBg="1" rev="0" advAuto="0" spid="220" grpId="6"/>
      <p:bldP build="whole" bldLvl="1" animBg="1" rev="0" advAuto="0" spid="228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ark 2 (next page)"/>
          <p:cNvSpPr/>
          <p:nvPr/>
        </p:nvSpPr>
        <p:spPr>
          <a:xfrm>
            <a:off x="703401" y="1475409"/>
            <a:ext cx="5428294" cy="5937083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Mark 2 (next page)</a:t>
            </a:r>
          </a:p>
        </p:txBody>
      </p:sp>
      <p:grpSp>
        <p:nvGrpSpPr>
          <p:cNvPr id="236" name="Gruppér"/>
          <p:cNvGrpSpPr/>
          <p:nvPr/>
        </p:nvGrpSpPr>
        <p:grpSpPr>
          <a:xfrm>
            <a:off x="6131694" y="3392590"/>
            <a:ext cx="13564640" cy="6044589"/>
            <a:chOff x="0" y="0"/>
            <a:chExt cx="13564637" cy="6044588"/>
          </a:xfrm>
        </p:grpSpPr>
        <p:sp>
          <p:nvSpPr>
            <p:cNvPr id="233" name="USED_MODULES += lib_mic_array_board_support…"/>
            <p:cNvSpPr txBox="1"/>
            <p:nvPr/>
          </p:nvSpPr>
          <p:spPr>
            <a:xfrm>
              <a:off x="723928" y="3402988"/>
              <a:ext cx="12840710" cy="264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b="0" sz="3600">
                  <a:solidFill>
                    <a:srgbClr val="DADADA"/>
                  </a:solidFill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rPr>
                  <a:solidFill>
                    <a:srgbClr val="9CDCFE"/>
                  </a:solidFill>
                </a:rPr>
                <a:t>USED_MODULES</a:t>
              </a:r>
              <a:r>
                <a:t> </a:t>
              </a:r>
              <a:r>
                <a:rPr>
                  <a:solidFill>
                    <a:srgbClr val="B4B4B4"/>
                  </a:solidFill>
                </a:rPr>
                <a:t>+=</a:t>
              </a:r>
              <a:r>
                <a:t> lib_mic_array_board_support</a:t>
              </a:r>
            </a:p>
            <a:p>
              <a:pPr algn="l" defTabSz="457200">
                <a:spcBef>
                  <a:spcPts val="1000"/>
                </a:spcBef>
                <a:defRPr b="0" sz="3600">
                  <a:latin typeface="Lucida Sans Regular"/>
                  <a:ea typeface="Lucida Sans Regular"/>
                  <a:cs typeface="Lucida Sans Regular"/>
                  <a:sym typeface="Lucida Sans Regular"/>
                </a:defRPr>
              </a:pPr>
              <a:r>
                <a:t>PDM interface</a:t>
              </a:r>
            </a:p>
            <a:p>
              <a:pPr algn="l" defTabSz="457200">
                <a:spcBef>
                  <a:spcPts val="1000"/>
                </a:spcBef>
                <a:defRPr b="0" sz="3600">
                  <a:latin typeface="Lucida Sans Regular"/>
                  <a:ea typeface="Lucida Sans Regular"/>
                  <a:cs typeface="Lucida Sans Regular"/>
                  <a:sym typeface="Lucida Sans Regular"/>
                </a:defRPr>
              </a:pPr>
              <a:r>
                <a:t>Four channel decimators</a:t>
              </a:r>
            </a:p>
            <a:p>
              <a:pPr algn="l" defTabSz="457200">
                <a:spcBef>
                  <a:spcPts val="1000"/>
                </a:spcBef>
                <a:defRPr b="0" sz="3600">
                  <a:latin typeface="Lucida Sans Regular"/>
                  <a:ea typeface="Lucida Sans Regular"/>
                  <a:cs typeface="Lucida Sans Regular"/>
                  <a:sym typeface="Lucida Sans Regular"/>
                </a:defRPr>
              </a:pPr>
              <a:r>
                <a:t>High resolution delay block (since 7 mics)</a:t>
              </a:r>
            </a:p>
          </p:txBody>
        </p:sp>
        <p:sp>
          <p:nvSpPr>
            <p:cNvPr id="234" name="USED_MODULES += lib_mic_array…"/>
            <p:cNvSpPr txBox="1"/>
            <p:nvPr/>
          </p:nvSpPr>
          <p:spPr>
            <a:xfrm>
              <a:off x="723928" y="969701"/>
              <a:ext cx="11120428" cy="199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b="0" sz="3600">
                  <a:solidFill>
                    <a:srgbClr val="DADADA"/>
                  </a:solidFill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rPr>
                  <a:solidFill>
                    <a:srgbClr val="9CDCFE"/>
                  </a:solidFill>
                </a:rPr>
                <a:t>USED_MODULES</a:t>
              </a:r>
              <a:r>
                <a:t> </a:t>
              </a:r>
              <a:r>
                <a:rPr>
                  <a:solidFill>
                    <a:srgbClr val="B4B4B4"/>
                  </a:solidFill>
                </a:rPr>
                <a:t>+=</a:t>
              </a:r>
              <a:r>
                <a:t> lib_mic_array</a:t>
              </a:r>
            </a:p>
            <a:p>
              <a:pPr algn="l" defTabSz="457200">
                <a:spcBef>
                  <a:spcPts val="1200"/>
                </a:spcBef>
                <a:defRPr b="0" sz="3600">
                  <a:latin typeface="Lucida Sans Regular"/>
                  <a:ea typeface="Lucida Sans Regular"/>
                  <a:cs typeface="Lucida Sans Regular"/>
                  <a:sym typeface="Lucida Sans Regular"/>
                </a:defRPr>
              </a:pPr>
              <a:r>
                <a:t>Configure the PLL for the specified board</a:t>
              </a:r>
            </a:p>
            <a:p>
              <a:pPr algn="l" defTabSz="457200">
                <a:spcBef>
                  <a:spcPts val="1200"/>
                </a:spcBef>
                <a:defRPr b="0" sz="3600">
                  <a:latin typeface="Lucida Sans Regular"/>
                  <a:ea typeface="Lucida Sans Regular"/>
                  <a:cs typeface="Lucida Sans Regular"/>
                  <a:sym typeface="Lucida Sans Regular"/>
                </a:defRPr>
              </a:pPr>
              <a:r>
                <a:t>The i2c bus used to configure the audio codec</a:t>
              </a:r>
            </a:p>
          </p:txBody>
        </p:sp>
        <p:sp>
          <p:nvSpPr>
            <p:cNvPr id="235" name="XMOS libraries"/>
            <p:cNvSpPr txBox="1"/>
            <p:nvPr/>
          </p:nvSpPr>
          <p:spPr>
            <a:xfrm>
              <a:off x="0" y="-1"/>
              <a:ext cx="11844356" cy="140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defRPr b="0" sz="4000">
                  <a:solidFill>
                    <a:srgbClr val="9CDCFE"/>
                  </a:solidFill>
                  <a:latin typeface="Menlo Regular"/>
                  <a:ea typeface="Menlo Regular"/>
                  <a:cs typeface="Menlo Regular"/>
                  <a:sym typeface="Menlo Regular"/>
                </a:defRPr>
              </a:lvl1pPr>
            </a:lstStyle>
            <a:p>
              <a:pPr>
                <a:defRPr>
                  <a:solidFill>
                    <a:srgbClr val="DADADA"/>
                  </a:solidFill>
                </a:defRPr>
              </a:pPr>
              <a:r>
                <a:rPr>
                  <a:solidFill>
                    <a:srgbClr val="9CDCFE"/>
                  </a:solidFill>
                </a:rPr>
                <a:t>XMOS libraries</a:t>
              </a:r>
            </a:p>
          </p:txBody>
        </p:sp>
      </p:grpSp>
      <p:sp>
        <p:nvSpPr>
          <p:cNvPr id="237" name="Try no external PLL"/>
          <p:cNvSpPr/>
          <p:nvPr/>
        </p:nvSpPr>
        <p:spPr>
          <a:xfrm>
            <a:off x="16235275" y="4769408"/>
            <a:ext cx="6655198" cy="105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524" y="0"/>
                </a:moveTo>
                <a:cubicBezTo>
                  <a:pt x="6410" y="0"/>
                  <a:pt x="6318" y="580"/>
                  <a:pt x="6318" y="1295"/>
                </a:cubicBezTo>
                <a:lnTo>
                  <a:pt x="6318" y="8926"/>
                </a:lnTo>
                <a:lnTo>
                  <a:pt x="0" y="11516"/>
                </a:lnTo>
                <a:lnTo>
                  <a:pt x="6318" y="14106"/>
                </a:lnTo>
                <a:lnTo>
                  <a:pt x="6318" y="20305"/>
                </a:lnTo>
                <a:cubicBezTo>
                  <a:pt x="6318" y="21020"/>
                  <a:pt x="6410" y="21600"/>
                  <a:pt x="6524" y="21600"/>
                </a:cubicBezTo>
                <a:lnTo>
                  <a:pt x="21394" y="21600"/>
                </a:lnTo>
                <a:cubicBezTo>
                  <a:pt x="21508" y="21600"/>
                  <a:pt x="21600" y="21020"/>
                  <a:pt x="21600" y="20305"/>
                </a:cubicBezTo>
                <a:lnTo>
                  <a:pt x="21600" y="1295"/>
                </a:lnTo>
                <a:cubicBezTo>
                  <a:pt x="21600" y="580"/>
                  <a:pt x="21508" y="0"/>
                  <a:pt x="21394" y="0"/>
                </a:cubicBezTo>
                <a:lnTo>
                  <a:pt x="6524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Try no external PLL</a:t>
            </a:r>
          </a:p>
        </p:txBody>
      </p:sp>
      <p:sp>
        <p:nvSpPr>
          <p:cNvPr id="238" name="Try to «bit bang» this myself.."/>
          <p:cNvSpPr/>
          <p:nvPr/>
        </p:nvSpPr>
        <p:spPr>
          <a:xfrm>
            <a:off x="10206663" y="7425191"/>
            <a:ext cx="8818167" cy="105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09" y="0"/>
                </a:moveTo>
                <a:cubicBezTo>
                  <a:pt x="7023" y="0"/>
                  <a:pt x="6954" y="580"/>
                  <a:pt x="6954" y="1295"/>
                </a:cubicBezTo>
                <a:lnTo>
                  <a:pt x="6954" y="5592"/>
                </a:lnTo>
                <a:lnTo>
                  <a:pt x="0" y="8182"/>
                </a:lnTo>
                <a:lnTo>
                  <a:pt x="6954" y="10780"/>
                </a:lnTo>
                <a:lnTo>
                  <a:pt x="6954" y="20305"/>
                </a:lnTo>
                <a:cubicBezTo>
                  <a:pt x="6954" y="21020"/>
                  <a:pt x="7023" y="21600"/>
                  <a:pt x="7109" y="21600"/>
                </a:cubicBezTo>
                <a:lnTo>
                  <a:pt x="21444" y="21600"/>
                </a:lnTo>
                <a:cubicBezTo>
                  <a:pt x="21530" y="21600"/>
                  <a:pt x="21600" y="21020"/>
                  <a:pt x="21600" y="20305"/>
                </a:cubicBezTo>
                <a:lnTo>
                  <a:pt x="21600" y="1295"/>
                </a:lnTo>
                <a:cubicBezTo>
                  <a:pt x="21600" y="580"/>
                  <a:pt x="21530" y="0"/>
                  <a:pt x="21444" y="0"/>
                </a:cubicBezTo>
                <a:lnTo>
                  <a:pt x="7109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Try to «bit bang» this myself..</a:t>
            </a:r>
          </a:p>
        </p:txBody>
      </p:sp>
      <p:sp>
        <p:nvSpPr>
          <p:cNvPr id="239" name="Try to find a mic that contains decimation SW"/>
          <p:cNvSpPr/>
          <p:nvPr/>
        </p:nvSpPr>
        <p:spPr>
          <a:xfrm>
            <a:off x="890482" y="8166775"/>
            <a:ext cx="5966223" cy="1481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0" y="0"/>
                </a:moveTo>
                <a:cubicBezTo>
                  <a:pt x="103" y="0"/>
                  <a:pt x="0" y="414"/>
                  <a:pt x="0" y="926"/>
                </a:cubicBezTo>
                <a:lnTo>
                  <a:pt x="0" y="20674"/>
                </a:lnTo>
                <a:cubicBezTo>
                  <a:pt x="0" y="21186"/>
                  <a:pt x="103" y="21600"/>
                  <a:pt x="230" y="21600"/>
                </a:cubicBezTo>
                <a:lnTo>
                  <a:pt x="16925" y="21600"/>
                </a:lnTo>
                <a:cubicBezTo>
                  <a:pt x="17051" y="21600"/>
                  <a:pt x="17154" y="21186"/>
                  <a:pt x="17154" y="20674"/>
                </a:cubicBezTo>
                <a:lnTo>
                  <a:pt x="17154" y="6820"/>
                </a:lnTo>
                <a:lnTo>
                  <a:pt x="21600" y="4963"/>
                </a:lnTo>
                <a:lnTo>
                  <a:pt x="17154" y="3112"/>
                </a:lnTo>
                <a:lnTo>
                  <a:pt x="17154" y="926"/>
                </a:lnTo>
                <a:cubicBezTo>
                  <a:pt x="17154" y="414"/>
                  <a:pt x="17051" y="0"/>
                  <a:pt x="16925" y="0"/>
                </a:cubicBezTo>
                <a:lnTo>
                  <a:pt x="230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Try to find a mic that contains decimation SW</a:t>
            </a:r>
          </a:p>
        </p:txBody>
      </p:sp>
      <p:sp>
        <p:nvSpPr>
          <p:cNvPr id="240" name="I only need one mic"/>
          <p:cNvSpPr/>
          <p:nvPr/>
        </p:nvSpPr>
        <p:spPr>
          <a:xfrm>
            <a:off x="9892869" y="9438626"/>
            <a:ext cx="4258867" cy="1771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189" y="0"/>
                </a:moveTo>
                <a:lnTo>
                  <a:pt x="8776" y="8683"/>
                </a:lnTo>
                <a:lnTo>
                  <a:pt x="322" y="8683"/>
                </a:lnTo>
                <a:cubicBezTo>
                  <a:pt x="144" y="8683"/>
                  <a:pt x="0" y="9029"/>
                  <a:pt x="0" y="9457"/>
                </a:cubicBezTo>
                <a:lnTo>
                  <a:pt x="0" y="20826"/>
                </a:lnTo>
                <a:cubicBezTo>
                  <a:pt x="0" y="21253"/>
                  <a:pt x="144" y="21600"/>
                  <a:pt x="322" y="21600"/>
                </a:cubicBezTo>
                <a:lnTo>
                  <a:pt x="21278" y="21600"/>
                </a:lnTo>
                <a:cubicBezTo>
                  <a:pt x="21456" y="21600"/>
                  <a:pt x="21600" y="21253"/>
                  <a:pt x="21600" y="20826"/>
                </a:cubicBezTo>
                <a:lnTo>
                  <a:pt x="21600" y="9457"/>
                </a:lnTo>
                <a:cubicBezTo>
                  <a:pt x="21600" y="9029"/>
                  <a:pt x="21456" y="8683"/>
                  <a:pt x="21278" y="8683"/>
                </a:cubicBezTo>
                <a:lnTo>
                  <a:pt x="9603" y="8683"/>
                </a:lnTo>
                <a:lnTo>
                  <a:pt x="9189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 only need one mic</a:t>
            </a:r>
          </a:p>
        </p:txBody>
      </p:sp>
      <p:sp>
        <p:nvSpPr>
          <p:cNvPr id="241" name="..from basically 100 MHz XC task timer tick resolution (10 ns)"/>
          <p:cNvSpPr/>
          <p:nvPr/>
        </p:nvSpPr>
        <p:spPr>
          <a:xfrm>
            <a:off x="16324094" y="8499864"/>
            <a:ext cx="7169151" cy="1639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33" y="0"/>
                </a:moveTo>
                <a:lnTo>
                  <a:pt x="1950" y="7648"/>
                </a:lnTo>
                <a:lnTo>
                  <a:pt x="191" y="7648"/>
                </a:lnTo>
                <a:cubicBezTo>
                  <a:pt x="86" y="7648"/>
                  <a:pt x="0" y="8022"/>
                  <a:pt x="0" y="8484"/>
                </a:cubicBezTo>
                <a:lnTo>
                  <a:pt x="0" y="20764"/>
                </a:lnTo>
                <a:cubicBezTo>
                  <a:pt x="0" y="21226"/>
                  <a:pt x="86" y="21600"/>
                  <a:pt x="191" y="21600"/>
                </a:cubicBezTo>
                <a:lnTo>
                  <a:pt x="21409" y="21600"/>
                </a:lnTo>
                <a:cubicBezTo>
                  <a:pt x="21514" y="21600"/>
                  <a:pt x="21600" y="21226"/>
                  <a:pt x="21600" y="20764"/>
                </a:cubicBezTo>
                <a:lnTo>
                  <a:pt x="21600" y="8484"/>
                </a:lnTo>
                <a:cubicBezTo>
                  <a:pt x="21600" y="8022"/>
                  <a:pt x="21514" y="7648"/>
                  <a:pt x="21409" y="7648"/>
                </a:cubicBezTo>
                <a:lnTo>
                  <a:pt x="2716" y="7648"/>
                </a:lnTo>
                <a:lnTo>
                  <a:pt x="2333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..from basically 100 MHz XC task timer tick resolution (10 ns)</a:t>
            </a:r>
          </a:p>
        </p:txBody>
      </p:sp>
      <p:sp>
        <p:nvSpPr>
          <p:cNvPr id="242" name="Find a more general board and not need to use these"/>
          <p:cNvSpPr/>
          <p:nvPr/>
        </p:nvSpPr>
        <p:spPr>
          <a:xfrm>
            <a:off x="890482" y="2506119"/>
            <a:ext cx="5257404" cy="1672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1" y="0"/>
                </a:moveTo>
                <a:cubicBezTo>
                  <a:pt x="117" y="0"/>
                  <a:pt x="0" y="367"/>
                  <a:pt x="0" y="820"/>
                </a:cubicBezTo>
                <a:lnTo>
                  <a:pt x="0" y="20780"/>
                </a:lnTo>
                <a:cubicBezTo>
                  <a:pt x="0" y="21233"/>
                  <a:pt x="117" y="21600"/>
                  <a:pt x="261" y="21600"/>
                </a:cubicBezTo>
                <a:lnTo>
                  <a:pt x="17833" y="21600"/>
                </a:lnTo>
                <a:cubicBezTo>
                  <a:pt x="17977" y="21600"/>
                  <a:pt x="18094" y="21233"/>
                  <a:pt x="18094" y="20780"/>
                </a:cubicBezTo>
                <a:lnTo>
                  <a:pt x="18094" y="17057"/>
                </a:lnTo>
                <a:lnTo>
                  <a:pt x="21600" y="15417"/>
                </a:lnTo>
                <a:lnTo>
                  <a:pt x="18094" y="13776"/>
                </a:lnTo>
                <a:lnTo>
                  <a:pt x="18094" y="820"/>
                </a:lnTo>
                <a:cubicBezTo>
                  <a:pt x="18094" y="367"/>
                  <a:pt x="17977" y="0"/>
                  <a:pt x="17833" y="0"/>
                </a:cubicBezTo>
                <a:lnTo>
                  <a:pt x="261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Find a more general board and not need to use these</a:t>
            </a:r>
          </a:p>
        </p:txBody>
      </p:sp>
      <p:sp>
        <p:nvSpPr>
          <p:cNvPr id="243" name="The xCORE-200 explorer board"/>
          <p:cNvSpPr/>
          <p:nvPr/>
        </p:nvSpPr>
        <p:spPr>
          <a:xfrm>
            <a:off x="890482" y="4193566"/>
            <a:ext cx="3457973" cy="177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598" y="0"/>
                </a:moveTo>
                <a:lnTo>
                  <a:pt x="6805" y="7090"/>
                </a:lnTo>
                <a:lnTo>
                  <a:pt x="397" y="7090"/>
                </a:lnTo>
                <a:cubicBezTo>
                  <a:pt x="178" y="7090"/>
                  <a:pt x="0" y="7437"/>
                  <a:pt x="0" y="7865"/>
                </a:cubicBezTo>
                <a:lnTo>
                  <a:pt x="0" y="20825"/>
                </a:lnTo>
                <a:cubicBezTo>
                  <a:pt x="0" y="21253"/>
                  <a:pt x="178" y="21600"/>
                  <a:pt x="397" y="21600"/>
                </a:cubicBezTo>
                <a:lnTo>
                  <a:pt x="21203" y="21600"/>
                </a:lnTo>
                <a:cubicBezTo>
                  <a:pt x="21422" y="21600"/>
                  <a:pt x="21600" y="21253"/>
                  <a:pt x="21600" y="20825"/>
                </a:cubicBezTo>
                <a:lnTo>
                  <a:pt x="21600" y="7865"/>
                </a:lnTo>
                <a:cubicBezTo>
                  <a:pt x="21600" y="7437"/>
                  <a:pt x="21422" y="7090"/>
                  <a:pt x="21203" y="7090"/>
                </a:cubicBezTo>
                <a:lnTo>
                  <a:pt x="8392" y="7090"/>
                </a:lnTo>
                <a:lnTo>
                  <a:pt x="7598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The xCORE-200 explorer board</a:t>
            </a:r>
          </a:p>
        </p:txBody>
      </p:sp>
      <p:sp>
        <p:nvSpPr>
          <p:cNvPr id="244" name="Updated 4.24"/>
          <p:cNvSpPr/>
          <p:nvPr/>
        </p:nvSpPr>
        <p:spPr>
          <a:xfrm>
            <a:off x="2431409" y="6024704"/>
            <a:ext cx="2872979" cy="117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119" y="0"/>
                </a:moveTo>
                <a:lnTo>
                  <a:pt x="8164" y="8620"/>
                </a:lnTo>
                <a:lnTo>
                  <a:pt x="477" y="8620"/>
                </a:lnTo>
                <a:cubicBezTo>
                  <a:pt x="214" y="8620"/>
                  <a:pt x="0" y="9144"/>
                  <a:pt x="0" y="9790"/>
                </a:cubicBezTo>
                <a:lnTo>
                  <a:pt x="0" y="20429"/>
                </a:lnTo>
                <a:cubicBezTo>
                  <a:pt x="0" y="21076"/>
                  <a:pt x="214" y="21600"/>
                  <a:pt x="477" y="21600"/>
                </a:cubicBezTo>
                <a:lnTo>
                  <a:pt x="21123" y="21600"/>
                </a:lnTo>
                <a:cubicBezTo>
                  <a:pt x="21386" y="21600"/>
                  <a:pt x="21600" y="21076"/>
                  <a:pt x="21600" y="20429"/>
                </a:cubicBezTo>
                <a:lnTo>
                  <a:pt x="21600" y="9790"/>
                </a:lnTo>
                <a:cubicBezTo>
                  <a:pt x="21600" y="9144"/>
                  <a:pt x="21386" y="8620"/>
                  <a:pt x="21123" y="8620"/>
                </a:cubicBezTo>
                <a:lnTo>
                  <a:pt x="10076" y="8620"/>
                </a:lnTo>
                <a:lnTo>
                  <a:pt x="9119" y="0"/>
                </a:lnTo>
                <a:close/>
              </a:path>
            </a:pathLst>
          </a:cu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Updated 4.24</a:t>
            </a:r>
          </a:p>
        </p:txBody>
      </p:sp>
      <p:sp>
        <p:nvSpPr>
          <p:cNvPr id="245" name="Mark 1: using audio-ready board"/>
          <p:cNvSpPr txBox="1"/>
          <p:nvPr/>
        </p:nvSpPr>
        <p:spPr>
          <a:xfrm>
            <a:off x="8072605" y="242190"/>
            <a:ext cx="8238790" cy="139349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3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Mark 1: using audio-ready board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" grpId="6"/>
      <p:bldP build="whole" bldLvl="1" animBg="1" rev="0" advAuto="0" spid="242" grpId="7"/>
      <p:bldP build="whole" bldLvl="1" animBg="1" rev="0" advAuto="0" spid="241" grpId="3"/>
      <p:bldP build="whole" bldLvl="1" animBg="1" rev="0" advAuto="0" spid="237" grpId="1"/>
      <p:bldP build="whole" bldLvl="1" animBg="1" rev="0" advAuto="0" spid="239" grpId="4"/>
      <p:bldP build="whole" bldLvl="1" animBg="1" rev="0" advAuto="0" spid="240" grpId="5"/>
      <p:bldP build="whole" bldLvl="1" animBg="1" rev="0" advAuto="0" spid="238" grpId="2"/>
      <p:bldP build="whole" bldLvl="1" animBg="1" rev="0" advAuto="0" spid="243" grpId="8"/>
      <p:bldP build="whole" bldLvl="1" animBg="1" rev="0" advAuto="0" spid="244" grpId="9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