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x="26009600" cy="19507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50800" cap="flat">
              <a:solidFill>
                <a:srgbClr val="5F6568"/>
              </a:solidFill>
              <a:prstDash val="solid"/>
              <a:miter lim="400000"/>
            </a:ln>
          </a:top>
          <a:bottom>
            <a:ln w="50800" cap="flat">
              <a:solidFill>
                <a:srgbClr val="5F6568"/>
              </a:solidFill>
              <a:prstDash val="solid"/>
              <a:miter lim="400000"/>
            </a:ln>
          </a:bottom>
          <a:insideH>
            <a:ln w="508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25400" cap="flat">
              <a:noFill/>
              <a:miter lim="400000"/>
            </a:ln>
          </a:right>
          <a:top>
            <a:ln w="50800" cap="flat">
              <a:solidFill>
                <a:srgbClr val="5F6568"/>
              </a:solidFill>
              <a:prstDash val="solid"/>
              <a:miter lim="400000"/>
            </a:ln>
          </a:top>
          <a:bottom>
            <a:ln w="50800" cap="flat">
              <a:solidFill>
                <a:srgbClr val="5F6568"/>
              </a:solidFill>
              <a:prstDash val="solid"/>
              <a:miter lim="400000"/>
            </a:ln>
          </a:bottom>
          <a:insideH>
            <a:ln w="50800" cap="flat">
              <a:solidFill>
                <a:srgbClr val="5F6568"/>
              </a:solidFill>
              <a:prstDash val="solid"/>
              <a:miter lim="400000"/>
            </a:ln>
          </a:insideH>
          <a:insideV>
            <a:ln w="254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0" cap="flat">
              <a:solidFill>
                <a:srgbClr val="5F6568"/>
              </a:solidFill>
              <a:prstDash val="solid"/>
              <a:miter lim="400000"/>
            </a:ln>
          </a:top>
          <a:bottom>
            <a:ln w="12700" cap="flat">
              <a:noFill/>
              <a:miter lim="400000"/>
            </a:ln>
          </a:bottom>
          <a:insideH>
            <a:ln w="508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127000" cap="flat">
              <a:solidFill>
                <a:srgbClr val="5F6568"/>
              </a:solidFill>
              <a:prstDash val="solid"/>
              <a:miter lim="400000"/>
            </a:ln>
          </a:bottom>
          <a:insideH>
            <a:ln w="508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25400" cap="flat">
              <a:noFill/>
              <a:miter lim="400000"/>
            </a:ln>
          </a:right>
          <a:top>
            <a:ln w="12700" cap="flat">
              <a:noFill/>
              <a:miter lim="400000"/>
            </a:ln>
          </a:top>
          <a:bottom>
            <a:ln w="12700" cap="flat">
              <a:noFill/>
              <a:miter lim="400000"/>
            </a:ln>
          </a:bottom>
          <a:insideH>
            <a:ln w="12700" cap="flat">
              <a:noFill/>
              <a:miter lim="400000"/>
            </a:ln>
          </a:insideH>
          <a:insideV>
            <a:ln w="254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254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50800" cap="flat">
              <a:solidFill>
                <a:srgbClr val="5F6568"/>
              </a:solidFill>
              <a:prstDash val="solid"/>
              <a:miter lim="400000"/>
            </a:ln>
          </a:top>
          <a:bottom>
            <a:ln w="50800" cap="flat">
              <a:solidFill>
                <a:srgbClr val="5F6568"/>
              </a:solidFill>
              <a:prstDash val="solid"/>
              <a:miter lim="400000"/>
            </a:ln>
          </a:bottom>
          <a:insideH>
            <a:ln w="508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25400" cap="flat">
              <a:noFill/>
              <a:miter lim="400000"/>
            </a:ln>
          </a:right>
          <a:top>
            <a:ln w="50800" cap="flat">
              <a:solidFill>
                <a:srgbClr val="5F6568"/>
              </a:solidFill>
              <a:prstDash val="solid"/>
              <a:miter lim="400000"/>
            </a:ln>
          </a:top>
          <a:bottom>
            <a:ln w="50800" cap="flat">
              <a:solidFill>
                <a:srgbClr val="5F6568"/>
              </a:solidFill>
              <a:prstDash val="solid"/>
              <a:miter lim="400000"/>
            </a:ln>
          </a:bottom>
          <a:insideH>
            <a:ln w="50800" cap="flat">
              <a:solidFill>
                <a:srgbClr val="5F6568"/>
              </a:solidFill>
              <a:prstDash val="solid"/>
              <a:miter lim="400000"/>
            </a:ln>
          </a:insideH>
          <a:insideV>
            <a:ln w="254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508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25400" cap="flat">
              <a:noFill/>
              <a:miter lim="400000"/>
            </a:ln>
          </a:bottom>
          <a:insideH>
            <a:ln w="508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50800" cap="flat">
              <a:solidFill>
                <a:srgbClr val="5F6568"/>
              </a:solidFill>
              <a:prstDash val="solid"/>
              <a:miter lim="400000"/>
            </a:ln>
          </a:top>
          <a:bottom>
            <a:ln w="50800" cap="flat">
              <a:solidFill>
                <a:srgbClr val="5F6568"/>
              </a:solidFill>
              <a:prstDash val="solid"/>
              <a:miter lim="400000"/>
            </a:ln>
          </a:bottom>
          <a:insideH>
            <a:ln w="508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25400" cap="flat">
              <a:noFill/>
              <a:miter lim="400000"/>
            </a:ln>
          </a:right>
          <a:top>
            <a:ln w="50800" cap="flat">
              <a:solidFill>
                <a:srgbClr val="5F6568"/>
              </a:solidFill>
              <a:prstDash val="solid"/>
              <a:miter lim="400000"/>
            </a:ln>
          </a:top>
          <a:bottom>
            <a:ln w="50800" cap="flat">
              <a:solidFill>
                <a:srgbClr val="5F6568"/>
              </a:solidFill>
              <a:prstDash val="solid"/>
              <a:miter lim="400000"/>
            </a:ln>
          </a:bottom>
          <a:insideH>
            <a:ln w="50800" cap="flat">
              <a:solidFill>
                <a:srgbClr val="5F6568"/>
              </a:solidFill>
              <a:prstDash val="solid"/>
              <a:miter lim="400000"/>
            </a:ln>
          </a:insideH>
          <a:insideV>
            <a:ln w="254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77800" cap="flat">
              <a:solidFill>
                <a:srgbClr val="5F6568"/>
              </a:solidFill>
              <a:prstDash val="solid"/>
              <a:miter lim="400000"/>
            </a:ln>
          </a:top>
          <a:bottom>
            <a:ln w="12700" cap="flat">
              <a:noFill/>
              <a:miter lim="400000"/>
            </a:ln>
          </a:bottom>
          <a:insideH>
            <a:ln w="508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0" cap="flat">
              <a:solidFill>
                <a:srgbClr val="5F6568"/>
              </a:solidFill>
              <a:prstDash val="solid"/>
              <a:miter lim="400000"/>
            </a:ln>
          </a:bottom>
          <a:insideH>
            <a:ln w="508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50800" cap="flat">
              <a:solidFill>
                <a:srgbClr val="222222"/>
              </a:solidFill>
              <a:prstDash val="solid"/>
              <a:miter lim="400000"/>
            </a:ln>
          </a:top>
          <a:bottom>
            <a:ln w="50800" cap="flat">
              <a:solidFill>
                <a:srgbClr val="222222"/>
              </a:solidFill>
              <a:prstDash val="solid"/>
              <a:miter lim="400000"/>
            </a:ln>
          </a:bottom>
          <a:insideH>
            <a:ln w="508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127000" cap="flat">
              <a:solidFill>
                <a:srgbClr val="222222"/>
              </a:solidFill>
              <a:prstDash val="solid"/>
              <a:miter lim="400000"/>
            </a:ln>
          </a:right>
          <a:top>
            <a:ln w="50800" cap="flat">
              <a:solidFill>
                <a:srgbClr val="222222"/>
              </a:solidFill>
              <a:prstDash val="solid"/>
              <a:miter lim="400000"/>
            </a:ln>
          </a:top>
          <a:bottom>
            <a:ln w="50800" cap="flat">
              <a:solidFill>
                <a:srgbClr val="222222"/>
              </a:solidFill>
              <a:prstDash val="solid"/>
              <a:miter lim="400000"/>
            </a:ln>
          </a:bottom>
          <a:insideH>
            <a:ln w="50800" cap="flat">
              <a:solidFill>
                <a:srgbClr val="222222"/>
              </a:solidFill>
              <a:prstDash val="solid"/>
              <a:miter lim="400000"/>
            </a:ln>
          </a:insideH>
          <a:insideV>
            <a:ln w="254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0" cap="flat">
              <a:solidFill>
                <a:srgbClr val="222222"/>
              </a:solidFill>
              <a:prstDash val="solid"/>
              <a:miter lim="400000"/>
            </a:ln>
          </a:top>
          <a:bottom>
            <a:ln w="12700" cap="flat">
              <a:noFill/>
              <a:miter lim="400000"/>
            </a:ln>
          </a:bottom>
          <a:insideH>
            <a:ln w="508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127000" cap="flat">
              <a:solidFill>
                <a:srgbClr val="222222"/>
              </a:solidFill>
              <a:prstDash val="solid"/>
              <a:miter lim="400000"/>
            </a:ln>
          </a:bottom>
          <a:insideH>
            <a:ln w="508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50800" cap="flat">
              <a:solidFill>
                <a:srgbClr val="5F6568"/>
              </a:solidFill>
              <a:prstDash val="solid"/>
              <a:miter lim="400000"/>
            </a:ln>
          </a:left>
          <a:right>
            <a:ln w="50800" cap="flat">
              <a:solidFill>
                <a:srgbClr val="5F6568"/>
              </a:solidFill>
              <a:prstDash val="solid"/>
              <a:miter lim="400000"/>
            </a:ln>
          </a:right>
          <a:top>
            <a:ln w="50800" cap="flat">
              <a:solidFill>
                <a:srgbClr val="5F6568"/>
              </a:solidFill>
              <a:prstDash val="solid"/>
              <a:miter lim="400000"/>
            </a:ln>
          </a:top>
          <a:bottom>
            <a:ln w="50800" cap="flat">
              <a:solidFill>
                <a:srgbClr val="5F6568"/>
              </a:solidFill>
              <a:prstDash val="solid"/>
              <a:miter lim="400000"/>
            </a:ln>
          </a:bottom>
          <a:insideH>
            <a:ln w="50800" cap="flat">
              <a:solidFill>
                <a:srgbClr val="5F6568"/>
              </a:solidFill>
              <a:prstDash val="solid"/>
              <a:miter lim="400000"/>
            </a:ln>
          </a:insideH>
          <a:insideV>
            <a:ln w="508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0" cap="flat">
              <a:solidFill>
                <a:srgbClr val="5F6568"/>
              </a:solidFill>
              <a:prstDash val="solid"/>
              <a:miter lim="400000"/>
            </a:ln>
          </a:right>
          <a:top>
            <a:ln w="50800" cap="flat">
              <a:solidFill>
                <a:srgbClr val="5F6568"/>
              </a:solidFill>
              <a:prstDash val="solid"/>
              <a:miter lim="400000"/>
            </a:ln>
          </a:top>
          <a:bottom>
            <a:ln w="50800" cap="flat">
              <a:solidFill>
                <a:srgbClr val="5F6568"/>
              </a:solidFill>
              <a:prstDash val="solid"/>
              <a:miter lim="400000"/>
            </a:ln>
          </a:bottom>
          <a:insideH>
            <a:ln w="50800" cap="flat">
              <a:solidFill>
                <a:srgbClr val="5F6568"/>
              </a:solidFill>
              <a:prstDash val="solid"/>
              <a:miter lim="400000"/>
            </a:ln>
          </a:insideH>
          <a:insideV>
            <a:ln w="508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0" cap="flat">
              <a:solidFill>
                <a:srgbClr val="5F6568"/>
              </a:solidFill>
              <a:prstDash val="solid"/>
              <a:miter lim="400000"/>
            </a:ln>
          </a:top>
          <a:bottom>
            <a:ln w="12700" cap="flat">
              <a:noFill/>
              <a:miter lim="400000"/>
            </a:ln>
          </a:bottom>
          <a:insideH>
            <a:ln w="508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50800" cap="flat">
              <a:solidFill>
                <a:srgbClr val="5F6568"/>
              </a:solidFill>
              <a:prstDash val="solid"/>
              <a:miter lim="400000"/>
            </a:ln>
          </a:left>
          <a:right>
            <a:ln w="50800" cap="flat">
              <a:solidFill>
                <a:srgbClr val="5F6568"/>
              </a:solidFill>
              <a:prstDash val="solid"/>
              <a:miter lim="400000"/>
            </a:ln>
          </a:right>
          <a:top>
            <a:ln w="12700" cap="flat">
              <a:noFill/>
              <a:miter lim="400000"/>
            </a:ln>
          </a:top>
          <a:bottom>
            <a:ln w="127000" cap="flat">
              <a:solidFill>
                <a:srgbClr val="5F6568"/>
              </a:solidFill>
              <a:prstDash val="solid"/>
              <a:miter lim="400000"/>
            </a:ln>
          </a:bottom>
          <a:insideH>
            <a:ln w="50800" cap="flat">
              <a:solidFill>
                <a:srgbClr val="5F6568"/>
              </a:solidFill>
              <a:prstDash val="solid"/>
              <a:miter lim="400000"/>
            </a:ln>
          </a:insideH>
          <a:insideV>
            <a:ln w="508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4" name="Shape 174"/>
          <p:cNvSpPr/>
          <p:nvPr>
            <p:ph type="sldImg"/>
          </p:nvPr>
        </p:nvSpPr>
        <p:spPr>
          <a:xfrm>
            <a:off x="1143000" y="685800"/>
            <a:ext cx="4572000" cy="3429000"/>
          </a:xfrm>
          <a:prstGeom prst="rect">
            <a:avLst/>
          </a:prstGeom>
        </p:spPr>
        <p:txBody>
          <a:bodyPr/>
          <a:lstStyle/>
          <a:p>
            <a:pPr/>
          </a:p>
        </p:txBody>
      </p:sp>
      <p:sp>
        <p:nvSpPr>
          <p:cNvPr id="175" name="Shape 17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tel og undertittel">
    <p:bg>
      <p:bgPr>
        <a:solidFill>
          <a:srgbClr val="222222"/>
        </a:solidFill>
      </p:bgPr>
    </p:bg>
    <p:spTree>
      <p:nvGrpSpPr>
        <p:cNvPr id="1" name=""/>
        <p:cNvGrpSpPr/>
        <p:nvPr/>
      </p:nvGrpSpPr>
      <p:grpSpPr>
        <a:xfrm>
          <a:off x="0" y="0"/>
          <a:ext cx="0" cy="0"/>
          <a:chOff x="0" y="0"/>
          <a:chExt cx="0" cy="0"/>
        </a:xfrm>
      </p:grpSpPr>
      <p:sp>
        <p:nvSpPr>
          <p:cNvPr id="12" name="Linje"/>
          <p:cNvSpPr/>
          <p:nvPr/>
        </p:nvSpPr>
        <p:spPr>
          <a:xfrm flipV="1">
            <a:off x="812800" y="12281789"/>
            <a:ext cx="24384000" cy="524"/>
          </a:xfrm>
          <a:prstGeom prst="line">
            <a:avLst/>
          </a:prstGeom>
          <a:ln w="76200">
            <a:solidFill>
              <a:srgbClr val="A6AAA9"/>
            </a:solidFill>
            <a:miter lim="400000"/>
          </a:ln>
        </p:spPr>
        <p:txBody>
          <a:bodyPr lIns="101600" tIns="101600" rIns="101600" bIns="101600" anchor="ctr"/>
          <a:lstStyle/>
          <a:p>
            <a:pPr defTabSz="914400">
              <a:spcBef>
                <a:spcPts val="0"/>
              </a:spcBef>
              <a:defRPr sz="2400">
                <a:solidFill>
                  <a:srgbClr val="000000"/>
                </a:solidFill>
                <a:latin typeface="Helvetica"/>
                <a:ea typeface="Helvetica"/>
                <a:cs typeface="Helvetica"/>
                <a:sym typeface="Helvetica"/>
              </a:defRPr>
            </a:pPr>
          </a:p>
        </p:txBody>
      </p:sp>
      <p:sp>
        <p:nvSpPr>
          <p:cNvPr id="13" name="Titteltekst"/>
          <p:cNvSpPr txBox="1"/>
          <p:nvPr>
            <p:ph type="title"/>
          </p:nvPr>
        </p:nvSpPr>
        <p:spPr>
          <a:xfrm>
            <a:off x="812800" y="12852400"/>
            <a:ext cx="24384000" cy="5410200"/>
          </a:xfrm>
          <a:prstGeom prst="rect">
            <a:avLst/>
          </a:prstGeom>
        </p:spPr>
        <p:txBody>
          <a:bodyPr/>
          <a:lstStyle>
            <a:lvl1pPr>
              <a:spcBef>
                <a:spcPts val="0"/>
              </a:spcBef>
              <a:defRPr sz="34000"/>
            </a:lvl1pPr>
          </a:lstStyle>
          <a:p>
            <a:pPr/>
            <a:r>
              <a:t>Titteltekst</a:t>
            </a:r>
          </a:p>
        </p:txBody>
      </p:sp>
      <p:sp>
        <p:nvSpPr>
          <p:cNvPr id="14" name="Brødtekst nivå én…"/>
          <p:cNvSpPr txBox="1"/>
          <p:nvPr>
            <p:ph type="body" sz="quarter" idx="1"/>
          </p:nvPr>
        </p:nvSpPr>
        <p:spPr>
          <a:xfrm>
            <a:off x="812800" y="8534400"/>
            <a:ext cx="24384000" cy="3606800"/>
          </a:xfrm>
          <a:prstGeom prst="rect">
            <a:avLst/>
          </a:prstGeom>
        </p:spPr>
        <p:txBody>
          <a:bodyPr anchor="b"/>
          <a:lstStyle>
            <a:lvl1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1pPr>
            <a:lvl2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2pPr>
            <a:lvl3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3pPr>
            <a:lvl4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4pPr>
            <a:lvl5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15" name="Lysbildenummer"/>
          <p:cNvSpPr txBox="1"/>
          <p:nvPr>
            <p:ph type="sldNum" sz="quarter" idx="2"/>
          </p:nvPr>
        </p:nvSpPr>
        <p:spPr>
          <a:xfrm>
            <a:off x="24694177" y="863600"/>
            <a:ext cx="508498" cy="9144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kttegn">
    <p:bg>
      <p:bgPr>
        <a:solidFill>
          <a:srgbClr val="222222"/>
        </a:solidFill>
      </p:bgPr>
    </p:bg>
    <p:spTree>
      <p:nvGrpSpPr>
        <p:cNvPr id="1" name=""/>
        <p:cNvGrpSpPr/>
        <p:nvPr/>
      </p:nvGrpSpPr>
      <p:grpSpPr>
        <a:xfrm>
          <a:off x="0" y="0"/>
          <a:ext cx="0" cy="0"/>
          <a:chOff x="0" y="0"/>
          <a:chExt cx="0" cy="0"/>
        </a:xfrm>
      </p:grpSpPr>
      <p:sp>
        <p:nvSpPr>
          <p:cNvPr id="103" name="Tekst"/>
          <p:cNvSpPr txBox="1"/>
          <p:nvPr>
            <p:ph type="body" sz="quarter" idx="13"/>
          </p:nvPr>
        </p:nvSpPr>
        <p:spPr>
          <a:xfrm>
            <a:off x="812800" y="914400"/>
            <a:ext cx="22352000" cy="914400"/>
          </a:xfrm>
          <a:prstGeom prst="rect">
            <a:avLst/>
          </a:prstGeom>
        </p:spPr>
        <p:txBody>
          <a:bodyPr anchor="b">
            <a:spAutoFit/>
          </a:bodyPr>
          <a:lstStyle>
            <a:lvl1pPr marL="0" indent="0" defTabSz="914400">
              <a:lnSpc>
                <a:spcPct val="80000"/>
              </a:lnSpc>
              <a:spcBef>
                <a:spcPts val="0"/>
              </a:spcBef>
              <a:buClrTx/>
              <a:buSzTx/>
              <a:buFontTx/>
              <a:buNone/>
              <a:defRPr cap="all" spc="240" sz="4800">
                <a:solidFill>
                  <a:srgbClr val="EBEBEB"/>
                </a:solidFill>
                <a:latin typeface="DIN Alternate"/>
                <a:ea typeface="DIN Alternate"/>
                <a:cs typeface="DIN Alternate"/>
                <a:sym typeface="DIN Alternate"/>
              </a:defRPr>
            </a:lvl1pPr>
          </a:lstStyle>
          <a:p>
            <a:pPr/>
            <a:r>
              <a:t>Tekst</a:t>
            </a:r>
          </a:p>
        </p:txBody>
      </p:sp>
      <p:sp>
        <p:nvSpPr>
          <p:cNvPr id="104" name="Brødtekst nivå én…"/>
          <p:cNvSpPr txBox="1"/>
          <p:nvPr>
            <p:ph type="body" idx="1"/>
          </p:nvPr>
        </p:nvSpPr>
        <p:spPr>
          <a:prstGeom prst="rect">
            <a:avLst/>
          </a:prstGeom>
        </p:spPr>
        <p:txBody>
          <a:bodyPr/>
          <a:lstStyle>
            <a:lvl1pPr>
              <a:buClr>
                <a:schemeClr val="accent1"/>
              </a:buClr>
              <a:buChar char="▸"/>
              <a:defRPr>
                <a:solidFill>
                  <a:srgbClr val="EBEBEB"/>
                </a:solidFill>
              </a:defRPr>
            </a:lvl1pPr>
            <a:lvl2pPr>
              <a:buClr>
                <a:schemeClr val="accent1"/>
              </a:buClr>
              <a:buChar char="▸"/>
              <a:defRPr>
                <a:solidFill>
                  <a:srgbClr val="EBEBEB"/>
                </a:solidFill>
              </a:defRPr>
            </a:lvl2pPr>
            <a:lvl3pPr>
              <a:buClr>
                <a:schemeClr val="accent1"/>
              </a:buClr>
              <a:buChar char="▸"/>
              <a:defRPr>
                <a:solidFill>
                  <a:srgbClr val="EBEBEB"/>
                </a:solidFill>
              </a:defRPr>
            </a:lvl3pPr>
            <a:lvl4pPr>
              <a:buClr>
                <a:schemeClr val="accent1"/>
              </a:buClr>
              <a:buChar char="▸"/>
              <a:defRPr>
                <a:solidFill>
                  <a:srgbClr val="EBEBEB"/>
                </a:solidFill>
              </a:defRPr>
            </a:lvl4pPr>
            <a:lvl5pPr>
              <a:buClr>
                <a:schemeClr val="accent1"/>
              </a:buClr>
              <a:buChar char="▸"/>
              <a:defRPr>
                <a:solidFill>
                  <a:srgbClr val="EBEBEB"/>
                </a:solidFill>
              </a:defRPr>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105"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lde – 3 per side">
    <p:bg>
      <p:bgPr>
        <a:solidFill>
          <a:srgbClr val="222222"/>
        </a:solidFill>
      </p:bgPr>
    </p:bg>
    <p:spTree>
      <p:nvGrpSpPr>
        <p:cNvPr id="1" name=""/>
        <p:cNvGrpSpPr/>
        <p:nvPr/>
      </p:nvGrpSpPr>
      <p:grpSpPr>
        <a:xfrm>
          <a:off x="0" y="0"/>
          <a:ext cx="0" cy="0"/>
          <a:chOff x="0" y="0"/>
          <a:chExt cx="0" cy="0"/>
        </a:xfrm>
      </p:grpSpPr>
      <p:sp>
        <p:nvSpPr>
          <p:cNvPr id="112" name="Bilde"/>
          <p:cNvSpPr/>
          <p:nvPr>
            <p:ph type="pic" sz="half" idx="13"/>
          </p:nvPr>
        </p:nvSpPr>
        <p:spPr>
          <a:xfrm>
            <a:off x="10926323" y="-181610"/>
            <a:ext cx="17170401" cy="10087610"/>
          </a:xfrm>
          <a:prstGeom prst="rect">
            <a:avLst/>
          </a:prstGeom>
        </p:spPr>
        <p:txBody>
          <a:bodyPr lIns="91439" tIns="45719" rIns="91439" bIns="45719">
            <a:noAutofit/>
          </a:bodyPr>
          <a:lstStyle/>
          <a:p>
            <a:pPr/>
          </a:p>
        </p:txBody>
      </p:sp>
      <p:sp>
        <p:nvSpPr>
          <p:cNvPr id="113" name="Bilde"/>
          <p:cNvSpPr/>
          <p:nvPr>
            <p:ph type="pic" sz="half" idx="14"/>
          </p:nvPr>
        </p:nvSpPr>
        <p:spPr>
          <a:xfrm>
            <a:off x="11837435" y="9321800"/>
            <a:ext cx="15339530" cy="10439400"/>
          </a:xfrm>
          <a:prstGeom prst="rect">
            <a:avLst/>
          </a:prstGeom>
        </p:spPr>
        <p:txBody>
          <a:bodyPr lIns="91439" tIns="45719" rIns="91439" bIns="45719">
            <a:noAutofit/>
          </a:bodyPr>
          <a:lstStyle/>
          <a:p>
            <a:pPr/>
          </a:p>
        </p:txBody>
      </p:sp>
      <p:sp>
        <p:nvSpPr>
          <p:cNvPr id="114" name="Bilde"/>
          <p:cNvSpPr/>
          <p:nvPr>
            <p:ph type="pic" idx="15"/>
          </p:nvPr>
        </p:nvSpPr>
        <p:spPr>
          <a:xfrm>
            <a:off x="-2032000" y="-25400"/>
            <a:ext cx="17721796" cy="19558000"/>
          </a:xfrm>
          <a:prstGeom prst="rect">
            <a:avLst/>
          </a:prstGeom>
        </p:spPr>
        <p:txBody>
          <a:bodyPr lIns="91439" tIns="45719" rIns="91439" bIns="45719">
            <a:noAutofit/>
          </a:bodyPr>
          <a:lstStyle/>
          <a:p>
            <a:pPr/>
          </a:p>
        </p:txBody>
      </p:sp>
      <p:sp>
        <p:nvSpPr>
          <p:cNvPr id="115"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tat">
    <p:bg>
      <p:bgPr>
        <a:solidFill>
          <a:srgbClr val="222222"/>
        </a:solidFill>
      </p:bgPr>
    </p:bg>
    <p:spTree>
      <p:nvGrpSpPr>
        <p:cNvPr id="1" name=""/>
        <p:cNvGrpSpPr/>
        <p:nvPr/>
      </p:nvGrpSpPr>
      <p:grpSpPr>
        <a:xfrm>
          <a:off x="0" y="0"/>
          <a:ext cx="0" cy="0"/>
          <a:chOff x="0" y="0"/>
          <a:chExt cx="0" cy="0"/>
        </a:xfrm>
      </p:grpSpPr>
      <p:sp>
        <p:nvSpPr>
          <p:cNvPr id="122" name="Bildeforklaring"/>
          <p:cNvSpPr/>
          <p:nvPr/>
        </p:nvSpPr>
        <p:spPr>
          <a:xfrm>
            <a:off x="939800" y="4724400"/>
            <a:ext cx="24130000" cy="104580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3" y="0"/>
                </a:moveTo>
                <a:cubicBezTo>
                  <a:pt x="100" y="0"/>
                  <a:pt x="0" y="231"/>
                  <a:pt x="0" y="516"/>
                </a:cubicBezTo>
                <a:lnTo>
                  <a:pt x="0" y="18790"/>
                </a:lnTo>
                <a:cubicBezTo>
                  <a:pt x="0" y="19075"/>
                  <a:pt x="100" y="19306"/>
                  <a:pt x="223" y="19306"/>
                </a:cubicBezTo>
                <a:lnTo>
                  <a:pt x="17228" y="19306"/>
                </a:lnTo>
                <a:lnTo>
                  <a:pt x="17850" y="21600"/>
                </a:lnTo>
                <a:lnTo>
                  <a:pt x="18471" y="19306"/>
                </a:lnTo>
                <a:lnTo>
                  <a:pt x="21377" y="19306"/>
                </a:lnTo>
                <a:cubicBezTo>
                  <a:pt x="21500" y="19306"/>
                  <a:pt x="21600" y="19075"/>
                  <a:pt x="21600" y="18790"/>
                </a:cubicBezTo>
                <a:lnTo>
                  <a:pt x="21600" y="516"/>
                </a:lnTo>
                <a:cubicBezTo>
                  <a:pt x="21600" y="231"/>
                  <a:pt x="21500" y="0"/>
                  <a:pt x="21377" y="0"/>
                </a:cubicBezTo>
                <a:lnTo>
                  <a:pt x="223" y="0"/>
                </a:lnTo>
                <a:close/>
              </a:path>
            </a:pathLst>
          </a:custGeom>
          <a:solidFill>
            <a:schemeClr val="accent1"/>
          </a:solidFill>
          <a:ln w="25400">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123" name="Skriv et sitat her."/>
          <p:cNvSpPr txBox="1"/>
          <p:nvPr>
            <p:ph type="body" sz="quarter" idx="13"/>
          </p:nvPr>
        </p:nvSpPr>
        <p:spPr>
          <a:xfrm>
            <a:off x="1778000" y="5816600"/>
            <a:ext cx="22453600" cy="2595888"/>
          </a:xfrm>
          <a:prstGeom prst="rect">
            <a:avLst/>
          </a:prstGeom>
        </p:spPr>
        <p:txBody>
          <a:bodyPr>
            <a:spAutoFit/>
          </a:bodyPr>
          <a:lstStyle>
            <a:lvl1pPr marL="0" indent="0">
              <a:lnSpc>
                <a:spcPct val="80000"/>
              </a:lnSpc>
              <a:spcBef>
                <a:spcPts val="0"/>
              </a:spcBef>
              <a:buClrTx/>
              <a:buSzTx/>
              <a:buFontTx/>
              <a:buNone/>
              <a:defRPr cap="all" sz="18800">
                <a:solidFill>
                  <a:srgbClr val="FFFFFF"/>
                </a:solidFill>
                <a:latin typeface="+mn-lt"/>
                <a:ea typeface="+mn-ea"/>
                <a:cs typeface="+mn-cs"/>
                <a:sym typeface="DIN Condensed"/>
              </a:defRPr>
            </a:lvl1pPr>
          </a:lstStyle>
          <a:p>
            <a:pPr/>
            <a:r>
              <a:t>Skriv et sitat her.</a:t>
            </a:r>
          </a:p>
        </p:txBody>
      </p:sp>
      <p:sp>
        <p:nvSpPr>
          <p:cNvPr id="124" name="Johnny Appleseed"/>
          <p:cNvSpPr txBox="1"/>
          <p:nvPr>
            <p:ph type="body" sz="quarter" idx="14"/>
          </p:nvPr>
        </p:nvSpPr>
        <p:spPr>
          <a:xfrm>
            <a:off x="812800" y="15578667"/>
            <a:ext cx="24384000" cy="1727206"/>
          </a:xfrm>
          <a:prstGeom prst="rect">
            <a:avLst/>
          </a:prstGeom>
        </p:spPr>
        <p:txBody>
          <a:bodyPr>
            <a:spAutoFit/>
          </a:bodyPr>
          <a:lstStyle>
            <a:lvl1pPr marL="0" indent="0" algn="r">
              <a:lnSpc>
                <a:spcPct val="80000"/>
              </a:lnSpc>
              <a:spcBef>
                <a:spcPts val="0"/>
              </a:spcBef>
              <a:buClrTx/>
              <a:buSzTx/>
              <a:buFontTx/>
              <a:buNone/>
              <a:defRPr sz="12000">
                <a:solidFill>
                  <a:srgbClr val="EBEBEB"/>
                </a:solidFill>
                <a:latin typeface="+mn-lt"/>
                <a:ea typeface="+mn-ea"/>
                <a:cs typeface="+mn-cs"/>
                <a:sym typeface="DIN Condensed"/>
              </a:defRPr>
            </a:lvl1pPr>
          </a:lstStyle>
          <a:p>
            <a:pPr/>
            <a:r>
              <a:t>Johnny Appleseed</a:t>
            </a:r>
          </a:p>
        </p:txBody>
      </p:sp>
      <p:sp>
        <p:nvSpPr>
          <p:cNvPr id="125" name="Tekst"/>
          <p:cNvSpPr txBox="1"/>
          <p:nvPr>
            <p:ph type="body" sz="quarter" idx="15"/>
          </p:nvPr>
        </p:nvSpPr>
        <p:spPr>
          <a:xfrm>
            <a:off x="812800" y="914400"/>
            <a:ext cx="22352000" cy="914400"/>
          </a:xfrm>
          <a:prstGeom prst="rect">
            <a:avLst/>
          </a:prstGeom>
        </p:spPr>
        <p:txBody>
          <a:bodyPr anchor="b">
            <a:spAutoFit/>
          </a:bodyPr>
          <a:lstStyle>
            <a:lvl1pPr marL="0" indent="0" defTabSz="914400">
              <a:lnSpc>
                <a:spcPct val="80000"/>
              </a:lnSpc>
              <a:spcBef>
                <a:spcPts val="0"/>
              </a:spcBef>
              <a:buClrTx/>
              <a:buSzTx/>
              <a:buFontTx/>
              <a:buNone/>
              <a:defRPr cap="all" spc="240" sz="4800">
                <a:solidFill>
                  <a:srgbClr val="EBEBEB"/>
                </a:solidFill>
                <a:latin typeface="DIN Alternate"/>
                <a:ea typeface="DIN Alternate"/>
                <a:cs typeface="DIN Alternate"/>
                <a:sym typeface="DIN Alternate"/>
              </a:defRPr>
            </a:lvl1pPr>
          </a:lstStyle>
          <a:p>
            <a:pPr/>
            <a:r>
              <a:t>Tekst</a:t>
            </a:r>
          </a:p>
        </p:txBody>
      </p:sp>
      <p:sp>
        <p:nvSpPr>
          <p:cNvPr id="126"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itat alt.">
    <p:bg>
      <p:bgPr>
        <a:solidFill>
          <a:schemeClr val="accent1"/>
        </a:solidFill>
      </p:bgPr>
    </p:bg>
    <p:spTree>
      <p:nvGrpSpPr>
        <p:cNvPr id="1" name=""/>
        <p:cNvGrpSpPr/>
        <p:nvPr/>
      </p:nvGrpSpPr>
      <p:grpSpPr>
        <a:xfrm>
          <a:off x="0" y="0"/>
          <a:ext cx="0" cy="0"/>
          <a:chOff x="0" y="0"/>
          <a:chExt cx="0" cy="0"/>
        </a:xfrm>
      </p:grpSpPr>
      <p:sp>
        <p:nvSpPr>
          <p:cNvPr id="133" name="Skriv et sitat her."/>
          <p:cNvSpPr txBox="1"/>
          <p:nvPr>
            <p:ph type="body" sz="quarter" idx="13"/>
          </p:nvPr>
        </p:nvSpPr>
        <p:spPr>
          <a:xfrm>
            <a:off x="11785600" y="5283200"/>
            <a:ext cx="13411200" cy="5003800"/>
          </a:xfrm>
          <a:prstGeom prst="rect">
            <a:avLst/>
          </a:prstGeom>
        </p:spPr>
        <p:txBody>
          <a:bodyPr>
            <a:spAutoFit/>
          </a:bodyPr>
          <a:lstStyle>
            <a:lvl1pPr marL="0" indent="0">
              <a:lnSpc>
                <a:spcPct val="80000"/>
              </a:lnSpc>
              <a:spcBef>
                <a:spcPts val="0"/>
              </a:spcBef>
              <a:buClrTx/>
              <a:buSzTx/>
              <a:buFontTx/>
              <a:buNone/>
              <a:defRPr cap="all" sz="18800">
                <a:solidFill>
                  <a:srgbClr val="FFFFFF"/>
                </a:solidFill>
                <a:latin typeface="+mn-lt"/>
                <a:ea typeface="+mn-ea"/>
                <a:cs typeface="+mn-cs"/>
                <a:sym typeface="DIN Condensed"/>
              </a:defRPr>
            </a:lvl1pPr>
          </a:lstStyle>
          <a:p>
            <a:pPr/>
            <a:r>
              <a:t>Skriv et sitat her.</a:t>
            </a:r>
          </a:p>
        </p:txBody>
      </p:sp>
      <p:sp>
        <p:nvSpPr>
          <p:cNvPr id="134" name="Bilde"/>
          <p:cNvSpPr/>
          <p:nvPr>
            <p:ph type="pic" idx="14"/>
          </p:nvPr>
        </p:nvSpPr>
        <p:spPr>
          <a:xfrm>
            <a:off x="-2032000" y="-25400"/>
            <a:ext cx="17721796" cy="19558000"/>
          </a:xfrm>
          <a:prstGeom prst="rect">
            <a:avLst/>
          </a:prstGeom>
        </p:spPr>
        <p:txBody>
          <a:bodyPr lIns="91439" tIns="45719" rIns="91439" bIns="45719">
            <a:noAutofit/>
          </a:bodyPr>
          <a:lstStyle/>
          <a:p>
            <a:pPr/>
          </a:p>
        </p:txBody>
      </p:sp>
      <p:sp>
        <p:nvSpPr>
          <p:cNvPr id="135" name="Johnny Appleseed"/>
          <p:cNvSpPr txBox="1"/>
          <p:nvPr>
            <p:ph type="body" sz="quarter" idx="15"/>
          </p:nvPr>
        </p:nvSpPr>
        <p:spPr>
          <a:xfrm>
            <a:off x="11785600" y="15595597"/>
            <a:ext cx="13411200" cy="1727206"/>
          </a:xfrm>
          <a:prstGeom prst="rect">
            <a:avLst/>
          </a:prstGeom>
        </p:spPr>
        <p:txBody>
          <a:bodyPr anchor="ctr">
            <a:spAutoFit/>
          </a:bodyPr>
          <a:lstStyle>
            <a:lvl1pPr marL="0" indent="0" defTabSz="914400">
              <a:spcBef>
                <a:spcPts val="0"/>
              </a:spcBef>
              <a:buClrTx/>
              <a:buSzTx/>
              <a:buFontTx/>
              <a:buNone/>
              <a:defRPr sz="12000">
                <a:solidFill>
                  <a:srgbClr val="515151"/>
                </a:solidFill>
                <a:latin typeface="+mn-lt"/>
                <a:ea typeface="+mn-ea"/>
                <a:cs typeface="+mn-cs"/>
                <a:sym typeface="DIN Condensed"/>
              </a:defRPr>
            </a:lvl1pPr>
          </a:lstStyle>
          <a:p>
            <a:pPr/>
            <a:r>
              <a:t>Johnny Appleseed</a:t>
            </a:r>
          </a:p>
        </p:txBody>
      </p:sp>
      <p:sp>
        <p:nvSpPr>
          <p:cNvPr id="136"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lde">
    <p:bg>
      <p:bgPr>
        <a:solidFill>
          <a:srgbClr val="222222"/>
        </a:solidFill>
      </p:bgPr>
    </p:bg>
    <p:spTree>
      <p:nvGrpSpPr>
        <p:cNvPr id="1" name=""/>
        <p:cNvGrpSpPr/>
        <p:nvPr/>
      </p:nvGrpSpPr>
      <p:grpSpPr>
        <a:xfrm>
          <a:off x="0" y="0"/>
          <a:ext cx="0" cy="0"/>
          <a:chOff x="0" y="0"/>
          <a:chExt cx="0" cy="0"/>
        </a:xfrm>
      </p:grpSpPr>
      <p:sp>
        <p:nvSpPr>
          <p:cNvPr id="143" name="Bilde"/>
          <p:cNvSpPr/>
          <p:nvPr>
            <p:ph type="pic" idx="13"/>
          </p:nvPr>
        </p:nvSpPr>
        <p:spPr>
          <a:xfrm>
            <a:off x="-1828800" y="-25400"/>
            <a:ext cx="29629290" cy="19558000"/>
          </a:xfrm>
          <a:prstGeom prst="rect">
            <a:avLst/>
          </a:prstGeom>
        </p:spPr>
        <p:txBody>
          <a:bodyPr lIns="91439" tIns="45719" rIns="91439" bIns="45719">
            <a:noAutofit/>
          </a:bodyPr>
          <a:lstStyle/>
          <a:p>
            <a:pPr/>
          </a:p>
        </p:txBody>
      </p:sp>
      <p:sp>
        <p:nvSpPr>
          <p:cNvPr id="144"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om">
    <p:bg>
      <p:bgPr>
        <a:solidFill>
          <a:srgbClr val="222222"/>
        </a:solidFill>
      </p:bgPr>
    </p:bg>
    <p:spTree>
      <p:nvGrpSpPr>
        <p:cNvPr id="1" name=""/>
        <p:cNvGrpSpPr/>
        <p:nvPr/>
      </p:nvGrpSpPr>
      <p:grpSpPr>
        <a:xfrm>
          <a:off x="0" y="0"/>
          <a:ext cx="0" cy="0"/>
          <a:chOff x="0" y="0"/>
          <a:chExt cx="0" cy="0"/>
        </a:xfrm>
      </p:grpSpPr>
      <p:sp>
        <p:nvSpPr>
          <p:cNvPr id="151"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om alt.">
    <p:spTree>
      <p:nvGrpSpPr>
        <p:cNvPr id="1" name=""/>
        <p:cNvGrpSpPr/>
        <p:nvPr/>
      </p:nvGrpSpPr>
      <p:grpSpPr>
        <a:xfrm>
          <a:off x="0" y="0"/>
          <a:ext cx="0" cy="0"/>
          <a:chOff x="0" y="0"/>
          <a:chExt cx="0" cy="0"/>
        </a:xfrm>
      </p:grpSpPr>
      <p:sp>
        <p:nvSpPr>
          <p:cNvPr id="158"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unkttegn">
    <p:bg>
      <p:bgPr>
        <a:solidFill>
          <a:srgbClr val="222222"/>
        </a:solidFill>
      </p:bgPr>
    </p:bg>
    <p:spTree>
      <p:nvGrpSpPr>
        <p:cNvPr id="1" name=""/>
        <p:cNvGrpSpPr/>
        <p:nvPr/>
      </p:nvGrpSpPr>
      <p:grpSpPr>
        <a:xfrm>
          <a:off x="0" y="0"/>
          <a:ext cx="0" cy="0"/>
          <a:chOff x="0" y="0"/>
          <a:chExt cx="0" cy="0"/>
        </a:xfrm>
      </p:grpSpPr>
      <p:sp>
        <p:nvSpPr>
          <p:cNvPr id="165" name="Linje"/>
          <p:cNvSpPr/>
          <p:nvPr/>
        </p:nvSpPr>
        <p:spPr>
          <a:xfrm flipV="1">
            <a:off x="812800" y="1986321"/>
            <a:ext cx="24384000" cy="525"/>
          </a:xfrm>
          <a:prstGeom prst="line">
            <a:avLst/>
          </a:prstGeom>
          <a:ln w="50800">
            <a:solidFill>
              <a:srgbClr val="A6AAA9"/>
            </a:solidFill>
            <a:miter lim="400000"/>
          </a:ln>
        </p:spPr>
        <p:txBody>
          <a:bodyPr lIns="101600" tIns="101600" rIns="101600" bIns="101600" anchor="ctr"/>
          <a:lstStyle/>
          <a:p>
            <a:pPr defTabSz="914400">
              <a:spcBef>
                <a:spcPts val="0"/>
              </a:spcBef>
              <a:defRPr sz="2400">
                <a:solidFill>
                  <a:srgbClr val="000000"/>
                </a:solidFill>
                <a:latin typeface="Helvetica"/>
                <a:ea typeface="Helvetica"/>
                <a:cs typeface="Helvetica"/>
                <a:sym typeface="Helvetica"/>
              </a:defRPr>
            </a:pPr>
          </a:p>
        </p:txBody>
      </p:sp>
      <p:sp>
        <p:nvSpPr>
          <p:cNvPr id="166" name="tekst"/>
          <p:cNvSpPr txBox="1"/>
          <p:nvPr>
            <p:ph type="body" sz="quarter" idx="13"/>
          </p:nvPr>
        </p:nvSpPr>
        <p:spPr>
          <a:xfrm>
            <a:off x="812800" y="914400"/>
            <a:ext cx="22352000" cy="914400"/>
          </a:xfrm>
          <a:prstGeom prst="rect">
            <a:avLst/>
          </a:prstGeom>
        </p:spPr>
        <p:txBody>
          <a:bodyPr anchor="b">
            <a:spAutoFit/>
          </a:bodyPr>
          <a:lstStyle>
            <a:lvl1pPr marL="0" indent="0" defTabSz="914400">
              <a:lnSpc>
                <a:spcPct val="80000"/>
              </a:lnSpc>
              <a:spcBef>
                <a:spcPts val="0"/>
              </a:spcBef>
              <a:buClrTx/>
              <a:buSzTx/>
              <a:buFontTx/>
              <a:buNone/>
              <a:defRPr cap="all" spc="240" sz="4800">
                <a:solidFill>
                  <a:srgbClr val="FFFFFF"/>
                </a:solidFill>
                <a:latin typeface="DIN Alternate"/>
                <a:ea typeface="DIN Alternate"/>
                <a:cs typeface="DIN Alternate"/>
                <a:sym typeface="DIN Alternate"/>
              </a:defRPr>
            </a:lvl1pPr>
          </a:lstStyle>
          <a:p>
            <a:pPr/>
            <a:r>
              <a:t>tekst</a:t>
            </a:r>
          </a:p>
        </p:txBody>
      </p:sp>
      <p:sp>
        <p:nvSpPr>
          <p:cNvPr id="167" name="Brødtekst nivå én…"/>
          <p:cNvSpPr txBox="1"/>
          <p:nvPr>
            <p:ph type="body" idx="1"/>
          </p:nvPr>
        </p:nvSpPr>
        <p:spPr>
          <a:prstGeom prst="rect">
            <a:avLst/>
          </a:prstGeom>
        </p:spPr>
        <p:txBody>
          <a:bodyPr/>
          <a:lstStyle>
            <a:lvl1pPr>
              <a:buClr>
                <a:schemeClr val="accent1"/>
              </a:buClr>
              <a:buChar char="▸"/>
              <a:defRPr>
                <a:solidFill>
                  <a:srgbClr val="EBEBEB"/>
                </a:solidFill>
              </a:defRPr>
            </a:lvl1pPr>
            <a:lvl2pPr>
              <a:buClr>
                <a:schemeClr val="accent1"/>
              </a:buClr>
              <a:buChar char="▸"/>
              <a:defRPr>
                <a:solidFill>
                  <a:srgbClr val="EBEBEB"/>
                </a:solidFill>
              </a:defRPr>
            </a:lvl2pPr>
            <a:lvl3pPr>
              <a:buClr>
                <a:schemeClr val="accent1"/>
              </a:buClr>
              <a:buChar char="▸"/>
              <a:defRPr>
                <a:solidFill>
                  <a:srgbClr val="EBEBEB"/>
                </a:solidFill>
              </a:defRPr>
            </a:lvl3pPr>
            <a:lvl4pPr>
              <a:buClr>
                <a:schemeClr val="accent1"/>
              </a:buClr>
              <a:buChar char="▸"/>
              <a:defRPr>
                <a:solidFill>
                  <a:srgbClr val="EBEBEB"/>
                </a:solidFill>
              </a:defRPr>
            </a:lvl4pPr>
            <a:lvl5pPr>
              <a:buClr>
                <a:schemeClr val="accent1"/>
              </a:buClr>
              <a:buChar char="▸"/>
              <a:defRPr>
                <a:solidFill>
                  <a:srgbClr val="EBEBEB"/>
                </a:solidFill>
              </a:defRPr>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168"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lde – horisontalt">
    <p:bg>
      <p:bgPr>
        <a:solidFill>
          <a:srgbClr val="222222"/>
        </a:solidFill>
      </p:bgPr>
    </p:bg>
    <p:spTree>
      <p:nvGrpSpPr>
        <p:cNvPr id="1" name=""/>
        <p:cNvGrpSpPr/>
        <p:nvPr/>
      </p:nvGrpSpPr>
      <p:grpSpPr>
        <a:xfrm>
          <a:off x="0" y="0"/>
          <a:ext cx="0" cy="0"/>
          <a:chOff x="0" y="0"/>
          <a:chExt cx="0" cy="0"/>
        </a:xfrm>
      </p:grpSpPr>
      <p:sp>
        <p:nvSpPr>
          <p:cNvPr id="22" name="Bilde"/>
          <p:cNvSpPr/>
          <p:nvPr>
            <p:ph type="pic" idx="13"/>
          </p:nvPr>
        </p:nvSpPr>
        <p:spPr>
          <a:xfrm>
            <a:off x="-1828800" y="-25400"/>
            <a:ext cx="29629290" cy="19558000"/>
          </a:xfrm>
          <a:prstGeom prst="rect">
            <a:avLst/>
          </a:prstGeom>
        </p:spPr>
        <p:txBody>
          <a:bodyPr lIns="91439" tIns="45719" rIns="91439" bIns="45719">
            <a:noAutofit/>
          </a:bodyPr>
          <a:lstStyle/>
          <a:p>
            <a:pPr/>
          </a:p>
        </p:txBody>
      </p:sp>
      <p:sp>
        <p:nvSpPr>
          <p:cNvPr id="23" name="Linje"/>
          <p:cNvSpPr/>
          <p:nvPr>
            <p:ph type="body" sz="quarter" idx="14"/>
          </p:nvPr>
        </p:nvSpPr>
        <p:spPr>
          <a:xfrm flipV="1">
            <a:off x="812800" y="12281789"/>
            <a:ext cx="24384000" cy="524"/>
          </a:xfrm>
          <a:prstGeom prst="line">
            <a:avLst/>
          </a:prstGeom>
          <a:ln w="76200">
            <a:solidFill>
              <a:srgbClr val="A6AAA9"/>
            </a:solidFill>
          </a:ln>
        </p:spPr>
        <p:txBody>
          <a:bodyPr anchor="ctr">
            <a:noAutofit/>
          </a:bodyPr>
          <a:lstStyle/>
          <a:p>
            <a:pPr marL="0" indent="0" defTabSz="914400">
              <a:spcBef>
                <a:spcPts val="0"/>
              </a:spcBef>
              <a:buClrTx/>
              <a:buSzTx/>
              <a:buFontTx/>
              <a:buNone/>
              <a:defRPr sz="2400">
                <a:solidFill>
                  <a:srgbClr val="000000"/>
                </a:solidFill>
                <a:latin typeface="Helvetica"/>
                <a:ea typeface="Helvetica"/>
                <a:cs typeface="Helvetica"/>
                <a:sym typeface="Helvetica"/>
              </a:defRPr>
            </a:pPr>
          </a:p>
        </p:txBody>
      </p:sp>
      <p:sp>
        <p:nvSpPr>
          <p:cNvPr id="24" name="Titteltekst"/>
          <p:cNvSpPr txBox="1"/>
          <p:nvPr>
            <p:ph type="title"/>
          </p:nvPr>
        </p:nvSpPr>
        <p:spPr>
          <a:xfrm>
            <a:off x="812800" y="12852400"/>
            <a:ext cx="24384000" cy="5410200"/>
          </a:xfrm>
          <a:prstGeom prst="rect">
            <a:avLst/>
          </a:prstGeom>
        </p:spPr>
        <p:txBody>
          <a:bodyPr/>
          <a:lstStyle>
            <a:lvl1pPr>
              <a:spcBef>
                <a:spcPts val="0"/>
              </a:spcBef>
              <a:defRPr sz="34000"/>
            </a:lvl1pPr>
          </a:lstStyle>
          <a:p>
            <a:pPr/>
            <a:r>
              <a:t>Titteltekst</a:t>
            </a:r>
          </a:p>
        </p:txBody>
      </p:sp>
      <p:sp>
        <p:nvSpPr>
          <p:cNvPr id="25" name="Brødtekst nivå én…"/>
          <p:cNvSpPr txBox="1"/>
          <p:nvPr>
            <p:ph type="body" sz="quarter" idx="1"/>
          </p:nvPr>
        </p:nvSpPr>
        <p:spPr>
          <a:xfrm>
            <a:off x="812800" y="8534400"/>
            <a:ext cx="24384000" cy="3606800"/>
          </a:xfrm>
          <a:prstGeom prst="rect">
            <a:avLst/>
          </a:prstGeom>
        </p:spPr>
        <p:txBody>
          <a:bodyPr anchor="b"/>
          <a:lstStyle>
            <a:lvl1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1pPr>
            <a:lvl2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2pPr>
            <a:lvl3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3pPr>
            <a:lvl4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4pPr>
            <a:lvl5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26" name="Lysbildenummer"/>
          <p:cNvSpPr txBox="1"/>
          <p:nvPr>
            <p:ph type="sldNum" sz="quarter" idx="2"/>
          </p:nvPr>
        </p:nvSpPr>
        <p:spPr>
          <a:xfrm>
            <a:off x="24694177" y="863600"/>
            <a:ext cx="508498" cy="9144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tel og undertittel alt.">
    <p:spTree>
      <p:nvGrpSpPr>
        <p:cNvPr id="1" name=""/>
        <p:cNvGrpSpPr/>
        <p:nvPr/>
      </p:nvGrpSpPr>
      <p:grpSpPr>
        <a:xfrm>
          <a:off x="0" y="0"/>
          <a:ext cx="0" cy="0"/>
          <a:chOff x="0" y="0"/>
          <a:chExt cx="0" cy="0"/>
        </a:xfrm>
      </p:grpSpPr>
      <p:sp>
        <p:nvSpPr>
          <p:cNvPr id="33" name="Linje"/>
          <p:cNvSpPr/>
          <p:nvPr/>
        </p:nvSpPr>
        <p:spPr>
          <a:xfrm flipV="1">
            <a:off x="812800" y="12281789"/>
            <a:ext cx="24384000" cy="524"/>
          </a:xfrm>
          <a:prstGeom prst="line">
            <a:avLst/>
          </a:prstGeom>
          <a:ln w="76200">
            <a:solidFill>
              <a:srgbClr val="A6AAA9"/>
            </a:solidFill>
            <a:miter lim="400000"/>
          </a:ln>
        </p:spPr>
        <p:txBody>
          <a:bodyPr lIns="101600" tIns="101600" rIns="101600" bIns="101600" anchor="ctr"/>
          <a:lstStyle/>
          <a:p>
            <a:pPr defTabSz="914400">
              <a:spcBef>
                <a:spcPts val="0"/>
              </a:spcBef>
              <a:defRPr sz="2400">
                <a:solidFill>
                  <a:srgbClr val="000000"/>
                </a:solidFill>
                <a:latin typeface="Helvetica"/>
                <a:ea typeface="Helvetica"/>
                <a:cs typeface="Helvetica"/>
                <a:sym typeface="Helvetica"/>
              </a:defRPr>
            </a:pPr>
          </a:p>
        </p:txBody>
      </p:sp>
      <p:sp>
        <p:nvSpPr>
          <p:cNvPr id="34" name="Titteltekst"/>
          <p:cNvSpPr txBox="1"/>
          <p:nvPr>
            <p:ph type="title"/>
          </p:nvPr>
        </p:nvSpPr>
        <p:spPr>
          <a:xfrm>
            <a:off x="812800" y="12852400"/>
            <a:ext cx="24384000" cy="5410200"/>
          </a:xfrm>
          <a:prstGeom prst="rect">
            <a:avLst/>
          </a:prstGeom>
        </p:spPr>
        <p:txBody>
          <a:bodyPr/>
          <a:lstStyle>
            <a:lvl1pPr>
              <a:spcBef>
                <a:spcPts val="0"/>
              </a:spcBef>
              <a:defRPr sz="34000"/>
            </a:lvl1pPr>
          </a:lstStyle>
          <a:p>
            <a:pPr/>
            <a:r>
              <a:t>Titteltekst</a:t>
            </a:r>
          </a:p>
        </p:txBody>
      </p:sp>
      <p:sp>
        <p:nvSpPr>
          <p:cNvPr id="35" name="Brødtekst nivå én…"/>
          <p:cNvSpPr txBox="1"/>
          <p:nvPr>
            <p:ph type="body" sz="quarter" idx="1"/>
          </p:nvPr>
        </p:nvSpPr>
        <p:spPr>
          <a:xfrm>
            <a:off x="812800" y="8534400"/>
            <a:ext cx="24384000" cy="3606800"/>
          </a:xfrm>
          <a:prstGeom prst="rect">
            <a:avLst/>
          </a:prstGeom>
        </p:spPr>
        <p:txBody>
          <a:bodyPr anchor="b"/>
          <a:lstStyle>
            <a:lvl1pPr marL="0" indent="0">
              <a:lnSpc>
                <a:spcPct val="80000"/>
              </a:lnSpc>
              <a:spcBef>
                <a:spcPts val="4600"/>
              </a:spcBef>
              <a:buClrTx/>
              <a:buSzTx/>
              <a:buFontTx/>
              <a:buNone/>
              <a:defRPr cap="all" sz="10800">
                <a:solidFill>
                  <a:srgbClr val="515151"/>
                </a:solidFill>
                <a:latin typeface="DIN Alternate"/>
                <a:ea typeface="DIN Alternate"/>
                <a:cs typeface="DIN Alternate"/>
                <a:sym typeface="DIN Alternate"/>
              </a:defRPr>
            </a:lvl1pPr>
            <a:lvl2pPr marL="0" indent="0">
              <a:lnSpc>
                <a:spcPct val="80000"/>
              </a:lnSpc>
              <a:spcBef>
                <a:spcPts val="4600"/>
              </a:spcBef>
              <a:buClrTx/>
              <a:buSzTx/>
              <a:buFontTx/>
              <a:buNone/>
              <a:defRPr cap="all" sz="10800">
                <a:solidFill>
                  <a:srgbClr val="515151"/>
                </a:solidFill>
                <a:latin typeface="DIN Alternate"/>
                <a:ea typeface="DIN Alternate"/>
                <a:cs typeface="DIN Alternate"/>
                <a:sym typeface="DIN Alternate"/>
              </a:defRPr>
            </a:lvl2pPr>
            <a:lvl3pPr marL="0" indent="0">
              <a:lnSpc>
                <a:spcPct val="80000"/>
              </a:lnSpc>
              <a:spcBef>
                <a:spcPts val="4600"/>
              </a:spcBef>
              <a:buClrTx/>
              <a:buSzTx/>
              <a:buFontTx/>
              <a:buNone/>
              <a:defRPr cap="all" sz="10800">
                <a:solidFill>
                  <a:srgbClr val="515151"/>
                </a:solidFill>
                <a:latin typeface="DIN Alternate"/>
                <a:ea typeface="DIN Alternate"/>
                <a:cs typeface="DIN Alternate"/>
                <a:sym typeface="DIN Alternate"/>
              </a:defRPr>
            </a:lvl3pPr>
            <a:lvl4pPr marL="0" indent="0">
              <a:lnSpc>
                <a:spcPct val="80000"/>
              </a:lnSpc>
              <a:spcBef>
                <a:spcPts val="4600"/>
              </a:spcBef>
              <a:buClrTx/>
              <a:buSzTx/>
              <a:buFontTx/>
              <a:buNone/>
              <a:defRPr cap="all" sz="10800">
                <a:solidFill>
                  <a:srgbClr val="515151"/>
                </a:solidFill>
                <a:latin typeface="DIN Alternate"/>
                <a:ea typeface="DIN Alternate"/>
                <a:cs typeface="DIN Alternate"/>
                <a:sym typeface="DIN Alternate"/>
              </a:defRPr>
            </a:lvl4pPr>
            <a:lvl5pPr marL="0" indent="0">
              <a:lnSpc>
                <a:spcPct val="80000"/>
              </a:lnSpc>
              <a:spcBef>
                <a:spcPts val="4600"/>
              </a:spcBef>
              <a:buClrTx/>
              <a:buSzTx/>
              <a:buFontTx/>
              <a:buNone/>
              <a:defRPr cap="all" sz="10800">
                <a:solidFill>
                  <a:srgbClr val="515151"/>
                </a:solidFill>
                <a:latin typeface="DIN Alternate"/>
                <a:ea typeface="DIN Alternate"/>
                <a:cs typeface="DIN Alternate"/>
                <a:sym typeface="DIN Alternate"/>
              </a:defRPr>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36" name="Lysbildenummer"/>
          <p:cNvSpPr txBox="1"/>
          <p:nvPr>
            <p:ph type="sldNum" sz="quarter" idx="2"/>
          </p:nvPr>
        </p:nvSpPr>
        <p:spPr>
          <a:xfrm>
            <a:off x="24629016" y="838200"/>
            <a:ext cx="508497" cy="9144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tel – sentrert">
    <p:bg>
      <p:bgPr>
        <a:solidFill>
          <a:srgbClr val="222222"/>
        </a:solidFill>
      </p:bgPr>
    </p:bg>
    <p:spTree>
      <p:nvGrpSpPr>
        <p:cNvPr id="1" name=""/>
        <p:cNvGrpSpPr/>
        <p:nvPr/>
      </p:nvGrpSpPr>
      <p:grpSpPr>
        <a:xfrm>
          <a:off x="0" y="0"/>
          <a:ext cx="0" cy="0"/>
          <a:chOff x="0" y="0"/>
          <a:chExt cx="0" cy="0"/>
        </a:xfrm>
      </p:grpSpPr>
      <p:sp>
        <p:nvSpPr>
          <p:cNvPr id="43" name="Titteltekst"/>
          <p:cNvSpPr txBox="1"/>
          <p:nvPr>
            <p:ph type="title"/>
          </p:nvPr>
        </p:nvSpPr>
        <p:spPr>
          <a:xfrm>
            <a:off x="812800" y="8077200"/>
            <a:ext cx="24384000" cy="9042400"/>
          </a:xfrm>
          <a:prstGeom prst="rect">
            <a:avLst/>
          </a:prstGeom>
        </p:spPr>
        <p:txBody>
          <a:bodyPr/>
          <a:lstStyle>
            <a:lvl1pPr>
              <a:spcBef>
                <a:spcPts val="0"/>
              </a:spcBef>
              <a:defRPr sz="34000"/>
            </a:lvl1pPr>
          </a:lstStyle>
          <a:p>
            <a:pPr/>
            <a:r>
              <a:t>Titteltekst</a:t>
            </a:r>
          </a:p>
        </p:txBody>
      </p:sp>
      <p:sp>
        <p:nvSpPr>
          <p:cNvPr id="44" name="Lysbildenummer"/>
          <p:cNvSpPr txBox="1"/>
          <p:nvPr>
            <p:ph type="sldNum" sz="quarter" idx="2"/>
          </p:nvPr>
        </p:nvSpPr>
        <p:spPr>
          <a:xfrm>
            <a:off x="24694177" y="863600"/>
            <a:ext cx="508498" cy="9144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lde – vertikalt">
    <p:bg>
      <p:bgPr>
        <a:solidFill>
          <a:srgbClr val="222222"/>
        </a:solidFill>
      </p:bgPr>
    </p:bg>
    <p:spTree>
      <p:nvGrpSpPr>
        <p:cNvPr id="1" name=""/>
        <p:cNvGrpSpPr/>
        <p:nvPr/>
      </p:nvGrpSpPr>
      <p:grpSpPr>
        <a:xfrm>
          <a:off x="0" y="0"/>
          <a:ext cx="0" cy="0"/>
          <a:chOff x="0" y="0"/>
          <a:chExt cx="0" cy="0"/>
        </a:xfrm>
      </p:grpSpPr>
      <p:sp>
        <p:nvSpPr>
          <p:cNvPr id="51" name="Linje"/>
          <p:cNvSpPr/>
          <p:nvPr/>
        </p:nvSpPr>
        <p:spPr>
          <a:xfrm flipV="1">
            <a:off x="11785600" y="12282024"/>
            <a:ext cx="13411200" cy="289"/>
          </a:xfrm>
          <a:prstGeom prst="line">
            <a:avLst/>
          </a:prstGeom>
          <a:ln w="76200">
            <a:solidFill>
              <a:srgbClr val="A6AAA9"/>
            </a:solidFill>
            <a:miter lim="400000"/>
          </a:ln>
        </p:spPr>
        <p:txBody>
          <a:bodyPr lIns="101600" tIns="101600" rIns="101600" bIns="101600" anchor="ctr"/>
          <a:lstStyle/>
          <a:p>
            <a:pPr defTabSz="914400">
              <a:spcBef>
                <a:spcPts val="0"/>
              </a:spcBef>
              <a:defRPr sz="2400">
                <a:solidFill>
                  <a:srgbClr val="000000"/>
                </a:solidFill>
                <a:latin typeface="Helvetica"/>
                <a:ea typeface="Helvetica"/>
                <a:cs typeface="Helvetica"/>
                <a:sym typeface="Helvetica"/>
              </a:defRPr>
            </a:pPr>
          </a:p>
        </p:txBody>
      </p:sp>
      <p:sp>
        <p:nvSpPr>
          <p:cNvPr id="52" name="Bilde"/>
          <p:cNvSpPr/>
          <p:nvPr>
            <p:ph type="pic" idx="13"/>
          </p:nvPr>
        </p:nvSpPr>
        <p:spPr>
          <a:xfrm>
            <a:off x="-2032000" y="-25400"/>
            <a:ext cx="17721796" cy="19558000"/>
          </a:xfrm>
          <a:prstGeom prst="rect">
            <a:avLst/>
          </a:prstGeom>
        </p:spPr>
        <p:txBody>
          <a:bodyPr lIns="91439" tIns="45719" rIns="91439" bIns="45719">
            <a:noAutofit/>
          </a:bodyPr>
          <a:lstStyle/>
          <a:p>
            <a:pPr/>
          </a:p>
        </p:txBody>
      </p:sp>
      <p:sp>
        <p:nvSpPr>
          <p:cNvPr id="53" name="Titteltekst"/>
          <p:cNvSpPr txBox="1"/>
          <p:nvPr>
            <p:ph type="title"/>
          </p:nvPr>
        </p:nvSpPr>
        <p:spPr>
          <a:xfrm>
            <a:off x="11785600" y="12852400"/>
            <a:ext cx="13411200" cy="5410200"/>
          </a:xfrm>
          <a:prstGeom prst="rect">
            <a:avLst/>
          </a:prstGeom>
        </p:spPr>
        <p:txBody>
          <a:bodyPr/>
          <a:lstStyle>
            <a:lvl1pPr>
              <a:spcBef>
                <a:spcPts val="0"/>
              </a:spcBef>
              <a:defRPr sz="34000"/>
            </a:lvl1pPr>
          </a:lstStyle>
          <a:p>
            <a:pPr/>
            <a:r>
              <a:t>Titteltekst</a:t>
            </a:r>
          </a:p>
        </p:txBody>
      </p:sp>
      <p:sp>
        <p:nvSpPr>
          <p:cNvPr id="54" name="Brødtekst nivå én…"/>
          <p:cNvSpPr txBox="1"/>
          <p:nvPr>
            <p:ph type="body" sz="quarter" idx="1"/>
          </p:nvPr>
        </p:nvSpPr>
        <p:spPr>
          <a:xfrm>
            <a:off x="11785600" y="8534400"/>
            <a:ext cx="13411200" cy="3606800"/>
          </a:xfrm>
          <a:prstGeom prst="rect">
            <a:avLst/>
          </a:prstGeom>
        </p:spPr>
        <p:txBody>
          <a:bodyPr anchor="b"/>
          <a:lstStyle>
            <a:lvl1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1pPr>
            <a:lvl2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2pPr>
            <a:lvl3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3pPr>
            <a:lvl4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4pPr>
            <a:lvl5pPr marL="0" indent="0">
              <a:lnSpc>
                <a:spcPct val="80000"/>
              </a:lnSpc>
              <a:spcBef>
                <a:spcPts val="4600"/>
              </a:spcBef>
              <a:buClrTx/>
              <a:buSzTx/>
              <a:buFontTx/>
              <a:buNone/>
              <a:defRPr cap="all" sz="10800">
                <a:solidFill>
                  <a:srgbClr val="EBEBEB"/>
                </a:solidFill>
                <a:latin typeface="DIN Alternate"/>
                <a:ea typeface="DIN Alternate"/>
                <a:cs typeface="DIN Alternate"/>
                <a:sym typeface="DIN Alternate"/>
              </a:defRPr>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55" name="Lysbildenummer"/>
          <p:cNvSpPr txBox="1"/>
          <p:nvPr>
            <p:ph type="sldNum" sz="quarter" idx="2"/>
          </p:nvPr>
        </p:nvSpPr>
        <p:spPr>
          <a:xfrm>
            <a:off x="24694177" y="863600"/>
            <a:ext cx="508498" cy="9144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 – øverst">
    <p:spTree>
      <p:nvGrpSpPr>
        <p:cNvPr id="1" name=""/>
        <p:cNvGrpSpPr/>
        <p:nvPr/>
      </p:nvGrpSpPr>
      <p:grpSpPr>
        <a:xfrm>
          <a:off x="0" y="0"/>
          <a:ext cx="0" cy="0"/>
          <a:chOff x="0" y="0"/>
          <a:chExt cx="0" cy="0"/>
        </a:xfrm>
      </p:grpSpPr>
      <p:sp>
        <p:nvSpPr>
          <p:cNvPr id="62" name="Tekst"/>
          <p:cNvSpPr txBox="1"/>
          <p:nvPr>
            <p:ph type="body" sz="quarter" idx="13"/>
          </p:nvPr>
        </p:nvSpPr>
        <p:spPr>
          <a:xfrm>
            <a:off x="812800" y="914400"/>
            <a:ext cx="22352000" cy="914400"/>
          </a:xfrm>
          <a:prstGeom prst="rect">
            <a:avLst/>
          </a:prstGeom>
        </p:spPr>
        <p:txBody>
          <a:bodyPr anchor="b">
            <a:spAutoFit/>
          </a:bodyPr>
          <a:lstStyle>
            <a:lvl1pPr marL="0" indent="0" defTabSz="914400">
              <a:lnSpc>
                <a:spcPct val="80000"/>
              </a:lnSpc>
              <a:spcBef>
                <a:spcPts val="0"/>
              </a:spcBef>
              <a:buClrTx/>
              <a:buSzTx/>
              <a:buFontTx/>
              <a:buNone/>
              <a:defRPr cap="all" spc="240" sz="4800">
                <a:solidFill>
                  <a:srgbClr val="515151"/>
                </a:solidFill>
                <a:latin typeface="DIN Alternate"/>
                <a:ea typeface="DIN Alternate"/>
                <a:cs typeface="DIN Alternate"/>
                <a:sym typeface="DIN Alternate"/>
              </a:defRPr>
            </a:lvl1pPr>
          </a:lstStyle>
          <a:p>
            <a:pPr/>
            <a:r>
              <a:t>Tekst</a:t>
            </a:r>
          </a:p>
        </p:txBody>
      </p:sp>
      <p:sp>
        <p:nvSpPr>
          <p:cNvPr id="63" name="Titteltekst"/>
          <p:cNvSpPr txBox="1"/>
          <p:nvPr>
            <p:ph type="title"/>
          </p:nvPr>
        </p:nvSpPr>
        <p:spPr>
          <a:prstGeom prst="rect">
            <a:avLst/>
          </a:prstGeom>
        </p:spPr>
        <p:txBody>
          <a:bodyPr/>
          <a:lstStyle/>
          <a:p>
            <a:pPr/>
            <a:r>
              <a:t>Titteltekst</a:t>
            </a:r>
          </a:p>
        </p:txBody>
      </p:sp>
      <p:sp>
        <p:nvSpPr>
          <p:cNvPr id="64"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 og punkttegn">
    <p:bg>
      <p:bgPr>
        <a:solidFill>
          <a:srgbClr val="222222"/>
        </a:solidFill>
      </p:bgPr>
    </p:bg>
    <p:spTree>
      <p:nvGrpSpPr>
        <p:cNvPr id="1" name=""/>
        <p:cNvGrpSpPr/>
        <p:nvPr/>
      </p:nvGrpSpPr>
      <p:grpSpPr>
        <a:xfrm>
          <a:off x="0" y="0"/>
          <a:ext cx="0" cy="0"/>
          <a:chOff x="0" y="0"/>
          <a:chExt cx="0" cy="0"/>
        </a:xfrm>
      </p:grpSpPr>
      <p:sp>
        <p:nvSpPr>
          <p:cNvPr id="71" name="Tekst"/>
          <p:cNvSpPr txBox="1"/>
          <p:nvPr>
            <p:ph type="body" sz="quarter" idx="13"/>
          </p:nvPr>
        </p:nvSpPr>
        <p:spPr>
          <a:xfrm>
            <a:off x="812800" y="914400"/>
            <a:ext cx="22352000" cy="914400"/>
          </a:xfrm>
          <a:prstGeom prst="rect">
            <a:avLst/>
          </a:prstGeom>
        </p:spPr>
        <p:txBody>
          <a:bodyPr anchor="b">
            <a:spAutoFit/>
          </a:bodyPr>
          <a:lstStyle>
            <a:lvl1pPr marL="0" indent="0" defTabSz="914400">
              <a:lnSpc>
                <a:spcPct val="80000"/>
              </a:lnSpc>
              <a:spcBef>
                <a:spcPts val="0"/>
              </a:spcBef>
              <a:buClrTx/>
              <a:buSzTx/>
              <a:buFontTx/>
              <a:buNone/>
              <a:defRPr cap="all" spc="240" sz="4800">
                <a:solidFill>
                  <a:srgbClr val="EBEBEB"/>
                </a:solidFill>
                <a:latin typeface="DIN Alternate"/>
                <a:ea typeface="DIN Alternate"/>
                <a:cs typeface="DIN Alternate"/>
                <a:sym typeface="DIN Alternate"/>
              </a:defRPr>
            </a:lvl1pPr>
          </a:lstStyle>
          <a:p>
            <a:pPr/>
            <a:r>
              <a:t>Tekst</a:t>
            </a:r>
          </a:p>
        </p:txBody>
      </p:sp>
      <p:sp>
        <p:nvSpPr>
          <p:cNvPr id="72" name="Titteltekst"/>
          <p:cNvSpPr txBox="1"/>
          <p:nvPr>
            <p:ph type="title"/>
          </p:nvPr>
        </p:nvSpPr>
        <p:spPr>
          <a:prstGeom prst="rect">
            <a:avLst/>
          </a:prstGeom>
        </p:spPr>
        <p:txBody>
          <a:bodyPr/>
          <a:lstStyle/>
          <a:p>
            <a:pPr/>
            <a:r>
              <a:t>Titteltekst</a:t>
            </a:r>
          </a:p>
        </p:txBody>
      </p:sp>
      <p:sp>
        <p:nvSpPr>
          <p:cNvPr id="73" name="Brødtekst nivå én…"/>
          <p:cNvSpPr txBox="1"/>
          <p:nvPr>
            <p:ph type="body" idx="1"/>
          </p:nvPr>
        </p:nvSpPr>
        <p:spPr>
          <a:prstGeom prst="rect">
            <a:avLst/>
          </a:prstGeom>
        </p:spPr>
        <p:txBody>
          <a:bodyPr/>
          <a:lstStyle>
            <a:lvl1pPr>
              <a:buClr>
                <a:schemeClr val="accent1"/>
              </a:buClr>
              <a:buChar char="▸"/>
              <a:defRPr>
                <a:solidFill>
                  <a:srgbClr val="EBEBEB"/>
                </a:solidFill>
              </a:defRPr>
            </a:lvl1pPr>
            <a:lvl2pPr>
              <a:buClr>
                <a:schemeClr val="accent1"/>
              </a:buClr>
              <a:buChar char="▸"/>
              <a:defRPr>
                <a:solidFill>
                  <a:srgbClr val="EBEBEB"/>
                </a:solidFill>
              </a:defRPr>
            </a:lvl2pPr>
            <a:lvl3pPr>
              <a:buClr>
                <a:schemeClr val="accent1"/>
              </a:buClr>
              <a:buChar char="▸"/>
              <a:defRPr>
                <a:solidFill>
                  <a:srgbClr val="EBEBEB"/>
                </a:solidFill>
              </a:defRPr>
            </a:lvl3pPr>
            <a:lvl4pPr>
              <a:buClr>
                <a:schemeClr val="accent1"/>
              </a:buClr>
              <a:buChar char="▸"/>
              <a:defRPr>
                <a:solidFill>
                  <a:srgbClr val="EBEBEB"/>
                </a:solidFill>
              </a:defRPr>
            </a:lvl4pPr>
            <a:lvl5pPr>
              <a:buClr>
                <a:schemeClr val="accent1"/>
              </a:buClr>
              <a:buChar char="▸"/>
              <a:defRPr>
                <a:solidFill>
                  <a:srgbClr val="EBEBEB"/>
                </a:solidFill>
              </a:defRPr>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74"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tel og punkttegn, alternativ">
    <p:spTree>
      <p:nvGrpSpPr>
        <p:cNvPr id="1" name=""/>
        <p:cNvGrpSpPr/>
        <p:nvPr/>
      </p:nvGrpSpPr>
      <p:grpSpPr>
        <a:xfrm>
          <a:off x="0" y="0"/>
          <a:ext cx="0" cy="0"/>
          <a:chOff x="0" y="0"/>
          <a:chExt cx="0" cy="0"/>
        </a:xfrm>
      </p:grpSpPr>
      <p:sp>
        <p:nvSpPr>
          <p:cNvPr id="81" name="Linje"/>
          <p:cNvSpPr/>
          <p:nvPr/>
        </p:nvSpPr>
        <p:spPr>
          <a:xfrm flipV="1">
            <a:off x="812800" y="1986321"/>
            <a:ext cx="24384000" cy="525"/>
          </a:xfrm>
          <a:prstGeom prst="line">
            <a:avLst/>
          </a:prstGeom>
          <a:ln w="50800">
            <a:solidFill>
              <a:srgbClr val="515151"/>
            </a:solidFill>
            <a:miter lim="400000"/>
          </a:ln>
        </p:spPr>
        <p:txBody>
          <a:bodyPr lIns="101600" tIns="101600" rIns="101600" bIns="101600" anchor="ctr"/>
          <a:lstStyle/>
          <a:p>
            <a:pPr defTabSz="914400">
              <a:spcBef>
                <a:spcPts val="0"/>
              </a:spcBef>
              <a:defRPr sz="2400">
                <a:solidFill>
                  <a:srgbClr val="000000"/>
                </a:solidFill>
                <a:latin typeface="Helvetica"/>
                <a:ea typeface="Helvetica"/>
                <a:cs typeface="Helvetica"/>
                <a:sym typeface="Helvetica"/>
              </a:defRPr>
            </a:pPr>
          </a:p>
        </p:txBody>
      </p:sp>
      <p:sp>
        <p:nvSpPr>
          <p:cNvPr id="82" name="Tekst"/>
          <p:cNvSpPr txBox="1"/>
          <p:nvPr>
            <p:ph type="body" sz="quarter" idx="13"/>
          </p:nvPr>
        </p:nvSpPr>
        <p:spPr>
          <a:xfrm>
            <a:off x="812800" y="914400"/>
            <a:ext cx="22352000" cy="914400"/>
          </a:xfrm>
          <a:prstGeom prst="rect">
            <a:avLst/>
          </a:prstGeom>
        </p:spPr>
        <p:txBody>
          <a:bodyPr anchor="b">
            <a:spAutoFit/>
          </a:bodyPr>
          <a:lstStyle>
            <a:lvl1pPr marL="0" indent="0" defTabSz="914400">
              <a:lnSpc>
                <a:spcPct val="80000"/>
              </a:lnSpc>
              <a:spcBef>
                <a:spcPts val="0"/>
              </a:spcBef>
              <a:buClrTx/>
              <a:buSzTx/>
              <a:buFontTx/>
              <a:buNone/>
              <a:defRPr cap="all" spc="240" sz="4800">
                <a:solidFill>
                  <a:srgbClr val="515151"/>
                </a:solidFill>
                <a:latin typeface="DIN Alternate"/>
                <a:ea typeface="DIN Alternate"/>
                <a:cs typeface="DIN Alternate"/>
                <a:sym typeface="DIN Alternate"/>
              </a:defRPr>
            </a:lvl1pPr>
          </a:lstStyle>
          <a:p>
            <a:pPr/>
            <a:r>
              <a:t>Tekst</a:t>
            </a:r>
          </a:p>
        </p:txBody>
      </p:sp>
      <p:sp>
        <p:nvSpPr>
          <p:cNvPr id="83" name="Titteltekst"/>
          <p:cNvSpPr txBox="1"/>
          <p:nvPr>
            <p:ph type="title"/>
          </p:nvPr>
        </p:nvSpPr>
        <p:spPr>
          <a:prstGeom prst="rect">
            <a:avLst/>
          </a:prstGeom>
        </p:spPr>
        <p:txBody>
          <a:bodyPr/>
          <a:lstStyle/>
          <a:p>
            <a:pPr/>
            <a:r>
              <a:t>Titteltekst</a:t>
            </a:r>
          </a:p>
        </p:txBody>
      </p:sp>
      <p:sp>
        <p:nvSpPr>
          <p:cNvPr id="84" name="Brødtekst nivå én…"/>
          <p:cNvSpPr txBox="1"/>
          <p:nvPr>
            <p:ph type="body" idx="1"/>
          </p:nvPr>
        </p:nvSpPr>
        <p:spPr>
          <a:prstGeom prst="rect">
            <a:avLst/>
          </a:prstGeom>
        </p:spPr>
        <p:txBody>
          <a:bodyPr/>
          <a:lstStyle>
            <a:lvl1pPr>
              <a:buClr>
                <a:schemeClr val="accent1"/>
              </a:buClr>
              <a:buChar char="▸"/>
              <a:defRPr>
                <a:solidFill>
                  <a:srgbClr val="515151"/>
                </a:solidFill>
              </a:defRPr>
            </a:lvl1pPr>
            <a:lvl2pPr>
              <a:buClr>
                <a:schemeClr val="accent1"/>
              </a:buClr>
              <a:buChar char="▸"/>
              <a:defRPr>
                <a:solidFill>
                  <a:srgbClr val="515151"/>
                </a:solidFill>
              </a:defRPr>
            </a:lvl2pPr>
            <a:lvl3pPr>
              <a:buClr>
                <a:schemeClr val="accent1"/>
              </a:buClr>
              <a:buChar char="▸"/>
              <a:defRPr>
                <a:solidFill>
                  <a:srgbClr val="515151"/>
                </a:solidFill>
              </a:defRPr>
            </a:lvl3pPr>
            <a:lvl4pPr>
              <a:buClr>
                <a:schemeClr val="accent1"/>
              </a:buClr>
              <a:buChar char="▸"/>
              <a:defRPr>
                <a:solidFill>
                  <a:srgbClr val="515151"/>
                </a:solidFill>
              </a:defRPr>
            </a:lvl4pPr>
            <a:lvl5pPr>
              <a:buClr>
                <a:schemeClr val="accent1"/>
              </a:buClr>
              <a:buChar char="▸"/>
              <a:defRPr>
                <a:solidFill>
                  <a:srgbClr val="515151"/>
                </a:solidFill>
              </a:defRPr>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85"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tel, punkttegn og bilde">
    <p:bg>
      <p:bgPr>
        <a:solidFill>
          <a:srgbClr val="222222"/>
        </a:solidFill>
      </p:bgPr>
    </p:bg>
    <p:spTree>
      <p:nvGrpSpPr>
        <p:cNvPr id="1" name=""/>
        <p:cNvGrpSpPr/>
        <p:nvPr/>
      </p:nvGrpSpPr>
      <p:grpSpPr>
        <a:xfrm>
          <a:off x="0" y="0"/>
          <a:ext cx="0" cy="0"/>
          <a:chOff x="0" y="0"/>
          <a:chExt cx="0" cy="0"/>
        </a:xfrm>
      </p:grpSpPr>
      <p:sp>
        <p:nvSpPr>
          <p:cNvPr id="92" name="Tekst"/>
          <p:cNvSpPr txBox="1"/>
          <p:nvPr>
            <p:ph type="body" sz="quarter" idx="13"/>
          </p:nvPr>
        </p:nvSpPr>
        <p:spPr>
          <a:xfrm>
            <a:off x="812800" y="914400"/>
            <a:ext cx="22352000" cy="914400"/>
          </a:xfrm>
          <a:prstGeom prst="rect">
            <a:avLst/>
          </a:prstGeom>
        </p:spPr>
        <p:txBody>
          <a:bodyPr anchor="b">
            <a:spAutoFit/>
          </a:bodyPr>
          <a:lstStyle>
            <a:lvl1pPr marL="0" indent="0" defTabSz="914400">
              <a:lnSpc>
                <a:spcPct val="80000"/>
              </a:lnSpc>
              <a:spcBef>
                <a:spcPts val="0"/>
              </a:spcBef>
              <a:buClrTx/>
              <a:buSzTx/>
              <a:buFontTx/>
              <a:buNone/>
              <a:defRPr cap="all" spc="240" sz="4800">
                <a:solidFill>
                  <a:srgbClr val="EBEBEB"/>
                </a:solidFill>
                <a:latin typeface="DIN Alternate"/>
                <a:ea typeface="DIN Alternate"/>
                <a:cs typeface="DIN Alternate"/>
                <a:sym typeface="DIN Alternate"/>
              </a:defRPr>
            </a:lvl1pPr>
          </a:lstStyle>
          <a:p>
            <a:pPr/>
            <a:r>
              <a:t>Tekst</a:t>
            </a:r>
          </a:p>
        </p:txBody>
      </p:sp>
      <p:sp>
        <p:nvSpPr>
          <p:cNvPr id="93" name="Bilde"/>
          <p:cNvSpPr/>
          <p:nvPr>
            <p:ph type="pic" idx="14"/>
          </p:nvPr>
        </p:nvSpPr>
        <p:spPr>
          <a:xfrm>
            <a:off x="13330755" y="2438400"/>
            <a:ext cx="14890912" cy="16433800"/>
          </a:xfrm>
          <a:prstGeom prst="rect">
            <a:avLst/>
          </a:prstGeom>
        </p:spPr>
        <p:txBody>
          <a:bodyPr lIns="91439" tIns="45719" rIns="91439" bIns="45719">
            <a:noAutofit/>
          </a:bodyPr>
          <a:lstStyle/>
          <a:p>
            <a:pPr/>
          </a:p>
        </p:txBody>
      </p:sp>
      <p:sp>
        <p:nvSpPr>
          <p:cNvPr id="94" name="Titteltekst"/>
          <p:cNvSpPr txBox="1"/>
          <p:nvPr>
            <p:ph type="title"/>
          </p:nvPr>
        </p:nvSpPr>
        <p:spPr>
          <a:xfrm>
            <a:off x="812800" y="3073400"/>
            <a:ext cx="12598400" cy="1447800"/>
          </a:xfrm>
          <a:prstGeom prst="rect">
            <a:avLst/>
          </a:prstGeom>
        </p:spPr>
        <p:txBody>
          <a:bodyPr/>
          <a:lstStyle/>
          <a:p>
            <a:pPr/>
            <a:r>
              <a:t>Titteltekst</a:t>
            </a:r>
          </a:p>
        </p:txBody>
      </p:sp>
      <p:sp>
        <p:nvSpPr>
          <p:cNvPr id="95" name="Brødtekst nivå én…"/>
          <p:cNvSpPr txBox="1"/>
          <p:nvPr>
            <p:ph type="body" sz="half" idx="1"/>
          </p:nvPr>
        </p:nvSpPr>
        <p:spPr>
          <a:xfrm>
            <a:off x="812800" y="5486400"/>
            <a:ext cx="12598400" cy="12217400"/>
          </a:xfrm>
          <a:prstGeom prst="rect">
            <a:avLst/>
          </a:prstGeom>
        </p:spPr>
        <p:txBody>
          <a:bodyPr/>
          <a:lstStyle>
            <a:lvl1pPr>
              <a:buClr>
                <a:schemeClr val="accent1"/>
              </a:buClr>
              <a:buChar char="▸"/>
              <a:defRPr sz="5600">
                <a:solidFill>
                  <a:srgbClr val="EBEBEB"/>
                </a:solidFill>
              </a:defRPr>
            </a:lvl1pPr>
            <a:lvl2pPr>
              <a:buClr>
                <a:schemeClr val="accent1"/>
              </a:buClr>
              <a:buChar char="▸"/>
              <a:defRPr sz="5600">
                <a:solidFill>
                  <a:srgbClr val="EBEBEB"/>
                </a:solidFill>
              </a:defRPr>
            </a:lvl2pPr>
            <a:lvl3pPr>
              <a:buClr>
                <a:schemeClr val="accent1"/>
              </a:buClr>
              <a:buChar char="▸"/>
              <a:defRPr sz="5600">
                <a:solidFill>
                  <a:srgbClr val="EBEBEB"/>
                </a:solidFill>
              </a:defRPr>
            </a:lvl3pPr>
            <a:lvl4pPr>
              <a:buClr>
                <a:schemeClr val="accent1"/>
              </a:buClr>
              <a:buChar char="▸"/>
              <a:defRPr sz="5600">
                <a:solidFill>
                  <a:srgbClr val="EBEBEB"/>
                </a:solidFill>
              </a:defRPr>
            </a:lvl4pPr>
            <a:lvl5pPr>
              <a:buClr>
                <a:schemeClr val="accent1"/>
              </a:buClr>
              <a:buChar char="▸"/>
              <a:defRPr sz="5600">
                <a:solidFill>
                  <a:srgbClr val="EBEBEB"/>
                </a:solidFill>
              </a:defRPr>
            </a:lvl5pPr>
          </a:lstStyle>
          <a:p>
            <a:pPr/>
            <a:r>
              <a:t>Brødtekst nivå én</a:t>
            </a:r>
          </a:p>
          <a:p>
            <a:pPr lvl="1"/>
            <a:r>
              <a:t>Brødtekst nivå to</a:t>
            </a:r>
          </a:p>
          <a:p>
            <a:pPr lvl="2"/>
            <a:r>
              <a:t>Brødtekst nivå tre</a:t>
            </a:r>
          </a:p>
          <a:p>
            <a:pPr lvl="3"/>
            <a:r>
              <a:t>Brødtekst nivå fire</a:t>
            </a:r>
          </a:p>
          <a:p>
            <a:pPr lvl="4"/>
            <a:r>
              <a:t>Brødtekst nivå fem</a:t>
            </a:r>
          </a:p>
        </p:txBody>
      </p:sp>
      <p:sp>
        <p:nvSpPr>
          <p:cNvPr id="96" name="Lysbildenumm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Linje"/>
          <p:cNvSpPr/>
          <p:nvPr/>
        </p:nvSpPr>
        <p:spPr>
          <a:xfrm flipV="1">
            <a:off x="812800" y="1986321"/>
            <a:ext cx="24384000" cy="525"/>
          </a:xfrm>
          <a:prstGeom prst="line">
            <a:avLst/>
          </a:prstGeom>
          <a:ln w="50800">
            <a:solidFill>
              <a:srgbClr val="A6AAA9"/>
            </a:solidFill>
            <a:miter lim="400000"/>
          </a:ln>
        </p:spPr>
        <p:txBody>
          <a:bodyPr lIns="101600" tIns="101600" rIns="101600" bIns="101600" anchor="ctr"/>
          <a:lstStyle/>
          <a:p>
            <a:pPr defTabSz="914400">
              <a:spcBef>
                <a:spcPts val="0"/>
              </a:spcBef>
              <a:defRPr sz="2400">
                <a:solidFill>
                  <a:srgbClr val="000000"/>
                </a:solidFill>
                <a:latin typeface="Helvetica"/>
                <a:ea typeface="Helvetica"/>
                <a:cs typeface="Helvetica"/>
                <a:sym typeface="Helvetica"/>
              </a:defRPr>
            </a:pPr>
          </a:p>
        </p:txBody>
      </p:sp>
      <p:sp>
        <p:nvSpPr>
          <p:cNvPr id="3" name="Titteltekst"/>
          <p:cNvSpPr txBox="1"/>
          <p:nvPr>
            <p:ph type="title"/>
          </p:nvPr>
        </p:nvSpPr>
        <p:spPr>
          <a:xfrm>
            <a:off x="812800" y="3073400"/>
            <a:ext cx="24384000" cy="1447800"/>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ormAutofit fontScale="100000" lnSpcReduction="0"/>
          </a:bodyPr>
          <a:lstStyle/>
          <a:p>
            <a:pPr/>
            <a:r>
              <a:t>Titteltekst</a:t>
            </a:r>
          </a:p>
        </p:txBody>
      </p:sp>
      <p:sp>
        <p:nvSpPr>
          <p:cNvPr id="4" name="Brødtekst nivå én…"/>
          <p:cNvSpPr txBox="1"/>
          <p:nvPr>
            <p:ph type="body" idx="1"/>
          </p:nvPr>
        </p:nvSpPr>
        <p:spPr>
          <a:xfrm>
            <a:off x="812800" y="5486400"/>
            <a:ext cx="24384000" cy="12217400"/>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ormAutofit fontScale="100000" lnSpcReduction="0"/>
          </a:bodyPr>
          <a:lstStyle/>
          <a:p>
            <a:pPr/>
            <a:r>
              <a:t>Brødtekst nivå én</a:t>
            </a:r>
          </a:p>
          <a:p>
            <a:pPr lvl="1"/>
            <a:r>
              <a:t>Brødtekst nivå to</a:t>
            </a:r>
          </a:p>
          <a:p>
            <a:pPr lvl="2"/>
            <a:r>
              <a:t>Brødtekst nivå tre</a:t>
            </a:r>
          </a:p>
          <a:p>
            <a:pPr lvl="3"/>
            <a:r>
              <a:t>Brødtekst nivå fire</a:t>
            </a:r>
          </a:p>
          <a:p>
            <a:pPr lvl="4"/>
            <a:r>
              <a:t>Brødtekst nivå fem</a:t>
            </a:r>
          </a:p>
        </p:txBody>
      </p:sp>
      <p:sp>
        <p:nvSpPr>
          <p:cNvPr id="5" name="Lysbildenummer"/>
          <p:cNvSpPr txBox="1"/>
          <p:nvPr>
            <p:ph type="sldNum" sz="quarter" idx="2"/>
          </p:nvPr>
        </p:nvSpPr>
        <p:spPr>
          <a:xfrm>
            <a:off x="24678541" y="863600"/>
            <a:ext cx="508497" cy="914400"/>
          </a:xfrm>
          <a:prstGeom prst="rect">
            <a:avLst/>
          </a:prstGeom>
          <a:ln w="25400">
            <a:miter lim="400000"/>
          </a:ln>
        </p:spPr>
        <p:txBody>
          <a:bodyPr wrap="none" lIns="101600" tIns="101600" rIns="101600" bIns="101600">
            <a:spAutoFit/>
          </a:bodyPr>
          <a:lstStyle>
            <a:lvl1pPr algn="r">
              <a:lnSpc>
                <a:spcPct val="80000"/>
              </a:lnSpc>
              <a:spcBef>
                <a:spcPts val="0"/>
              </a:spcBef>
              <a:defRPr sz="48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1168400" rtl="0" latinLnBrk="0">
        <a:lnSpc>
          <a:spcPct val="80000"/>
        </a:lnSpc>
        <a:spcBef>
          <a:spcPts val="5600"/>
        </a:spcBef>
        <a:spcAft>
          <a:spcPts val="0"/>
        </a:spcAft>
        <a:buClrTx/>
        <a:buSzTx/>
        <a:buFontTx/>
        <a:buNone/>
        <a:tabLst/>
        <a:defRPr b="0" baseline="0" cap="all" i="0" spc="0" strike="noStrike" sz="12000" u="none">
          <a:solidFill>
            <a:schemeClr val="accent1"/>
          </a:solidFill>
          <a:uFillTx/>
          <a:latin typeface="+mn-lt"/>
          <a:ea typeface="+mn-ea"/>
          <a:cs typeface="+mn-cs"/>
          <a:sym typeface="DIN Condensed"/>
        </a:defRPr>
      </a:lvl1pPr>
      <a:lvl2pPr marL="0" marR="0" indent="0" algn="l" defTabSz="1168400" rtl="0" latinLnBrk="0">
        <a:lnSpc>
          <a:spcPct val="80000"/>
        </a:lnSpc>
        <a:spcBef>
          <a:spcPts val="5600"/>
        </a:spcBef>
        <a:spcAft>
          <a:spcPts val="0"/>
        </a:spcAft>
        <a:buClrTx/>
        <a:buSzTx/>
        <a:buFontTx/>
        <a:buNone/>
        <a:tabLst/>
        <a:defRPr b="0" baseline="0" cap="all" i="0" spc="0" strike="noStrike" sz="12000" u="none">
          <a:solidFill>
            <a:schemeClr val="accent1"/>
          </a:solidFill>
          <a:uFillTx/>
          <a:latin typeface="+mn-lt"/>
          <a:ea typeface="+mn-ea"/>
          <a:cs typeface="+mn-cs"/>
          <a:sym typeface="DIN Condensed"/>
        </a:defRPr>
      </a:lvl2pPr>
      <a:lvl3pPr marL="0" marR="0" indent="0" algn="l" defTabSz="1168400" rtl="0" latinLnBrk="0">
        <a:lnSpc>
          <a:spcPct val="80000"/>
        </a:lnSpc>
        <a:spcBef>
          <a:spcPts val="5600"/>
        </a:spcBef>
        <a:spcAft>
          <a:spcPts val="0"/>
        </a:spcAft>
        <a:buClrTx/>
        <a:buSzTx/>
        <a:buFontTx/>
        <a:buNone/>
        <a:tabLst/>
        <a:defRPr b="0" baseline="0" cap="all" i="0" spc="0" strike="noStrike" sz="12000" u="none">
          <a:solidFill>
            <a:schemeClr val="accent1"/>
          </a:solidFill>
          <a:uFillTx/>
          <a:latin typeface="+mn-lt"/>
          <a:ea typeface="+mn-ea"/>
          <a:cs typeface="+mn-cs"/>
          <a:sym typeface="DIN Condensed"/>
        </a:defRPr>
      </a:lvl3pPr>
      <a:lvl4pPr marL="0" marR="0" indent="0" algn="l" defTabSz="1168400" rtl="0" latinLnBrk="0">
        <a:lnSpc>
          <a:spcPct val="80000"/>
        </a:lnSpc>
        <a:spcBef>
          <a:spcPts val="5600"/>
        </a:spcBef>
        <a:spcAft>
          <a:spcPts val="0"/>
        </a:spcAft>
        <a:buClrTx/>
        <a:buSzTx/>
        <a:buFontTx/>
        <a:buNone/>
        <a:tabLst/>
        <a:defRPr b="0" baseline="0" cap="all" i="0" spc="0" strike="noStrike" sz="12000" u="none">
          <a:solidFill>
            <a:schemeClr val="accent1"/>
          </a:solidFill>
          <a:uFillTx/>
          <a:latin typeface="+mn-lt"/>
          <a:ea typeface="+mn-ea"/>
          <a:cs typeface="+mn-cs"/>
          <a:sym typeface="DIN Condensed"/>
        </a:defRPr>
      </a:lvl4pPr>
      <a:lvl5pPr marL="0" marR="0" indent="0" algn="l" defTabSz="1168400" rtl="0" latinLnBrk="0">
        <a:lnSpc>
          <a:spcPct val="80000"/>
        </a:lnSpc>
        <a:spcBef>
          <a:spcPts val="5600"/>
        </a:spcBef>
        <a:spcAft>
          <a:spcPts val="0"/>
        </a:spcAft>
        <a:buClrTx/>
        <a:buSzTx/>
        <a:buFontTx/>
        <a:buNone/>
        <a:tabLst/>
        <a:defRPr b="0" baseline="0" cap="all" i="0" spc="0" strike="noStrike" sz="12000" u="none">
          <a:solidFill>
            <a:schemeClr val="accent1"/>
          </a:solidFill>
          <a:uFillTx/>
          <a:latin typeface="+mn-lt"/>
          <a:ea typeface="+mn-ea"/>
          <a:cs typeface="+mn-cs"/>
          <a:sym typeface="DIN Condensed"/>
        </a:defRPr>
      </a:lvl5pPr>
      <a:lvl6pPr marL="0" marR="0" indent="0" algn="l" defTabSz="1168400" rtl="0" latinLnBrk="0">
        <a:lnSpc>
          <a:spcPct val="80000"/>
        </a:lnSpc>
        <a:spcBef>
          <a:spcPts val="5600"/>
        </a:spcBef>
        <a:spcAft>
          <a:spcPts val="0"/>
        </a:spcAft>
        <a:buClrTx/>
        <a:buSzTx/>
        <a:buFontTx/>
        <a:buNone/>
        <a:tabLst/>
        <a:defRPr b="0" baseline="0" cap="all" i="0" spc="0" strike="noStrike" sz="12000" u="none">
          <a:solidFill>
            <a:schemeClr val="accent1"/>
          </a:solidFill>
          <a:uFillTx/>
          <a:latin typeface="+mn-lt"/>
          <a:ea typeface="+mn-ea"/>
          <a:cs typeface="+mn-cs"/>
          <a:sym typeface="DIN Condensed"/>
        </a:defRPr>
      </a:lvl6pPr>
      <a:lvl7pPr marL="0" marR="0" indent="0" algn="l" defTabSz="1168400" rtl="0" latinLnBrk="0">
        <a:lnSpc>
          <a:spcPct val="80000"/>
        </a:lnSpc>
        <a:spcBef>
          <a:spcPts val="5600"/>
        </a:spcBef>
        <a:spcAft>
          <a:spcPts val="0"/>
        </a:spcAft>
        <a:buClrTx/>
        <a:buSzTx/>
        <a:buFontTx/>
        <a:buNone/>
        <a:tabLst/>
        <a:defRPr b="0" baseline="0" cap="all" i="0" spc="0" strike="noStrike" sz="12000" u="none">
          <a:solidFill>
            <a:schemeClr val="accent1"/>
          </a:solidFill>
          <a:uFillTx/>
          <a:latin typeface="+mn-lt"/>
          <a:ea typeface="+mn-ea"/>
          <a:cs typeface="+mn-cs"/>
          <a:sym typeface="DIN Condensed"/>
        </a:defRPr>
      </a:lvl7pPr>
      <a:lvl8pPr marL="0" marR="0" indent="0" algn="l" defTabSz="1168400" rtl="0" latinLnBrk="0">
        <a:lnSpc>
          <a:spcPct val="80000"/>
        </a:lnSpc>
        <a:spcBef>
          <a:spcPts val="5600"/>
        </a:spcBef>
        <a:spcAft>
          <a:spcPts val="0"/>
        </a:spcAft>
        <a:buClrTx/>
        <a:buSzTx/>
        <a:buFontTx/>
        <a:buNone/>
        <a:tabLst/>
        <a:defRPr b="0" baseline="0" cap="all" i="0" spc="0" strike="noStrike" sz="12000" u="none">
          <a:solidFill>
            <a:schemeClr val="accent1"/>
          </a:solidFill>
          <a:uFillTx/>
          <a:latin typeface="+mn-lt"/>
          <a:ea typeface="+mn-ea"/>
          <a:cs typeface="+mn-cs"/>
          <a:sym typeface="DIN Condensed"/>
        </a:defRPr>
      </a:lvl8pPr>
      <a:lvl9pPr marL="0" marR="0" indent="0" algn="l" defTabSz="1168400" rtl="0" latinLnBrk="0">
        <a:lnSpc>
          <a:spcPct val="80000"/>
        </a:lnSpc>
        <a:spcBef>
          <a:spcPts val="5600"/>
        </a:spcBef>
        <a:spcAft>
          <a:spcPts val="0"/>
        </a:spcAft>
        <a:buClrTx/>
        <a:buSzTx/>
        <a:buFontTx/>
        <a:buNone/>
        <a:tabLst/>
        <a:defRPr b="0" baseline="0" cap="all" i="0" spc="0" strike="noStrike" sz="12000" u="none">
          <a:solidFill>
            <a:schemeClr val="accent1"/>
          </a:solidFill>
          <a:uFillTx/>
          <a:latin typeface="+mn-lt"/>
          <a:ea typeface="+mn-ea"/>
          <a:cs typeface="+mn-cs"/>
          <a:sym typeface="DIN Condensed"/>
        </a:defRPr>
      </a:lvl9pPr>
    </p:titleStyle>
    <p:bodyStyle>
      <a:lvl1pPr marL="889000" marR="0" indent="-889000" algn="l" defTabSz="1168400" rtl="0" latinLnBrk="0">
        <a:lnSpc>
          <a:spcPct val="100000"/>
        </a:lnSpc>
        <a:spcBef>
          <a:spcPts val="5600"/>
        </a:spcBef>
        <a:spcAft>
          <a:spcPts val="0"/>
        </a:spcAft>
        <a:buClr>
          <a:schemeClr val="accent1">
            <a:satOff val="-4060"/>
          </a:schemeClr>
        </a:buClr>
        <a:buSzPct val="104999"/>
        <a:buFont typeface="Avenir Next"/>
        <a:buChar char="‣"/>
        <a:tabLst/>
        <a:defRPr b="0" baseline="0" cap="none" i="0" spc="0" strike="noStrike" sz="6800" u="none">
          <a:solidFill>
            <a:srgbClr val="838787"/>
          </a:solidFill>
          <a:uFillTx/>
          <a:latin typeface="Avenir Next Medium"/>
          <a:ea typeface="Avenir Next Medium"/>
          <a:cs typeface="Avenir Next Medium"/>
          <a:sym typeface="Avenir Next Medium"/>
        </a:defRPr>
      </a:lvl1pPr>
      <a:lvl2pPr marL="1333500" marR="0" indent="-889000" algn="l" defTabSz="1168400" rtl="0" latinLnBrk="0">
        <a:lnSpc>
          <a:spcPct val="100000"/>
        </a:lnSpc>
        <a:spcBef>
          <a:spcPts val="5600"/>
        </a:spcBef>
        <a:spcAft>
          <a:spcPts val="0"/>
        </a:spcAft>
        <a:buClr>
          <a:schemeClr val="accent1">
            <a:satOff val="-4060"/>
          </a:schemeClr>
        </a:buClr>
        <a:buSzPct val="104999"/>
        <a:buFont typeface="Avenir Next"/>
        <a:buChar char="‣"/>
        <a:tabLst/>
        <a:defRPr b="0" baseline="0" cap="none" i="0" spc="0" strike="noStrike" sz="6800" u="none">
          <a:solidFill>
            <a:srgbClr val="838787"/>
          </a:solidFill>
          <a:uFillTx/>
          <a:latin typeface="Avenir Next Medium"/>
          <a:ea typeface="Avenir Next Medium"/>
          <a:cs typeface="Avenir Next Medium"/>
          <a:sym typeface="Avenir Next Medium"/>
        </a:defRPr>
      </a:lvl2pPr>
      <a:lvl3pPr marL="1778000" marR="0" indent="-889000" algn="l" defTabSz="1168400" rtl="0" latinLnBrk="0">
        <a:lnSpc>
          <a:spcPct val="100000"/>
        </a:lnSpc>
        <a:spcBef>
          <a:spcPts val="5600"/>
        </a:spcBef>
        <a:spcAft>
          <a:spcPts val="0"/>
        </a:spcAft>
        <a:buClr>
          <a:schemeClr val="accent1">
            <a:satOff val="-4060"/>
          </a:schemeClr>
        </a:buClr>
        <a:buSzPct val="104999"/>
        <a:buFont typeface="Avenir Next"/>
        <a:buChar char="‣"/>
        <a:tabLst/>
        <a:defRPr b="0" baseline="0" cap="none" i="0" spc="0" strike="noStrike" sz="6800" u="none">
          <a:solidFill>
            <a:srgbClr val="838787"/>
          </a:solidFill>
          <a:uFillTx/>
          <a:latin typeface="Avenir Next Medium"/>
          <a:ea typeface="Avenir Next Medium"/>
          <a:cs typeface="Avenir Next Medium"/>
          <a:sym typeface="Avenir Next Medium"/>
        </a:defRPr>
      </a:lvl3pPr>
      <a:lvl4pPr marL="2222500" marR="0" indent="-889000" algn="l" defTabSz="1168400" rtl="0" latinLnBrk="0">
        <a:lnSpc>
          <a:spcPct val="100000"/>
        </a:lnSpc>
        <a:spcBef>
          <a:spcPts val="5600"/>
        </a:spcBef>
        <a:spcAft>
          <a:spcPts val="0"/>
        </a:spcAft>
        <a:buClr>
          <a:schemeClr val="accent1">
            <a:satOff val="-4060"/>
          </a:schemeClr>
        </a:buClr>
        <a:buSzPct val="104999"/>
        <a:buFont typeface="Avenir Next"/>
        <a:buChar char="‣"/>
        <a:tabLst/>
        <a:defRPr b="0" baseline="0" cap="none" i="0" spc="0" strike="noStrike" sz="6800" u="none">
          <a:solidFill>
            <a:srgbClr val="838787"/>
          </a:solidFill>
          <a:uFillTx/>
          <a:latin typeface="Avenir Next Medium"/>
          <a:ea typeface="Avenir Next Medium"/>
          <a:cs typeface="Avenir Next Medium"/>
          <a:sym typeface="Avenir Next Medium"/>
        </a:defRPr>
      </a:lvl4pPr>
      <a:lvl5pPr marL="2667000" marR="0" indent="-889000" algn="l" defTabSz="1168400" rtl="0" latinLnBrk="0">
        <a:lnSpc>
          <a:spcPct val="100000"/>
        </a:lnSpc>
        <a:spcBef>
          <a:spcPts val="5600"/>
        </a:spcBef>
        <a:spcAft>
          <a:spcPts val="0"/>
        </a:spcAft>
        <a:buClr>
          <a:schemeClr val="accent1">
            <a:satOff val="-4060"/>
          </a:schemeClr>
        </a:buClr>
        <a:buSzPct val="104999"/>
        <a:buFont typeface="Avenir Next"/>
        <a:buChar char="‣"/>
        <a:tabLst/>
        <a:defRPr b="0" baseline="0" cap="none" i="0" spc="0" strike="noStrike" sz="6800" u="none">
          <a:solidFill>
            <a:srgbClr val="838787"/>
          </a:solidFill>
          <a:uFillTx/>
          <a:latin typeface="Avenir Next Medium"/>
          <a:ea typeface="Avenir Next Medium"/>
          <a:cs typeface="Avenir Next Medium"/>
          <a:sym typeface="Avenir Next Medium"/>
        </a:defRPr>
      </a:lvl5pPr>
      <a:lvl6pPr marL="3111500" marR="0" indent="-889000" algn="l" defTabSz="1168400" rtl="0" latinLnBrk="0">
        <a:lnSpc>
          <a:spcPct val="100000"/>
        </a:lnSpc>
        <a:spcBef>
          <a:spcPts val="5600"/>
        </a:spcBef>
        <a:spcAft>
          <a:spcPts val="0"/>
        </a:spcAft>
        <a:buClr>
          <a:schemeClr val="accent1">
            <a:satOff val="-4060"/>
          </a:schemeClr>
        </a:buClr>
        <a:buSzPct val="104999"/>
        <a:buFont typeface="Avenir Next"/>
        <a:buChar char="‣"/>
        <a:tabLst/>
        <a:defRPr b="0" baseline="0" cap="none" i="0" spc="0" strike="noStrike" sz="6800" u="none">
          <a:solidFill>
            <a:srgbClr val="838787"/>
          </a:solidFill>
          <a:uFillTx/>
          <a:latin typeface="Avenir Next Medium"/>
          <a:ea typeface="Avenir Next Medium"/>
          <a:cs typeface="Avenir Next Medium"/>
          <a:sym typeface="Avenir Next Medium"/>
        </a:defRPr>
      </a:lvl6pPr>
      <a:lvl7pPr marL="3556000" marR="0" indent="-889000" algn="l" defTabSz="1168400" rtl="0" latinLnBrk="0">
        <a:lnSpc>
          <a:spcPct val="100000"/>
        </a:lnSpc>
        <a:spcBef>
          <a:spcPts val="5600"/>
        </a:spcBef>
        <a:spcAft>
          <a:spcPts val="0"/>
        </a:spcAft>
        <a:buClr>
          <a:schemeClr val="accent1">
            <a:satOff val="-4060"/>
          </a:schemeClr>
        </a:buClr>
        <a:buSzPct val="104999"/>
        <a:buFont typeface="Avenir Next"/>
        <a:buChar char="‣"/>
        <a:tabLst/>
        <a:defRPr b="0" baseline="0" cap="none" i="0" spc="0" strike="noStrike" sz="6800" u="none">
          <a:solidFill>
            <a:srgbClr val="838787"/>
          </a:solidFill>
          <a:uFillTx/>
          <a:latin typeface="Avenir Next Medium"/>
          <a:ea typeface="Avenir Next Medium"/>
          <a:cs typeface="Avenir Next Medium"/>
          <a:sym typeface="Avenir Next Medium"/>
        </a:defRPr>
      </a:lvl7pPr>
      <a:lvl8pPr marL="4000500" marR="0" indent="-889000" algn="l" defTabSz="1168400" rtl="0" latinLnBrk="0">
        <a:lnSpc>
          <a:spcPct val="100000"/>
        </a:lnSpc>
        <a:spcBef>
          <a:spcPts val="5600"/>
        </a:spcBef>
        <a:spcAft>
          <a:spcPts val="0"/>
        </a:spcAft>
        <a:buClr>
          <a:schemeClr val="accent1">
            <a:satOff val="-4060"/>
          </a:schemeClr>
        </a:buClr>
        <a:buSzPct val="104999"/>
        <a:buFont typeface="Avenir Next"/>
        <a:buChar char="‣"/>
        <a:tabLst/>
        <a:defRPr b="0" baseline="0" cap="none" i="0" spc="0" strike="noStrike" sz="6800" u="none">
          <a:solidFill>
            <a:srgbClr val="838787"/>
          </a:solidFill>
          <a:uFillTx/>
          <a:latin typeface="Avenir Next Medium"/>
          <a:ea typeface="Avenir Next Medium"/>
          <a:cs typeface="Avenir Next Medium"/>
          <a:sym typeface="Avenir Next Medium"/>
        </a:defRPr>
      </a:lvl8pPr>
      <a:lvl9pPr marL="4445000" marR="0" indent="-889000" algn="l" defTabSz="1168400" rtl="0" latinLnBrk="0">
        <a:lnSpc>
          <a:spcPct val="100000"/>
        </a:lnSpc>
        <a:spcBef>
          <a:spcPts val="5600"/>
        </a:spcBef>
        <a:spcAft>
          <a:spcPts val="0"/>
        </a:spcAft>
        <a:buClr>
          <a:schemeClr val="accent1">
            <a:satOff val="-4060"/>
          </a:schemeClr>
        </a:buClr>
        <a:buSzPct val="104999"/>
        <a:buFont typeface="Avenir Next"/>
        <a:buChar char="‣"/>
        <a:tabLst/>
        <a:defRPr b="0" baseline="0" cap="none" i="0" spc="0" strike="noStrike" sz="6800" u="none">
          <a:solidFill>
            <a:srgbClr val="838787"/>
          </a:solidFill>
          <a:uFillTx/>
          <a:latin typeface="Avenir Next Medium"/>
          <a:ea typeface="Avenir Next Medium"/>
          <a:cs typeface="Avenir Next Medium"/>
          <a:sym typeface="Avenir Next Medium"/>
        </a:defRPr>
      </a:lvl9pPr>
    </p:bodyStyle>
    <p:otherStyle>
      <a:lvl1pPr marL="0" marR="0" indent="0" algn="r" defTabSz="1168400" latinLnBrk="0">
        <a:lnSpc>
          <a:spcPct val="8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DIN Alternate"/>
        </a:defRPr>
      </a:lvl1pPr>
      <a:lvl2pPr marL="0" marR="0" indent="228600" algn="r" defTabSz="1168400" latinLnBrk="0">
        <a:lnSpc>
          <a:spcPct val="8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DIN Alternate"/>
        </a:defRPr>
      </a:lvl2pPr>
      <a:lvl3pPr marL="0" marR="0" indent="457200" algn="r" defTabSz="1168400" latinLnBrk="0">
        <a:lnSpc>
          <a:spcPct val="8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DIN Alternate"/>
        </a:defRPr>
      </a:lvl3pPr>
      <a:lvl4pPr marL="0" marR="0" indent="685800" algn="r" defTabSz="1168400" latinLnBrk="0">
        <a:lnSpc>
          <a:spcPct val="8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DIN Alternate"/>
        </a:defRPr>
      </a:lvl4pPr>
      <a:lvl5pPr marL="0" marR="0" indent="914400" algn="r" defTabSz="1168400" latinLnBrk="0">
        <a:lnSpc>
          <a:spcPct val="8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DIN Alternate"/>
        </a:defRPr>
      </a:lvl5pPr>
      <a:lvl6pPr marL="0" marR="0" indent="1143000" algn="r" defTabSz="1168400" latinLnBrk="0">
        <a:lnSpc>
          <a:spcPct val="8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DIN Alternate"/>
        </a:defRPr>
      </a:lvl6pPr>
      <a:lvl7pPr marL="0" marR="0" indent="1371600" algn="r" defTabSz="1168400" latinLnBrk="0">
        <a:lnSpc>
          <a:spcPct val="8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DIN Alternate"/>
        </a:defRPr>
      </a:lvl7pPr>
      <a:lvl8pPr marL="0" marR="0" indent="1600200" algn="r" defTabSz="1168400" latinLnBrk="0">
        <a:lnSpc>
          <a:spcPct val="8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DIN Alternate"/>
        </a:defRPr>
      </a:lvl8pPr>
      <a:lvl9pPr marL="0" marR="0" indent="1828800" algn="r" defTabSz="1168400" latinLnBrk="0">
        <a:lnSpc>
          <a:spcPct val="80000"/>
        </a:lnSpc>
        <a:spcBef>
          <a:spcPts val="0"/>
        </a:spcBef>
        <a:spcAft>
          <a:spcPts val="0"/>
        </a:spcAft>
        <a:buClrTx/>
        <a:buSzTx/>
        <a:buFontTx/>
        <a:buNone/>
        <a:tabLst/>
        <a:defRPr b="0" baseline="0" cap="none" i="0" spc="0" strike="noStrike" sz="4800" u="none">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1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png"/><Relationship Id="rId3" Type="http://schemas.openxmlformats.org/officeDocument/2006/relationships/hyperlink" Target="https://www.xmos.ai/download/XEF216-512-TQ128-Datasheet(1.15).pdf" TargetMode="Externa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 Id="rId3"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hyperlink" Target="https://en.wikipedia.org/wiki/Communicating_sequential_processes" TargetMode="External"/><Relationship Id="rId5" Type="http://schemas.openxmlformats.org/officeDocument/2006/relationships/hyperlink" Target="https://www.teigfam.net/oyvind/home/technology/092-not-so-blocking-after-all/" TargetMode="External"/><Relationship Id="rId6" Type="http://schemas.openxmlformats.org/officeDocument/2006/relationships/hyperlink" Target="https://commons.wikimedia.org/wiki/File:1983_1988_Trademark_occam_and_occam_2_INMOS_Limited.jpg" TargetMode="External"/><Relationship Id="rId7"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 Id="rId3" Type="http://schemas.openxmlformats.org/officeDocument/2006/relationships/image" Target="../media/image2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 Id="rId3" Type="http://schemas.openxmlformats.org/officeDocument/2006/relationships/hyperlink" Target="https://www.teigfam.net/oyvind/home/technology/217-my-xc-combined-combinable-notes/" TargetMode="External"/><Relationship Id="rId4" Type="http://schemas.openxmlformats.org/officeDocument/2006/relationships/image" Target="../media/image2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9.png"/><Relationship Id="rId3" Type="http://schemas.openxmlformats.org/officeDocument/2006/relationships/hyperlink" Target="https://www.xmos.ai/file/xmos-programming-guide"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ieee-copa.org" TargetMode="External"/><Relationship Id="rId3" Type="http://schemas.openxmlformats.org/officeDocument/2006/relationships/hyperlink" Target="https://www.computer.org" TargetMode="External"/><Relationship Id="rId4"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xmos.ai/file/xmos-programming-guide" TargetMode="External"/><Relationship Id="rId3" Type="http://schemas.openxmlformats.org/officeDocument/2006/relationships/hyperlink" Target="https://www.teigfam.net/oyvind/home/technology/141-xc-is-c-plus-x/" TargetMode="Externa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teigfam.net/oyvind/home/technology/218-ieee-copa-2021-fringe/" TargetMode="Externa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ww.teigfam.net/oyvind/home/technology/098-my-xmos-notes/my-xmos-pages/"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6.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1.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1.png"/><Relationship Id="rId3" Type="http://schemas.openxmlformats.org/officeDocument/2006/relationships/image" Target="../media/image32.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34.png"/><Relationship Id="rId4"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www.teigfam.net/oyvind/home/" TargetMode="External"/><Relationship Id="rId3" Type="http://schemas.openxmlformats.org/officeDocument/2006/relationships/hyperlink" Target="https://www.ntnu.edu/employees/oyvind.teig" TargetMode="External"/></Relationships>

</file>

<file path=ppt/slides/_rels/slide3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 Id="rId3" Type="http://schemas.openxmlformats.org/officeDocument/2006/relationships/hyperlink" Target="https://www.teigfam.net/oyvind/home/technology/217-my-xc-combined-combinable-notes/" TargetMode="External"/></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1.jpeg"/></Relationships>

</file>

<file path=ppt/slides/_rels/slide34.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ww.teigfam.net/oyvind/home/technology/217-my-xc-combined-combinable-notes/" TargetMode="External"/><Relationship Id="rId3" Type="http://schemas.openxmlformats.org/officeDocument/2006/relationships/hyperlink" Target="https://www.teigfam.net/oyvind/home/technology/218-ieee-copa-2021-fringe/" TargetMode="External"/></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36.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8.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1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1.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15.png"/><Relationship Id="rId4" Type="http://schemas.openxmlformats.org/officeDocument/2006/relationships/image" Target="../media/image1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Hooping with xC"/>
          <p:cNvSpPr txBox="1"/>
          <p:nvPr>
            <p:ph type="ctrTitle"/>
          </p:nvPr>
        </p:nvSpPr>
        <p:spPr>
          <a:xfrm>
            <a:off x="812800" y="10294337"/>
            <a:ext cx="24384001" cy="2026076"/>
          </a:xfrm>
          <a:prstGeom prst="rect">
            <a:avLst/>
          </a:prstGeom>
        </p:spPr>
        <p:txBody>
          <a:bodyPr/>
          <a:lstStyle/>
          <a:p>
            <a:pPr algn="r">
              <a:defRPr sz="12800">
                <a:solidFill>
                  <a:srgbClr val="848788"/>
                </a:solidFill>
              </a:defRPr>
            </a:pPr>
            <a:r>
              <a:rPr>
                <a:solidFill>
                  <a:srgbClr val="C0C0C0"/>
                </a:solidFill>
              </a:rPr>
              <a:t>Hooping with </a:t>
            </a:r>
            <a:r>
              <a:rPr cap="none">
                <a:solidFill>
                  <a:srgbClr val="FFFB00"/>
                </a:solidFill>
              </a:rPr>
              <a:t>x</a:t>
            </a:r>
            <a:r>
              <a:rPr>
                <a:solidFill>
                  <a:srgbClr val="FFFB00"/>
                </a:solidFill>
              </a:rPr>
              <a:t>C</a:t>
            </a:r>
          </a:p>
        </p:txBody>
      </p:sp>
      <p:sp>
        <p:nvSpPr>
          <p:cNvPr id="178" name="Torus heat equations…"/>
          <p:cNvSpPr txBox="1"/>
          <p:nvPr>
            <p:ph type="subTitle" sz="half" idx="1"/>
          </p:nvPr>
        </p:nvSpPr>
        <p:spPr>
          <a:xfrm>
            <a:off x="4503910" y="12320412"/>
            <a:ext cx="20692891" cy="4982937"/>
          </a:xfrm>
          <a:prstGeom prst="rect">
            <a:avLst/>
          </a:prstGeom>
        </p:spPr>
        <p:txBody>
          <a:bodyPr/>
          <a:lstStyle/>
          <a:p>
            <a:pPr algn="r">
              <a:defRPr sz="15200">
                <a:solidFill>
                  <a:srgbClr val="56A3D4"/>
                </a:solidFill>
              </a:defRPr>
            </a:pPr>
            <a:r>
              <a:t>Torus heat equations </a:t>
            </a:r>
          </a:p>
          <a:p>
            <a:pPr algn="r">
              <a:defRPr sz="15200">
                <a:solidFill>
                  <a:srgbClr val="56A3D4"/>
                </a:solidFill>
              </a:defRPr>
            </a:pPr>
            <a:r>
              <a:t>to get dizzy from</a:t>
            </a:r>
          </a:p>
        </p:txBody>
      </p:sp>
      <p:pic>
        <p:nvPicPr>
          <p:cNvPr id="179" name="2021 03 22 C3 Powerhoop.png" descr="2021 03 22 C3 Powerhoop.png"/>
          <p:cNvPicPr>
            <a:picLocks noChangeAspect="1"/>
          </p:cNvPicPr>
          <p:nvPr/>
        </p:nvPicPr>
        <p:blipFill>
          <a:blip r:embed="rId2">
            <a:extLst/>
          </a:blip>
          <a:stretch>
            <a:fillRect/>
          </a:stretch>
        </p:blipFill>
        <p:spPr>
          <a:xfrm>
            <a:off x="0" y="-613443"/>
            <a:ext cx="26009600" cy="6307785"/>
          </a:xfrm>
          <a:prstGeom prst="rect">
            <a:avLst/>
          </a:prstGeom>
          <a:ln w="25400">
            <a:miter lim="400000"/>
          </a:ln>
        </p:spPr>
      </p:pic>
      <p:sp>
        <p:nvSpPr>
          <p:cNvPr id="180"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anim calcmode="lin" valueType="num">
                                      <p:cBhvr>
                                        <p:cTn id="7" dur="1000" fill="hold"/>
                                        <p:tgtEl>
                                          <p:spTgt spid="178">
                                            <p:bg/>
                                          </p:spTgt>
                                        </p:tgtEl>
                                        <p:attrNameLst>
                                          <p:attrName>ppt_x</p:attrName>
                                        </p:attrNameLst>
                                      </p:cBhvr>
                                      <p:tavLst>
                                        <p:tav tm="0">
                                          <p:val>
                                            <p:strVal val="0-#ppt_w/2"/>
                                          </p:val>
                                        </p:tav>
                                        <p:tav tm="100000">
                                          <p:val>
                                            <p:strVal val="#ppt_x"/>
                                          </p:val>
                                        </p:tav>
                                      </p:tavLst>
                                    </p:anim>
                                    <p:anim calcmode="lin" valueType="num">
                                      <p:cBhvr>
                                        <p:cTn id="8" dur="1000" fill="hold"/>
                                        <p:tgtEl>
                                          <p:spTgt spid="178">
                                            <p:bg/>
                                          </p:spTgt>
                                        </p:tgtEl>
                                        <p:attrNameLst>
                                          <p:attrName>ppt_y</p:attrName>
                                        </p:attrNameLst>
                                      </p:cBhvr>
                                      <p:tavLst>
                                        <p:tav tm="0">
                                          <p:val>
                                            <p:strVal val="#ppt_y"/>
                                          </p:val>
                                        </p:tav>
                                        <p:tav tm="100000">
                                          <p:val>
                                            <p:strVal val="#ppt_y"/>
                                          </p:val>
                                        </p:tav>
                                      </p:tavLst>
                                    </p:anim>
                                  </p:childTnLst>
                                </p:cTn>
                              </p:par>
                              <p:par>
                                <p:cTn id="9" presetClass="entr" nodeType="withEffect" presetSubtype="8" presetID="2" grpId="1" fill="hold">
                                  <p:stCondLst>
                                    <p:cond delay="0"/>
                                  </p:stCondLst>
                                  <p:iterate type="el" backwards="0">
                                    <p:tmAbs val="0"/>
                                  </p:iterate>
                                  <p:childTnLst>
                                    <p:set>
                                      <p:cBhvr>
                                        <p:cTn id="10" fill="hold"/>
                                        <p:tgtEl>
                                          <p:spTgt spid="178">
                                            <p:txEl>
                                              <p:pRg st="0" end="0"/>
                                            </p:txEl>
                                          </p:spTgt>
                                        </p:tgtEl>
                                        <p:attrNameLst>
                                          <p:attrName>style.visibility</p:attrName>
                                        </p:attrNameLst>
                                      </p:cBhvr>
                                      <p:to>
                                        <p:strVal val="visible"/>
                                      </p:to>
                                    </p:set>
                                    <p:anim calcmode="lin" valueType="num">
                                      <p:cBhvr>
                                        <p:cTn id="11" dur="1000" fill="hold"/>
                                        <p:tgtEl>
                                          <p:spTgt spid="178">
                                            <p:txEl>
                                              <p:pRg st="0" end="0"/>
                                            </p:txEl>
                                          </p:spTgt>
                                        </p:tgtEl>
                                        <p:attrNameLst>
                                          <p:attrName>ppt_x</p:attrName>
                                        </p:attrNameLst>
                                      </p:cBhvr>
                                      <p:tavLst>
                                        <p:tav tm="0">
                                          <p:val>
                                            <p:strVal val="0-#ppt_w/2"/>
                                          </p:val>
                                        </p:tav>
                                        <p:tav tm="100000">
                                          <p:val>
                                            <p:strVal val="#ppt_x"/>
                                          </p:val>
                                        </p:tav>
                                      </p:tavLst>
                                    </p:anim>
                                    <p:anim calcmode="lin" valueType="num">
                                      <p:cBhvr>
                                        <p:cTn id="12" dur="1000" fill="hold"/>
                                        <p:tgtEl>
                                          <p:spTgt spid="1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 grpId="1" fill="hold">
                                  <p:stCondLst>
                                    <p:cond delay="0"/>
                                  </p:stCondLst>
                                  <p:iterate type="el" backwards="0">
                                    <p:tmAbs val="0"/>
                                  </p:iterate>
                                  <p:childTnLst>
                                    <p:set>
                                      <p:cBhvr>
                                        <p:cTn id="16" fill="hold"/>
                                        <p:tgtEl>
                                          <p:spTgt spid="178">
                                            <p:txEl>
                                              <p:pRg st="1" end="1"/>
                                            </p:txEl>
                                          </p:spTgt>
                                        </p:tgtEl>
                                        <p:attrNameLst>
                                          <p:attrName>style.visibility</p:attrName>
                                        </p:attrNameLst>
                                      </p:cBhvr>
                                      <p:to>
                                        <p:strVal val="visible"/>
                                      </p:to>
                                    </p:set>
                                    <p:anim calcmode="lin" valueType="num">
                                      <p:cBhvr>
                                        <p:cTn id="17" dur="1000" fill="hold"/>
                                        <p:tgtEl>
                                          <p:spTgt spid="178">
                                            <p:txEl>
                                              <p:pRg st="1" end="1"/>
                                            </p:txEl>
                                          </p:spTgt>
                                        </p:tgtEl>
                                        <p:attrNameLst>
                                          <p:attrName>ppt_x</p:attrName>
                                        </p:attrNameLst>
                                      </p:cBhvr>
                                      <p:tavLst>
                                        <p:tav tm="0">
                                          <p:val>
                                            <p:strVal val="0-#ppt_w/2"/>
                                          </p:val>
                                        </p:tav>
                                        <p:tav tm="100000">
                                          <p:val>
                                            <p:strVal val="#ppt_x"/>
                                          </p:val>
                                        </p:tav>
                                      </p:tavLst>
                                    </p:anim>
                                    <p:anim calcmode="lin" valueType="num">
                                      <p:cBhvr>
                                        <p:cTn id="18" dur="1000" fill="hold"/>
                                        <p:tgtEl>
                                          <p:spTgt spid="1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4" presetID="2" grpId="2" fill="hold">
                                  <p:stCondLst>
                                    <p:cond delay="0"/>
                                  </p:stCondLst>
                                  <p:iterate type="el" backwards="0">
                                    <p:tmAbs val="0"/>
                                  </p:iterate>
                                  <p:childTnLst>
                                    <p:set>
                                      <p:cBhvr>
                                        <p:cTn id="22" fill="hold"/>
                                        <p:tgtEl>
                                          <p:spTgt spid="177"/>
                                        </p:tgtEl>
                                        <p:attrNameLst>
                                          <p:attrName>style.visibility</p:attrName>
                                        </p:attrNameLst>
                                      </p:cBhvr>
                                      <p:to>
                                        <p:strVal val="visible"/>
                                      </p:to>
                                    </p:set>
                                    <p:anim calcmode="lin" valueType="num">
                                      <p:cBhvr>
                                        <p:cTn id="23" dur="1000" fill="hold"/>
                                        <p:tgtEl>
                                          <p:spTgt spid="177"/>
                                        </p:tgtEl>
                                        <p:attrNameLst>
                                          <p:attrName>ppt_x</p:attrName>
                                        </p:attrNameLst>
                                      </p:cBhvr>
                                      <p:tavLst>
                                        <p:tav tm="0">
                                          <p:val>
                                            <p:strVal val="#ppt_x"/>
                                          </p:val>
                                        </p:tav>
                                        <p:tav tm="100000">
                                          <p:val>
                                            <p:strVal val="#ppt_x"/>
                                          </p:val>
                                        </p:tav>
                                      </p:tavLst>
                                    </p:anim>
                                    <p:anim calcmode="lin" valueType="num">
                                      <p:cBhvr>
                                        <p:cTn id="24" dur="10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3" fill="hold">
                                  <p:stCondLst>
                                    <p:cond delay="0"/>
                                  </p:stCondLst>
                                  <p:iterate type="el" backwards="0">
                                    <p:tmAbs val="0"/>
                                  </p:iterate>
                                  <p:childTnLst>
                                    <p:set>
                                      <p:cBhvr>
                                        <p:cTn id="28" fill="hold"/>
                                        <p:tgtEl>
                                          <p:spTgt spid="180"/>
                                        </p:tgtEl>
                                        <p:attrNameLst>
                                          <p:attrName>style.visibility</p:attrName>
                                        </p:attrNameLst>
                                      </p:cBhvr>
                                      <p:to>
                                        <p:strVal val="visible"/>
                                      </p:to>
                                    </p:set>
                                    <p:anim calcmode="lin" valueType="num">
                                      <p:cBhvr>
                                        <p:cTn id="29" dur="1000" fill="hold"/>
                                        <p:tgtEl>
                                          <p:spTgt spid="180"/>
                                        </p:tgtEl>
                                        <p:attrNameLst>
                                          <p:attrName>ppt_x</p:attrName>
                                        </p:attrNameLst>
                                      </p:cBhvr>
                                      <p:tavLst>
                                        <p:tav tm="0">
                                          <p:val>
                                            <p:strVal val="0-#ppt_w/2"/>
                                          </p:val>
                                        </p:tav>
                                        <p:tav tm="100000">
                                          <p:val>
                                            <p:strVal val="#ppt_x"/>
                                          </p:val>
                                        </p:tav>
                                      </p:tavLst>
                                    </p:anim>
                                    <p:anim calcmode="lin" valueType="num">
                                      <p:cBhvr>
                                        <p:cTn id="30" dur="1000" fill="hold"/>
                                        <p:tgtEl>
                                          <p:spTgt spid="1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7" grpId="2"/>
      <p:bldP build="p" bldLvl="5" animBg="1" rev="0" advAuto="0" spid="178" grpId="1"/>
      <p:bldP build="whole" bldLvl="1" animBg="1" rev="0" advAuto="0" spid="180" grpId="3"/>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COMPUTATION (CSP/OCCAM MODEL)"/>
          <p:cNvSpPr txBox="1"/>
          <p:nvPr>
            <p:ph type="body" idx="13"/>
          </p:nvPr>
        </p:nvSpPr>
        <p:spPr>
          <a:xfrm>
            <a:off x="812800" y="914400"/>
            <a:ext cx="13145542" cy="914400"/>
          </a:xfrm>
          <a:prstGeom prst="rect">
            <a:avLst/>
          </a:prstGeom>
        </p:spPr>
        <p:txBody>
          <a:bodyPr/>
          <a:lstStyle/>
          <a:p>
            <a:pPr/>
            <a:r>
              <a:t>COMPUTATION (CSP/OCCAM MODEL)</a:t>
            </a:r>
          </a:p>
        </p:txBody>
      </p:sp>
      <p:sp>
        <p:nvSpPr>
          <p:cNvPr id="263" name="WHILE notdone…"/>
          <p:cNvSpPr txBox="1"/>
          <p:nvPr/>
        </p:nvSpPr>
        <p:spPr>
          <a:xfrm>
            <a:off x="1776909" y="10487655"/>
            <a:ext cx="16760693" cy="7268569"/>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3200">
                <a:solidFill>
                  <a:srgbClr val="931A68"/>
                </a:solidFill>
                <a:latin typeface="Monaco"/>
                <a:ea typeface="Monaco"/>
                <a:cs typeface="Monaco"/>
                <a:sym typeface="Monaco"/>
              </a:defRPr>
            </a:pPr>
            <a:r>
              <a:t>WHILE notdone</a:t>
            </a:r>
          </a:p>
          <a:p>
            <a:pPr defTabSz="457200">
              <a:spcBef>
                <a:spcPts val="0"/>
              </a:spcBef>
              <a:defRPr sz="3200">
                <a:solidFill>
                  <a:srgbClr val="931A68"/>
                </a:solidFill>
                <a:latin typeface="Monaco"/>
                <a:ea typeface="Monaco"/>
                <a:cs typeface="Monaco"/>
                <a:sym typeface="Monaco"/>
              </a:defRPr>
            </a:pPr>
            <a:r>
              <a:t>  SEQ</a:t>
            </a:r>
          </a:p>
          <a:p>
            <a:pPr defTabSz="457200">
              <a:spcBef>
                <a:spcPts val="0"/>
              </a:spcBef>
              <a:defRPr sz="3200">
                <a:solidFill>
                  <a:srgbClr val="931A68"/>
                </a:solidFill>
                <a:latin typeface="Monaco"/>
                <a:ea typeface="Monaco"/>
                <a:cs typeface="Monaco"/>
                <a:sym typeface="Monaco"/>
              </a:defRPr>
            </a:pPr>
            <a:r>
              <a:t>    PAR</a:t>
            </a:r>
          </a:p>
          <a:p>
            <a:pPr defTabSz="457200">
              <a:spcBef>
                <a:spcPts val="0"/>
              </a:spcBef>
              <a:defRPr sz="3200">
                <a:solidFill>
                  <a:srgbClr val="931A68"/>
                </a:solidFill>
                <a:latin typeface="Monaco"/>
                <a:ea typeface="Monaco"/>
                <a:cs typeface="Monaco"/>
                <a:sym typeface="Monaco"/>
              </a:defRPr>
            </a:pPr>
            <a:r>
              <a:t>      to.left ! temp.old</a:t>
            </a:r>
          </a:p>
          <a:p>
            <a:pPr defTabSz="457200">
              <a:spcBef>
                <a:spcPts val="0"/>
              </a:spcBef>
              <a:defRPr sz="3200">
                <a:solidFill>
                  <a:srgbClr val="931A68"/>
                </a:solidFill>
                <a:latin typeface="Monaco"/>
                <a:ea typeface="Monaco"/>
                <a:cs typeface="Monaco"/>
                <a:sym typeface="Monaco"/>
              </a:defRPr>
            </a:pPr>
            <a:r>
              <a:t>      to.vert ! temp.old</a:t>
            </a:r>
          </a:p>
          <a:p>
            <a:pPr defTabSz="457200">
              <a:spcBef>
                <a:spcPts val="0"/>
              </a:spcBef>
              <a:defRPr sz="3200">
                <a:solidFill>
                  <a:srgbClr val="931A68"/>
                </a:solidFill>
                <a:latin typeface="Monaco"/>
                <a:ea typeface="Monaco"/>
                <a:cs typeface="Monaco"/>
                <a:sym typeface="Monaco"/>
              </a:defRPr>
            </a:pPr>
            <a:r>
              <a:t>      to.right ! temp.old</a:t>
            </a:r>
          </a:p>
          <a:p>
            <a:pPr defTabSz="457200">
              <a:spcBef>
                <a:spcPts val="0"/>
              </a:spcBef>
              <a:defRPr sz="3200">
                <a:solidFill>
                  <a:srgbClr val="931A68"/>
                </a:solidFill>
                <a:latin typeface="Monaco"/>
                <a:ea typeface="Monaco"/>
                <a:cs typeface="Monaco"/>
                <a:sym typeface="Monaco"/>
              </a:defRPr>
            </a:pPr>
            <a:r>
              <a:t>      from.left ? tempin[0]</a:t>
            </a:r>
          </a:p>
          <a:p>
            <a:pPr defTabSz="457200">
              <a:spcBef>
                <a:spcPts val="0"/>
              </a:spcBef>
              <a:defRPr sz="3200">
                <a:solidFill>
                  <a:srgbClr val="931A68"/>
                </a:solidFill>
                <a:latin typeface="Monaco"/>
                <a:ea typeface="Monaco"/>
                <a:cs typeface="Monaco"/>
                <a:sym typeface="Monaco"/>
              </a:defRPr>
            </a:pPr>
            <a:r>
              <a:t>      from.vert ? tempin[1]</a:t>
            </a:r>
          </a:p>
          <a:p>
            <a:pPr defTabSz="457200">
              <a:spcBef>
                <a:spcPts val="0"/>
              </a:spcBef>
              <a:defRPr sz="3200">
                <a:solidFill>
                  <a:srgbClr val="931A68"/>
                </a:solidFill>
                <a:latin typeface="Monaco"/>
                <a:ea typeface="Monaco"/>
                <a:cs typeface="Monaco"/>
                <a:sym typeface="Monaco"/>
              </a:defRPr>
            </a:pPr>
            <a:r>
              <a:t>      from.right ? tempin[2]</a:t>
            </a:r>
          </a:p>
          <a:p>
            <a:pPr defTabSz="457200">
              <a:spcBef>
                <a:spcPts val="0"/>
              </a:spcBef>
              <a:defRPr sz="3200">
                <a:solidFill>
                  <a:srgbClr val="931A68"/>
                </a:solidFill>
                <a:latin typeface="Monaco"/>
                <a:ea typeface="Monaco"/>
                <a:cs typeface="Monaco"/>
                <a:sym typeface="Monaco"/>
              </a:defRPr>
            </a:pPr>
            <a:r>
              <a:t>    temp.new := temp.old +</a:t>
            </a:r>
          </a:p>
          <a:p>
            <a:pPr defTabSz="457200">
              <a:spcBef>
                <a:spcPts val="0"/>
              </a:spcBef>
              <a:defRPr sz="3200">
                <a:solidFill>
                  <a:srgbClr val="931A68"/>
                </a:solidFill>
                <a:latin typeface="Monaco"/>
                <a:ea typeface="Monaco"/>
                <a:cs typeface="Monaco"/>
                <a:sym typeface="Monaco"/>
              </a:defRPr>
            </a:pPr>
            <a:r>
              <a:t>                (( ((tempin[0]-temp.old)*wt[0]) +</a:t>
            </a:r>
          </a:p>
          <a:p>
            <a:pPr lvl="3" defTabSz="457200">
              <a:spcBef>
                <a:spcPts val="0"/>
              </a:spcBef>
              <a:defRPr sz="3200">
                <a:solidFill>
                  <a:srgbClr val="931A68"/>
                </a:solidFill>
                <a:latin typeface="Monaco"/>
                <a:ea typeface="Monaco"/>
                <a:cs typeface="Monaco"/>
                <a:sym typeface="Monaco"/>
              </a:defRPr>
            </a:pPr>
            <a:r>
              <a:t>                   ((tempin[1]-temp.old)*wt[1]) ) +</a:t>
            </a:r>
          </a:p>
          <a:p>
            <a:pPr defTabSz="457200">
              <a:spcBef>
                <a:spcPts val="0"/>
              </a:spcBef>
              <a:defRPr sz="3200">
                <a:solidFill>
                  <a:srgbClr val="931A68"/>
                </a:solidFill>
                <a:latin typeface="Monaco"/>
                <a:ea typeface="Monaco"/>
                <a:cs typeface="Monaco"/>
                <a:sym typeface="Monaco"/>
              </a:defRPr>
            </a:pPr>
            <a:r>
              <a:t>                   ((tempin[2]-temp.old)*wt[2]))</a:t>
            </a:r>
          </a:p>
        </p:txBody>
      </p:sp>
      <p:sp>
        <p:nvSpPr>
          <p:cNvPr id="264" name="where a constant wt[i] value is preset:"/>
          <p:cNvSpPr txBox="1"/>
          <p:nvPr/>
        </p:nvSpPr>
        <p:spPr>
          <a:xfrm>
            <a:off x="812799" y="5368181"/>
            <a:ext cx="10479149"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515151"/>
                </a:solidFill>
              </a:defRPr>
            </a:lvl1pPr>
          </a:lstStyle>
          <a:p>
            <a:pPr/>
            <a:r>
              <a:t>where a constant wt[i] value is preset: </a:t>
            </a:r>
          </a:p>
        </p:txBody>
      </p:sp>
      <p:pic>
        <p:nvPicPr>
          <p:cNvPr id="265" name="torus-Wikimedia.png" descr="torus-Wikimedia.png"/>
          <p:cNvPicPr>
            <a:picLocks noChangeAspect="1"/>
          </p:cNvPicPr>
          <p:nvPr/>
        </p:nvPicPr>
        <p:blipFill>
          <a:blip r:embed="rId2">
            <a:extLst/>
          </a:blip>
          <a:stretch>
            <a:fillRect/>
          </a:stretch>
        </p:blipFill>
        <p:spPr>
          <a:xfrm>
            <a:off x="36150612" y="9042653"/>
            <a:ext cx="3721101" cy="2717801"/>
          </a:xfrm>
          <a:prstGeom prst="rect">
            <a:avLst/>
          </a:prstGeom>
          <a:ln w="25400">
            <a:miter lim="400000"/>
          </a:ln>
        </p:spPr>
      </p:pic>
      <p:sp>
        <p:nvSpPr>
          <p:cNvPr id="266" name="temp_new = temp_old + (tempin[0]-temp_old)*wt[0] +…"/>
          <p:cNvSpPr txBox="1"/>
          <p:nvPr/>
        </p:nvSpPr>
        <p:spPr>
          <a:xfrm>
            <a:off x="1776909" y="3560614"/>
            <a:ext cx="22455783" cy="1807568"/>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3200">
                <a:solidFill>
                  <a:srgbClr val="000000"/>
                </a:solidFill>
                <a:latin typeface="Monaco"/>
                <a:ea typeface="Monaco"/>
                <a:cs typeface="Monaco"/>
                <a:sym typeface="Monaco"/>
              </a:defRPr>
            </a:pPr>
            <a:r>
              <a:rPr>
                <a:solidFill>
                  <a:srgbClr val="006141"/>
                </a:solidFill>
              </a:rPr>
              <a:t>temp_new = temp_old + (tempin[0]-temp_old)*wt[0] +</a:t>
            </a:r>
            <a:endParaRPr>
              <a:solidFill>
                <a:srgbClr val="006141"/>
              </a:solidFill>
            </a:endParaRPr>
          </a:p>
          <a:p>
            <a:pPr lvl="1" defTabSz="457200">
              <a:spcBef>
                <a:spcPts val="0"/>
              </a:spcBef>
              <a:defRPr sz="3200">
                <a:solidFill>
                  <a:srgbClr val="000000"/>
                </a:solidFill>
                <a:latin typeface="Monaco"/>
                <a:ea typeface="Monaco"/>
                <a:cs typeface="Monaco"/>
                <a:sym typeface="Monaco"/>
              </a:defRPr>
            </a:pPr>
            <a:r>
              <a:rPr>
                <a:solidFill>
                  <a:srgbClr val="006141"/>
                </a:solidFill>
              </a:rPr>
              <a:t>                      (tempin[1]-temp_old)*wt[1] +</a:t>
            </a:r>
            <a:endParaRPr>
              <a:solidFill>
                <a:srgbClr val="006141"/>
              </a:solidFill>
            </a:endParaRPr>
          </a:p>
          <a:p>
            <a:pPr lvl="1" defTabSz="457200">
              <a:spcBef>
                <a:spcPts val="0"/>
              </a:spcBef>
              <a:defRPr sz="3200">
                <a:solidFill>
                  <a:srgbClr val="000000"/>
                </a:solidFill>
                <a:latin typeface="Monaco"/>
                <a:ea typeface="Monaco"/>
                <a:cs typeface="Monaco"/>
                <a:sym typeface="Monaco"/>
              </a:defRPr>
            </a:pPr>
            <a:r>
              <a:rPr>
                <a:solidFill>
                  <a:srgbClr val="006141"/>
                </a:solidFill>
              </a:rPr>
              <a:t>                      (tempin[2]-temp_old)*wt[2];</a:t>
            </a:r>
          </a:p>
        </p:txBody>
      </p:sp>
      <p:sp>
        <p:nvSpPr>
          <p:cNvPr id="267" name="The new temperature calculation implied by the physics is shown in C as"/>
          <p:cNvSpPr txBox="1"/>
          <p:nvPr/>
        </p:nvSpPr>
        <p:spPr>
          <a:xfrm>
            <a:off x="851347" y="2491479"/>
            <a:ext cx="24067828"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515151"/>
                </a:solidFill>
              </a:defRPr>
            </a:lvl1pPr>
          </a:lstStyle>
          <a:p>
            <a:pPr/>
            <a:r>
              <a:t>The new temperature calculation implied by the physics is shown in C as</a:t>
            </a:r>
          </a:p>
        </p:txBody>
      </p:sp>
      <p:sp>
        <p:nvSpPr>
          <p:cNvPr id="268" name="wt[i] = heat_conductance[i]*deltime/heat_capacity;"/>
          <p:cNvSpPr txBox="1"/>
          <p:nvPr/>
        </p:nvSpPr>
        <p:spPr>
          <a:xfrm>
            <a:off x="1776909" y="6607496"/>
            <a:ext cx="18610047" cy="715368"/>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3200">
                <a:solidFill>
                  <a:srgbClr val="000000"/>
                </a:solidFill>
                <a:latin typeface="Monaco"/>
                <a:ea typeface="Monaco"/>
                <a:cs typeface="Monaco"/>
                <a:sym typeface="Monaco"/>
              </a:defRPr>
            </a:pPr>
            <a:r>
              <a:t>wt[i] =</a:t>
            </a:r>
            <a:r>
              <a:rPr>
                <a:solidFill>
                  <a:srgbClr val="006141"/>
                </a:solidFill>
              </a:rPr>
              <a:t> heat_conductance[i]*deltime/heat_capacity;</a:t>
            </a:r>
          </a:p>
        </p:txBody>
      </p:sp>
      <p:sp>
        <p:nvSpPr>
          <p:cNvPr id="269" name="This is easily modeled in CSP communicating processes, one for each node, if neighbors transmit their old temperatures to each other to supply tempin[i]. Thus, each cycle requires each node to do three outputs and three inputs, followed by the above calculation. In occam, this code snippet is"/>
          <p:cNvSpPr txBox="1"/>
          <p:nvPr/>
        </p:nvSpPr>
        <p:spPr>
          <a:xfrm>
            <a:off x="812799" y="7406659"/>
            <a:ext cx="22418575" cy="2997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a:solidFill>
                  <a:srgbClr val="515151"/>
                </a:solidFill>
              </a:defRPr>
            </a:lvl1pPr>
          </a:lstStyle>
          <a:p>
            <a:pPr/>
            <a:r>
              <a:t>This is easily modeled in CSP communicating processes, one for each node, if neighbors transmit their old temperatures to each other to supply tempin[i]. Thus, each cycle requires each node to do three outputs and three inputs, followed by the above calculation. In occam, this code snippet is</a:t>
            </a:r>
          </a:p>
        </p:txBody>
      </p:sp>
      <p:sp>
        <p:nvSpPr>
          <p:cNvPr id="270" name="Note that occam PAR makes no assumptions about which communication fires first."/>
          <p:cNvSpPr txBox="1"/>
          <p:nvPr/>
        </p:nvSpPr>
        <p:spPr>
          <a:xfrm>
            <a:off x="812799" y="17876918"/>
            <a:ext cx="22418575"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a:solidFill>
                  <a:srgbClr val="515151"/>
                </a:solidFill>
              </a:defRPr>
            </a:lvl1pPr>
          </a:lstStyle>
          <a:p>
            <a:pPr/>
            <a:r>
              <a:t>Note that occam PAR makes no assumptions about which communication fires first.</a:t>
            </a:r>
          </a:p>
        </p:txBody>
      </p:sp>
      <p:sp>
        <p:nvSpPr>
          <p:cNvPr id="271"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272" name="Neither does xC par (even if it is less scalable than the occam PAR)"/>
          <p:cNvSpPr/>
          <p:nvPr/>
        </p:nvSpPr>
        <p:spPr>
          <a:xfrm>
            <a:off x="18370016" y="14581322"/>
            <a:ext cx="6911579" cy="33758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97" y="0"/>
                </a:moveTo>
                <a:cubicBezTo>
                  <a:pt x="2687" y="0"/>
                  <a:pt x="2598" y="182"/>
                  <a:pt x="2598" y="406"/>
                </a:cubicBezTo>
                <a:lnTo>
                  <a:pt x="2598" y="17154"/>
                </a:lnTo>
                <a:lnTo>
                  <a:pt x="0" y="21600"/>
                </a:lnTo>
                <a:lnTo>
                  <a:pt x="3355" y="18337"/>
                </a:lnTo>
                <a:lnTo>
                  <a:pt x="21402" y="18337"/>
                </a:lnTo>
                <a:cubicBezTo>
                  <a:pt x="21511" y="18337"/>
                  <a:pt x="21600" y="18155"/>
                  <a:pt x="21600" y="17931"/>
                </a:cubicBezTo>
                <a:lnTo>
                  <a:pt x="21600" y="406"/>
                </a:lnTo>
                <a:cubicBezTo>
                  <a:pt x="21600" y="182"/>
                  <a:pt x="21511" y="0"/>
                  <a:pt x="21402" y="0"/>
                </a:cubicBezTo>
                <a:lnTo>
                  <a:pt x="2797" y="0"/>
                </a:lnTo>
                <a:close/>
              </a:path>
            </a:pathLst>
          </a:custGeom>
          <a:ln w="38100">
            <a:solidFill>
              <a:srgbClr val="000000"/>
            </a:solidFill>
            <a:custDash>
              <a:ds d="200000" sp="200000"/>
            </a:custDash>
            <a:miter lim="400000"/>
          </a:ln>
          <a:extLst>
            <a:ext uri="{C572A759-6A51-4108-AA02-DFA0A04FC94B}">
              <ma14:wrappingTextBoxFlag xmlns:ma14="http://schemas.microsoft.com/office/mac/drawingml/2011/main" val="1"/>
            </a:ext>
          </a:extLst>
        </p:spPr>
        <p:txBody>
          <a:bodyPr lIns="101600" tIns="101600" rIns="101600" bIns="101600" anchor="ctr"/>
          <a:lstStyle/>
          <a:p>
            <a:pPr algn="ctr" defTabSz="457200">
              <a:spcBef>
                <a:spcPts val="0"/>
              </a:spcBef>
              <a:defRPr>
                <a:solidFill>
                  <a:srgbClr val="515151"/>
                </a:solidFill>
              </a:defRPr>
            </a:pPr>
            <a:r>
              <a:t>Neither does xC </a:t>
            </a:r>
            <a:r>
              <a:rPr sz="3600">
                <a:solidFill>
                  <a:srgbClr val="942192"/>
                </a:solidFill>
                <a:latin typeface="Monaco"/>
                <a:ea typeface="Monaco"/>
                <a:cs typeface="Monaco"/>
                <a:sym typeface="Monaco"/>
              </a:rPr>
              <a:t>par</a:t>
            </a:r>
            <a:r>
              <a:t> (even if it is less scalable than the occam </a:t>
            </a:r>
            <a:r>
              <a:rPr sz="3600">
                <a:solidFill>
                  <a:srgbClr val="942192"/>
                </a:solidFill>
                <a:latin typeface="Monaco"/>
                <a:ea typeface="Monaco"/>
                <a:cs typeface="Monaco"/>
                <a:sym typeface="Monaco"/>
              </a:rPr>
              <a:t>PAR</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7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9" fill="hold">
                                  <p:stCondLst>
                                    <p:cond delay="0"/>
                                  </p:stCondLst>
                                  <p:iterate type="el" backwards="0">
                                    <p:tmAbs val="0"/>
                                  </p:iterate>
                                  <p:childTnLst>
                                    <p:set>
                                      <p:cBhvr>
                                        <p:cTn id="38" fill="hold"/>
                                        <p:tgtEl>
                                          <p:spTgt spid="271"/>
                                        </p:tgtEl>
                                        <p:attrNameLst>
                                          <p:attrName>style.visibility</p:attrName>
                                        </p:attrNameLst>
                                      </p:cBhvr>
                                      <p:to>
                                        <p:strVal val="visible"/>
                                      </p:to>
                                    </p:set>
                                    <p:anim calcmode="lin" valueType="num">
                                      <p:cBhvr>
                                        <p:cTn id="39" dur="1000" fill="hold"/>
                                        <p:tgtEl>
                                          <p:spTgt spid="271"/>
                                        </p:tgtEl>
                                        <p:attrNameLst>
                                          <p:attrName>ppt_x</p:attrName>
                                        </p:attrNameLst>
                                      </p:cBhvr>
                                      <p:tavLst>
                                        <p:tav tm="0">
                                          <p:val>
                                            <p:strVal val="0-#ppt_w/2"/>
                                          </p:val>
                                        </p:tav>
                                        <p:tav tm="100000">
                                          <p:val>
                                            <p:strVal val="#ppt_x"/>
                                          </p:val>
                                        </p:tav>
                                      </p:tavLst>
                                    </p:anim>
                                    <p:anim calcmode="lin" valueType="num">
                                      <p:cBhvr>
                                        <p:cTn id="40" dur="1000" fill="hold"/>
                                        <p:tgtEl>
                                          <p:spTgt spid="2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7" grpId="1"/>
      <p:bldP build="whole" bldLvl="1" animBg="1" rev="0" advAuto="0" spid="263" grpId="6"/>
      <p:bldP build="whole" bldLvl="1" animBg="1" rev="0" advAuto="0" spid="266" grpId="2"/>
      <p:bldP build="whole" bldLvl="1" animBg="1" rev="0" advAuto="0" spid="271" grpId="9"/>
      <p:bldP build="whole" bldLvl="1" animBg="1" rev="0" advAuto="0" spid="264" grpId="3"/>
      <p:bldP build="whole" bldLvl="1" animBg="1" rev="0" advAuto="0" spid="272" grpId="8"/>
      <p:bldP build="whole" bldLvl="1" animBg="1" rev="0" advAuto="0" spid="268" grpId="4"/>
      <p:bldP build="whole" bldLvl="1" animBg="1" rev="0" advAuto="0" spid="269" grpId="5"/>
      <p:bldP build="whole" bldLvl="1" animBg="1" rev="0" advAuto="0" spid="270" grpId="7"/>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COMPUTATION (CLIENT/SERVER)"/>
          <p:cNvSpPr txBox="1"/>
          <p:nvPr>
            <p:ph type="body" idx="13"/>
          </p:nvPr>
        </p:nvSpPr>
        <p:spPr>
          <a:xfrm>
            <a:off x="812800" y="914400"/>
            <a:ext cx="13145542" cy="914400"/>
          </a:xfrm>
          <a:prstGeom prst="rect">
            <a:avLst/>
          </a:prstGeom>
        </p:spPr>
        <p:txBody>
          <a:bodyPr/>
          <a:lstStyle/>
          <a:p>
            <a:pPr/>
            <a:r>
              <a:t>COMPUTATION (CLIENT/SERVER)</a:t>
            </a:r>
          </a:p>
        </p:txBody>
      </p:sp>
      <p:sp>
        <p:nvSpPr>
          <p:cNvPr id="275" name="WHILE notdone…"/>
          <p:cNvSpPr txBox="1"/>
          <p:nvPr/>
        </p:nvSpPr>
        <p:spPr>
          <a:xfrm>
            <a:off x="1055071" y="9502562"/>
            <a:ext cx="13145543" cy="7691910"/>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2800">
                <a:solidFill>
                  <a:srgbClr val="931A68"/>
                </a:solidFill>
                <a:latin typeface="Monaco"/>
                <a:ea typeface="Monaco"/>
                <a:cs typeface="Monaco"/>
                <a:sym typeface="Monaco"/>
              </a:defRPr>
            </a:pPr>
            <a:r>
              <a:t>WHILE notdone</a:t>
            </a:r>
          </a:p>
          <a:p>
            <a:pPr defTabSz="457200">
              <a:spcBef>
                <a:spcPts val="0"/>
              </a:spcBef>
              <a:defRPr sz="2800">
                <a:solidFill>
                  <a:srgbClr val="931A68"/>
                </a:solidFill>
                <a:latin typeface="Monaco"/>
                <a:ea typeface="Monaco"/>
                <a:cs typeface="Monaco"/>
                <a:sym typeface="Monaco"/>
              </a:defRPr>
            </a:pPr>
            <a:r>
              <a:t>  SEQ</a:t>
            </a:r>
          </a:p>
          <a:p>
            <a:pPr defTabSz="457200">
              <a:spcBef>
                <a:spcPts val="0"/>
              </a:spcBef>
              <a:defRPr sz="2800">
                <a:solidFill>
                  <a:srgbClr val="931A68"/>
                </a:solidFill>
                <a:latin typeface="Monaco"/>
                <a:ea typeface="Monaco"/>
                <a:cs typeface="Monaco"/>
                <a:sym typeface="Monaco"/>
              </a:defRPr>
            </a:pPr>
            <a:r>
              <a:t>    PAR</a:t>
            </a:r>
          </a:p>
          <a:p>
            <a:pPr defTabSz="457200">
              <a:spcBef>
                <a:spcPts val="0"/>
              </a:spcBef>
              <a:defRPr sz="2800">
                <a:solidFill>
                  <a:srgbClr val="931A68"/>
                </a:solidFill>
                <a:latin typeface="Monaco"/>
                <a:ea typeface="Monaco"/>
                <a:cs typeface="Monaco"/>
                <a:sym typeface="Monaco"/>
              </a:defRPr>
            </a:pPr>
            <a:r>
              <a:t>      SEQ</a:t>
            </a:r>
          </a:p>
          <a:p>
            <a:pPr defTabSz="457200">
              <a:spcBef>
                <a:spcPts val="0"/>
              </a:spcBef>
              <a:defRPr sz="2800">
                <a:solidFill>
                  <a:srgbClr val="931A68"/>
                </a:solidFill>
                <a:latin typeface="Monaco"/>
                <a:ea typeface="Monaco"/>
                <a:cs typeface="Monaco"/>
                <a:sym typeface="Monaco"/>
              </a:defRPr>
            </a:pPr>
            <a:r>
              <a:t>        to.left ! temp.old</a:t>
            </a:r>
          </a:p>
          <a:p>
            <a:pPr defTabSz="457200">
              <a:spcBef>
                <a:spcPts val="0"/>
              </a:spcBef>
              <a:defRPr sz="2800">
                <a:solidFill>
                  <a:srgbClr val="931A68"/>
                </a:solidFill>
                <a:latin typeface="Monaco"/>
                <a:ea typeface="Monaco"/>
                <a:cs typeface="Monaco"/>
                <a:sym typeface="Monaco"/>
              </a:defRPr>
            </a:pPr>
            <a:r>
              <a:t>        from.left ? tempin[0]</a:t>
            </a:r>
          </a:p>
          <a:p>
            <a:pPr defTabSz="457200">
              <a:spcBef>
                <a:spcPts val="0"/>
              </a:spcBef>
              <a:defRPr sz="2800">
                <a:solidFill>
                  <a:srgbClr val="931A68"/>
                </a:solidFill>
                <a:latin typeface="Monaco"/>
                <a:ea typeface="Monaco"/>
                <a:cs typeface="Monaco"/>
                <a:sym typeface="Monaco"/>
              </a:defRPr>
            </a:pPr>
            <a:r>
              <a:t>      SEQ</a:t>
            </a:r>
          </a:p>
          <a:p>
            <a:pPr defTabSz="457200">
              <a:spcBef>
                <a:spcPts val="0"/>
              </a:spcBef>
              <a:defRPr sz="2800">
                <a:solidFill>
                  <a:srgbClr val="931A68"/>
                </a:solidFill>
                <a:latin typeface="Monaco"/>
                <a:ea typeface="Monaco"/>
                <a:cs typeface="Monaco"/>
                <a:sym typeface="Monaco"/>
              </a:defRPr>
            </a:pPr>
            <a:r>
              <a:t>        to.vert ! temp.old</a:t>
            </a:r>
          </a:p>
          <a:p>
            <a:pPr defTabSz="457200">
              <a:spcBef>
                <a:spcPts val="0"/>
              </a:spcBef>
              <a:defRPr sz="2800">
                <a:solidFill>
                  <a:srgbClr val="931A68"/>
                </a:solidFill>
                <a:latin typeface="Monaco"/>
                <a:ea typeface="Monaco"/>
                <a:cs typeface="Monaco"/>
                <a:sym typeface="Monaco"/>
              </a:defRPr>
            </a:pPr>
            <a:r>
              <a:t>        from.vert ? tempin[1]</a:t>
            </a:r>
          </a:p>
          <a:p>
            <a:pPr defTabSz="457200">
              <a:spcBef>
                <a:spcPts val="0"/>
              </a:spcBef>
              <a:defRPr sz="2800">
                <a:solidFill>
                  <a:srgbClr val="931A68"/>
                </a:solidFill>
                <a:latin typeface="Monaco"/>
                <a:ea typeface="Monaco"/>
                <a:cs typeface="Monaco"/>
                <a:sym typeface="Monaco"/>
              </a:defRPr>
            </a:pPr>
            <a:r>
              <a:t>      SEQ</a:t>
            </a:r>
          </a:p>
          <a:p>
            <a:pPr defTabSz="457200">
              <a:spcBef>
                <a:spcPts val="0"/>
              </a:spcBef>
              <a:defRPr sz="2800">
                <a:solidFill>
                  <a:srgbClr val="931A68"/>
                </a:solidFill>
                <a:latin typeface="Monaco"/>
                <a:ea typeface="Monaco"/>
                <a:cs typeface="Monaco"/>
                <a:sym typeface="Monaco"/>
              </a:defRPr>
            </a:pPr>
            <a:r>
              <a:t>        to.right ! temp.old</a:t>
            </a:r>
          </a:p>
          <a:p>
            <a:pPr defTabSz="457200">
              <a:spcBef>
                <a:spcPts val="0"/>
              </a:spcBef>
              <a:defRPr sz="2800">
                <a:solidFill>
                  <a:srgbClr val="931A68"/>
                </a:solidFill>
                <a:latin typeface="Monaco"/>
                <a:ea typeface="Monaco"/>
                <a:cs typeface="Monaco"/>
                <a:sym typeface="Monaco"/>
              </a:defRPr>
            </a:pPr>
            <a:r>
              <a:t>        from.right ? tempin[2]</a:t>
            </a:r>
          </a:p>
          <a:p>
            <a:pPr defTabSz="457200">
              <a:spcBef>
                <a:spcPts val="0"/>
              </a:spcBef>
              <a:defRPr sz="2800">
                <a:solidFill>
                  <a:srgbClr val="931A68"/>
                </a:solidFill>
                <a:latin typeface="Monaco"/>
                <a:ea typeface="Monaco"/>
                <a:cs typeface="Monaco"/>
                <a:sym typeface="Monaco"/>
              </a:defRPr>
            </a:pPr>
            <a:r>
              <a:t>    temp.new := temp.old +</a:t>
            </a:r>
          </a:p>
          <a:p>
            <a:pPr defTabSz="457200">
              <a:spcBef>
                <a:spcPts val="0"/>
              </a:spcBef>
              <a:defRPr sz="2800">
                <a:solidFill>
                  <a:srgbClr val="931A68"/>
                </a:solidFill>
                <a:latin typeface="Monaco"/>
                <a:ea typeface="Monaco"/>
                <a:cs typeface="Monaco"/>
                <a:sym typeface="Monaco"/>
              </a:defRPr>
            </a:pPr>
            <a:r>
              <a:t>                (( ((tempin[0]-temp.old)*wt[0]) +</a:t>
            </a:r>
          </a:p>
          <a:p>
            <a:pPr lvl="3" defTabSz="457200">
              <a:spcBef>
                <a:spcPts val="0"/>
              </a:spcBef>
              <a:defRPr sz="2800">
                <a:solidFill>
                  <a:srgbClr val="931A68"/>
                </a:solidFill>
                <a:latin typeface="Monaco"/>
                <a:ea typeface="Monaco"/>
                <a:cs typeface="Monaco"/>
                <a:sym typeface="Monaco"/>
              </a:defRPr>
            </a:pPr>
            <a:r>
              <a:t>                   ((tempin[1]-temp.old)*wt[1]) ) +</a:t>
            </a:r>
          </a:p>
          <a:p>
            <a:pPr defTabSz="457200">
              <a:spcBef>
                <a:spcPts val="0"/>
              </a:spcBef>
              <a:defRPr sz="2800">
                <a:solidFill>
                  <a:srgbClr val="931A68"/>
                </a:solidFill>
                <a:latin typeface="Monaco"/>
                <a:ea typeface="Monaco"/>
                <a:cs typeface="Monaco"/>
                <a:sym typeface="Monaco"/>
              </a:defRPr>
            </a:pPr>
            <a:r>
              <a:t>                   ((tempin[2]-temp.old)*wt[2]))</a:t>
            </a:r>
          </a:p>
        </p:txBody>
      </p:sp>
      <p:pic>
        <p:nvPicPr>
          <p:cNvPr id="276" name="torus-Wikimedia.png" descr="torus-Wikimedia.png"/>
          <p:cNvPicPr>
            <a:picLocks noChangeAspect="1"/>
          </p:cNvPicPr>
          <p:nvPr/>
        </p:nvPicPr>
        <p:blipFill>
          <a:blip r:embed="rId2">
            <a:extLst/>
          </a:blip>
          <a:stretch>
            <a:fillRect/>
          </a:stretch>
        </p:blipFill>
        <p:spPr>
          <a:xfrm>
            <a:off x="36150612" y="9042653"/>
            <a:ext cx="3721101" cy="2717801"/>
          </a:xfrm>
          <a:prstGeom prst="rect">
            <a:avLst/>
          </a:prstGeom>
          <a:ln w="25400">
            <a:miter lim="400000"/>
          </a:ln>
        </p:spPr>
      </p:pic>
      <p:sp>
        <p:nvSpPr>
          <p:cNvPr id="277" name="It can still be modeled in CSP/occam, with servers always doing their input first (see below). Surprisingly, this proves to be possible also for the other topologies (sphere, double-torus, etc) - a recent discovery (Larry Dickson)."/>
          <p:cNvSpPr txBox="1"/>
          <p:nvPr/>
        </p:nvSpPr>
        <p:spPr>
          <a:xfrm>
            <a:off x="1055071" y="7013362"/>
            <a:ext cx="22763399" cy="2298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a:solidFill>
                  <a:srgbClr val="515151"/>
                </a:solidFill>
              </a:defRPr>
            </a:lvl1pPr>
          </a:lstStyle>
          <a:p>
            <a:pPr/>
            <a:r>
              <a:t>It can still be modeled in CSP/occam, with servers always doing their input first (see below). Surprisingly, this proves to be possible also for the other topologies (sphere, double-torus, etc) - a recent discovery (Larry Dickson).</a:t>
            </a:r>
          </a:p>
        </p:txBody>
      </p:sp>
      <p:sp>
        <p:nvSpPr>
          <p:cNvPr id="278" name="For either a client or a server, there are only 90 possible orders of communications, not 720 or 6! as for the trivial PAR. The server can be modeled by ALTs"/>
          <p:cNvSpPr txBox="1"/>
          <p:nvPr/>
        </p:nvSpPr>
        <p:spPr>
          <a:xfrm>
            <a:off x="1055071" y="17286405"/>
            <a:ext cx="23899459" cy="1600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a:solidFill>
                  <a:srgbClr val="515151"/>
                </a:solidFill>
              </a:defRPr>
            </a:lvl1pPr>
          </a:lstStyle>
          <a:p>
            <a:pPr/>
            <a:r>
              <a:t>For either a client or a server, there are only 90 possible orders of communications, not 720 or 6! as for the trivial PAR. The server can be modeled by ALTs</a:t>
            </a:r>
          </a:p>
        </p:txBody>
      </p:sp>
      <p:sp>
        <p:nvSpPr>
          <p:cNvPr id="279" name="WHILE notdone…"/>
          <p:cNvSpPr txBox="1"/>
          <p:nvPr/>
        </p:nvSpPr>
        <p:spPr>
          <a:xfrm>
            <a:off x="11487661" y="9502562"/>
            <a:ext cx="14521939" cy="7691910"/>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2800">
                <a:solidFill>
                  <a:srgbClr val="931A68"/>
                </a:solidFill>
                <a:latin typeface="Monaco"/>
                <a:ea typeface="Monaco"/>
                <a:cs typeface="Monaco"/>
                <a:sym typeface="Monaco"/>
              </a:defRPr>
            </a:pPr>
            <a:r>
              <a:t>WHILE notdone</a:t>
            </a:r>
          </a:p>
          <a:p>
            <a:pPr defTabSz="457200">
              <a:spcBef>
                <a:spcPts val="0"/>
              </a:spcBef>
              <a:defRPr sz="2800">
                <a:solidFill>
                  <a:srgbClr val="931A68"/>
                </a:solidFill>
                <a:latin typeface="Monaco"/>
                <a:ea typeface="Monaco"/>
                <a:cs typeface="Monaco"/>
                <a:sym typeface="Monaco"/>
              </a:defRPr>
            </a:pPr>
            <a:r>
              <a:t>  SEQ</a:t>
            </a:r>
          </a:p>
          <a:p>
            <a:pPr defTabSz="457200">
              <a:spcBef>
                <a:spcPts val="0"/>
              </a:spcBef>
              <a:defRPr sz="2800">
                <a:solidFill>
                  <a:srgbClr val="931A68"/>
                </a:solidFill>
                <a:latin typeface="Monaco"/>
                <a:ea typeface="Monaco"/>
                <a:cs typeface="Monaco"/>
                <a:sym typeface="Monaco"/>
              </a:defRPr>
            </a:pPr>
            <a:r>
              <a:t>    PAR</a:t>
            </a:r>
          </a:p>
          <a:p>
            <a:pPr defTabSz="457200">
              <a:spcBef>
                <a:spcPts val="0"/>
              </a:spcBef>
              <a:defRPr sz="2800">
                <a:solidFill>
                  <a:srgbClr val="931A68"/>
                </a:solidFill>
                <a:latin typeface="Monaco"/>
                <a:ea typeface="Monaco"/>
                <a:cs typeface="Monaco"/>
                <a:sym typeface="Monaco"/>
              </a:defRPr>
            </a:pPr>
            <a:r>
              <a:t>      SEQ</a:t>
            </a:r>
          </a:p>
          <a:p>
            <a:pPr defTabSz="457200">
              <a:spcBef>
                <a:spcPts val="0"/>
              </a:spcBef>
              <a:defRPr sz="2800">
                <a:solidFill>
                  <a:srgbClr val="931A68"/>
                </a:solidFill>
                <a:latin typeface="Monaco"/>
                <a:ea typeface="Monaco"/>
                <a:cs typeface="Monaco"/>
                <a:sym typeface="Monaco"/>
              </a:defRPr>
            </a:pPr>
            <a:r>
              <a:t>        from.left ? tempin[0]</a:t>
            </a:r>
          </a:p>
          <a:p>
            <a:pPr defTabSz="457200">
              <a:spcBef>
                <a:spcPts val="0"/>
              </a:spcBef>
              <a:defRPr sz="2800">
                <a:solidFill>
                  <a:srgbClr val="931A68"/>
                </a:solidFill>
                <a:latin typeface="Monaco"/>
                <a:ea typeface="Monaco"/>
                <a:cs typeface="Monaco"/>
                <a:sym typeface="Monaco"/>
              </a:defRPr>
            </a:pPr>
            <a:r>
              <a:t>        to.left ! temp.old</a:t>
            </a:r>
          </a:p>
          <a:p>
            <a:pPr defTabSz="457200">
              <a:spcBef>
                <a:spcPts val="0"/>
              </a:spcBef>
              <a:defRPr sz="2800">
                <a:solidFill>
                  <a:srgbClr val="931A68"/>
                </a:solidFill>
                <a:latin typeface="Monaco"/>
                <a:ea typeface="Monaco"/>
                <a:cs typeface="Monaco"/>
                <a:sym typeface="Monaco"/>
              </a:defRPr>
            </a:pPr>
            <a:r>
              <a:t>      SEQ</a:t>
            </a:r>
          </a:p>
          <a:p>
            <a:pPr defTabSz="457200">
              <a:spcBef>
                <a:spcPts val="0"/>
              </a:spcBef>
              <a:defRPr sz="2800">
                <a:solidFill>
                  <a:srgbClr val="931A68"/>
                </a:solidFill>
                <a:latin typeface="Monaco"/>
                <a:ea typeface="Monaco"/>
                <a:cs typeface="Monaco"/>
                <a:sym typeface="Monaco"/>
              </a:defRPr>
            </a:pPr>
            <a:r>
              <a:t>        from.vert ? tempin[1]</a:t>
            </a:r>
          </a:p>
          <a:p>
            <a:pPr defTabSz="457200">
              <a:spcBef>
                <a:spcPts val="0"/>
              </a:spcBef>
              <a:defRPr sz="2800">
                <a:solidFill>
                  <a:srgbClr val="931A68"/>
                </a:solidFill>
                <a:latin typeface="Monaco"/>
                <a:ea typeface="Monaco"/>
                <a:cs typeface="Monaco"/>
                <a:sym typeface="Monaco"/>
              </a:defRPr>
            </a:pPr>
            <a:r>
              <a:t>        to.vert ! temp.old</a:t>
            </a:r>
          </a:p>
          <a:p>
            <a:pPr defTabSz="457200">
              <a:spcBef>
                <a:spcPts val="0"/>
              </a:spcBef>
              <a:defRPr sz="2800">
                <a:solidFill>
                  <a:srgbClr val="931A68"/>
                </a:solidFill>
                <a:latin typeface="Monaco"/>
                <a:ea typeface="Monaco"/>
                <a:cs typeface="Monaco"/>
                <a:sym typeface="Monaco"/>
              </a:defRPr>
            </a:pPr>
            <a:r>
              <a:t>      SEQ</a:t>
            </a:r>
          </a:p>
          <a:p>
            <a:pPr defTabSz="457200">
              <a:spcBef>
                <a:spcPts val="0"/>
              </a:spcBef>
              <a:defRPr sz="2800">
                <a:solidFill>
                  <a:srgbClr val="931A68"/>
                </a:solidFill>
                <a:latin typeface="Monaco"/>
                <a:ea typeface="Monaco"/>
                <a:cs typeface="Monaco"/>
                <a:sym typeface="Monaco"/>
              </a:defRPr>
            </a:pPr>
            <a:r>
              <a:t>        from.right ? tempin[2]</a:t>
            </a:r>
          </a:p>
          <a:p>
            <a:pPr defTabSz="457200">
              <a:spcBef>
                <a:spcPts val="0"/>
              </a:spcBef>
              <a:defRPr sz="2800">
                <a:solidFill>
                  <a:srgbClr val="931A68"/>
                </a:solidFill>
                <a:latin typeface="Monaco"/>
                <a:ea typeface="Monaco"/>
                <a:cs typeface="Monaco"/>
                <a:sym typeface="Monaco"/>
              </a:defRPr>
            </a:pPr>
            <a:r>
              <a:t>        to.right ! temp.old</a:t>
            </a:r>
          </a:p>
          <a:p>
            <a:pPr defTabSz="457200">
              <a:spcBef>
                <a:spcPts val="0"/>
              </a:spcBef>
              <a:defRPr sz="2800">
                <a:solidFill>
                  <a:srgbClr val="931A68"/>
                </a:solidFill>
                <a:latin typeface="Monaco"/>
                <a:ea typeface="Monaco"/>
                <a:cs typeface="Monaco"/>
                <a:sym typeface="Monaco"/>
              </a:defRPr>
            </a:pPr>
            <a:r>
              <a:t>    temp.new := temp.old +</a:t>
            </a:r>
          </a:p>
          <a:p>
            <a:pPr defTabSz="457200">
              <a:spcBef>
                <a:spcPts val="0"/>
              </a:spcBef>
              <a:defRPr sz="2800">
                <a:solidFill>
                  <a:srgbClr val="931A68"/>
                </a:solidFill>
                <a:latin typeface="Monaco"/>
                <a:ea typeface="Monaco"/>
                <a:cs typeface="Monaco"/>
                <a:sym typeface="Monaco"/>
              </a:defRPr>
            </a:pPr>
            <a:r>
              <a:t>                (( ((tempin[0]-temp.old)*wt[0]) +</a:t>
            </a:r>
          </a:p>
          <a:p>
            <a:pPr lvl="3" defTabSz="457200">
              <a:spcBef>
                <a:spcPts val="0"/>
              </a:spcBef>
              <a:defRPr sz="2800">
                <a:solidFill>
                  <a:srgbClr val="931A68"/>
                </a:solidFill>
                <a:latin typeface="Monaco"/>
                <a:ea typeface="Monaco"/>
                <a:cs typeface="Monaco"/>
                <a:sym typeface="Monaco"/>
              </a:defRPr>
            </a:pPr>
            <a:r>
              <a:t>                   ((tempin[1]-temp.old)*wt[1]) ) +</a:t>
            </a:r>
          </a:p>
          <a:p>
            <a:pPr defTabSz="457200">
              <a:spcBef>
                <a:spcPts val="0"/>
              </a:spcBef>
              <a:defRPr sz="2800">
                <a:solidFill>
                  <a:srgbClr val="931A68"/>
                </a:solidFill>
                <a:latin typeface="Monaco"/>
                <a:ea typeface="Monaco"/>
                <a:cs typeface="Monaco"/>
                <a:sym typeface="Monaco"/>
              </a:defRPr>
            </a:pPr>
            <a:r>
              <a:t>                   ((tempin[2]-temp.old)*wt[2]))</a:t>
            </a:r>
          </a:p>
        </p:txBody>
      </p:sp>
      <p:sp>
        <p:nvSpPr>
          <p:cNvPr id="280" name="Client"/>
          <p:cNvSpPr txBox="1"/>
          <p:nvPr/>
        </p:nvSpPr>
        <p:spPr>
          <a:xfrm>
            <a:off x="4124912" y="9954748"/>
            <a:ext cx="2736851" cy="9779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sz="4500">
                <a:solidFill>
                  <a:srgbClr val="515151"/>
                </a:solidFill>
              </a:defRPr>
            </a:lvl1pPr>
          </a:lstStyle>
          <a:p>
            <a:pPr/>
            <a:r>
              <a:t>Client</a:t>
            </a:r>
          </a:p>
        </p:txBody>
      </p:sp>
      <p:sp>
        <p:nvSpPr>
          <p:cNvPr id="281" name="Server"/>
          <p:cNvSpPr txBox="1"/>
          <p:nvPr/>
        </p:nvSpPr>
        <p:spPr>
          <a:xfrm>
            <a:off x="14200613" y="9954748"/>
            <a:ext cx="2948230" cy="9779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sz="4500">
                <a:solidFill>
                  <a:srgbClr val="515151"/>
                </a:solidFill>
              </a:defRPr>
            </a:lvl1pPr>
          </a:lstStyle>
          <a:p>
            <a:pPr/>
            <a:r>
              <a:t>Server</a:t>
            </a:r>
          </a:p>
        </p:txBody>
      </p:sp>
      <p:pic>
        <p:nvPicPr>
          <p:cNvPr id="282" name="CliServ.png" descr="CliServ.png"/>
          <p:cNvPicPr>
            <a:picLocks noChangeAspect="1"/>
          </p:cNvPicPr>
          <p:nvPr/>
        </p:nvPicPr>
        <p:blipFill>
          <a:blip r:embed="rId3">
            <a:extLst/>
          </a:blip>
          <a:stretch>
            <a:fillRect/>
          </a:stretch>
        </p:blipFill>
        <p:spPr>
          <a:xfrm>
            <a:off x="1055071" y="2948026"/>
            <a:ext cx="8496301" cy="3746501"/>
          </a:xfrm>
          <a:prstGeom prst="rect">
            <a:avLst/>
          </a:prstGeom>
          <a:ln w="25400">
            <a:miter lim="400000"/>
          </a:ln>
        </p:spPr>
      </p:pic>
      <p:sp>
        <p:nvSpPr>
          <p:cNvPr id="283" name="Client"/>
          <p:cNvSpPr txBox="1"/>
          <p:nvPr/>
        </p:nvSpPr>
        <p:spPr>
          <a:xfrm>
            <a:off x="2421956" y="5561222"/>
            <a:ext cx="1702957"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515151"/>
                </a:solidFill>
              </a:defRPr>
            </a:lvl1pPr>
          </a:lstStyle>
          <a:p>
            <a:pPr/>
            <a:r>
              <a:t>Client</a:t>
            </a:r>
          </a:p>
        </p:txBody>
      </p:sp>
      <p:sp>
        <p:nvSpPr>
          <p:cNvPr id="284" name="Server"/>
          <p:cNvSpPr txBox="1"/>
          <p:nvPr/>
        </p:nvSpPr>
        <p:spPr>
          <a:xfrm>
            <a:off x="6534093" y="3212763"/>
            <a:ext cx="1702956"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515151"/>
                </a:solidFill>
              </a:defRPr>
            </a:lvl1pPr>
          </a:lstStyle>
          <a:p>
            <a:pPr/>
            <a:r>
              <a:t>Server</a:t>
            </a:r>
          </a:p>
        </p:txBody>
      </p:sp>
      <p:sp>
        <p:nvSpPr>
          <p:cNvPr id="285" name="Triangles with base down are clients, those with base up are servers. Clients share edges only with servers, and vice versa. This makes it possible to model this code (8x8) in xC (Øyvind Teig)!"/>
          <p:cNvSpPr txBox="1"/>
          <p:nvPr/>
        </p:nvSpPr>
        <p:spPr>
          <a:xfrm>
            <a:off x="10993538" y="3212763"/>
            <a:ext cx="13925636" cy="2997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a:solidFill>
                  <a:srgbClr val="515151"/>
                </a:solidFill>
              </a:defRPr>
            </a:lvl1pPr>
          </a:lstStyle>
          <a:p>
            <a:pPr/>
            <a:r>
              <a:t>Triangles with base down are clients, those with base up are servers. Clients share edges only with servers, and vice versa. This makes it possible to model this code (8x8) in xC (Øyvind Teig)!</a:t>
            </a:r>
          </a:p>
        </p:txBody>
      </p:sp>
      <p:sp>
        <p:nvSpPr>
          <p:cNvPr id="286"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287" name="xC: select()"/>
          <p:cNvSpPr/>
          <p:nvPr/>
        </p:nvSpPr>
        <p:spPr>
          <a:xfrm>
            <a:off x="13962019" y="18105555"/>
            <a:ext cx="5686426" cy="10731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1" y="0"/>
                </a:moveTo>
                <a:lnTo>
                  <a:pt x="1931" y="4409"/>
                </a:lnTo>
                <a:lnTo>
                  <a:pt x="0" y="6422"/>
                </a:lnTo>
                <a:lnTo>
                  <a:pt x="1931" y="8428"/>
                </a:lnTo>
                <a:lnTo>
                  <a:pt x="1931" y="21600"/>
                </a:lnTo>
                <a:lnTo>
                  <a:pt x="21600" y="21600"/>
                </a:lnTo>
                <a:lnTo>
                  <a:pt x="21600" y="0"/>
                </a:lnTo>
                <a:lnTo>
                  <a:pt x="1931" y="0"/>
                </a:lnTo>
                <a:close/>
              </a:path>
            </a:pathLst>
          </a:custGeom>
          <a:ln w="38100">
            <a:solidFill>
              <a:srgbClr val="000000"/>
            </a:solidFill>
            <a:custDash>
              <a:ds d="200000" sp="200000"/>
            </a:custDash>
            <a:miter lim="400000"/>
          </a:ln>
          <a:extLst>
            <a:ext uri="{C572A759-6A51-4108-AA02-DFA0A04FC94B}">
              <ma14:wrappingTextBoxFlag xmlns:ma14="http://schemas.microsoft.com/office/mac/drawingml/2011/main" val="1"/>
            </a:ext>
          </a:extLst>
        </p:spPr>
        <p:txBody>
          <a:bodyPr lIns="101600" tIns="101600" rIns="101600" bIns="101600" anchor="ctr"/>
          <a:lstStyle/>
          <a:p>
            <a:pPr algn="ctr" defTabSz="457200">
              <a:spcBef>
                <a:spcPts val="0"/>
              </a:spcBef>
              <a:defRPr>
                <a:solidFill>
                  <a:srgbClr val="000000"/>
                </a:solidFill>
              </a:defRPr>
            </a:pPr>
            <a:r>
              <a:rPr>
                <a:solidFill>
                  <a:srgbClr val="515151"/>
                </a:solidFill>
              </a:rPr>
              <a:t>xC:</a:t>
            </a:r>
            <a:r>
              <a:t> </a:t>
            </a:r>
            <a:r>
              <a:rPr>
                <a:solidFill>
                  <a:srgbClr val="942192"/>
                </a:solidFill>
                <a:latin typeface="Monaco"/>
                <a:ea typeface="Monaco"/>
                <a:cs typeface="Monaco"/>
                <a:sym typeface="Monaco"/>
              </a:rPr>
              <a:t>select()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7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28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11" fill="hold">
                                  <p:stCondLst>
                                    <p:cond delay="0"/>
                                  </p:stCondLst>
                                  <p:iterate type="el" backwards="0">
                                    <p:tmAbs val="0"/>
                                  </p:iterate>
                                  <p:childTnLst>
                                    <p:set>
                                      <p:cBhvr>
                                        <p:cTn id="46" fill="hold"/>
                                        <p:tgtEl>
                                          <p:spTgt spid="286"/>
                                        </p:tgtEl>
                                        <p:attrNameLst>
                                          <p:attrName>style.visibility</p:attrName>
                                        </p:attrNameLst>
                                      </p:cBhvr>
                                      <p:to>
                                        <p:strVal val="visible"/>
                                      </p:to>
                                    </p:set>
                                    <p:anim calcmode="lin" valueType="num">
                                      <p:cBhvr>
                                        <p:cTn id="47" dur="1000" fill="hold"/>
                                        <p:tgtEl>
                                          <p:spTgt spid="286"/>
                                        </p:tgtEl>
                                        <p:attrNameLst>
                                          <p:attrName>ppt_x</p:attrName>
                                        </p:attrNameLst>
                                      </p:cBhvr>
                                      <p:tavLst>
                                        <p:tav tm="0">
                                          <p:val>
                                            <p:strVal val="0-#ppt_w/2"/>
                                          </p:val>
                                        </p:tav>
                                        <p:tav tm="100000">
                                          <p:val>
                                            <p:strVal val="#ppt_x"/>
                                          </p:val>
                                        </p:tav>
                                      </p:tavLst>
                                    </p:anim>
                                    <p:anim calcmode="lin" valueType="num">
                                      <p:cBhvr>
                                        <p:cTn id="48" dur="1000" fill="hold"/>
                                        <p:tgtEl>
                                          <p:spTgt spid="2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3" grpId="1"/>
      <p:bldP build="whole" bldLvl="1" animBg="1" rev="0" advAuto="0" spid="275" grpId="6"/>
      <p:bldP build="whole" bldLvl="1" animBg="1" rev="0" advAuto="0" spid="280" grpId="5"/>
      <p:bldP build="whole" bldLvl="1" animBg="1" rev="0" advAuto="0" spid="278" grpId="9"/>
      <p:bldP build="whole" bldLvl="1" animBg="1" rev="0" advAuto="0" spid="286" grpId="11"/>
      <p:bldP build="whole" bldLvl="1" animBg="1" rev="0" advAuto="0" spid="284" grpId="2"/>
      <p:bldP build="whole" bldLvl="1" animBg="1" rev="0" advAuto="0" spid="281" grpId="7"/>
      <p:bldP build="whole" bldLvl="1" animBg="1" rev="0" advAuto="0" spid="279" grpId="8"/>
      <p:bldP build="whole" bldLvl="1" animBg="1" rev="0" advAuto="0" spid="287" grpId="10"/>
      <p:bldP build="whole" bldLvl="1" animBg="1" rev="0" advAuto="0" spid="277" grpId="4"/>
      <p:bldP build="whole" bldLvl="1" animBg="1" rev="0" advAuto="0" spid="285" grpId="3"/>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OTHER GEOMETRIES (CLIENT/SERVER)"/>
          <p:cNvSpPr txBox="1"/>
          <p:nvPr>
            <p:ph type="body" idx="13"/>
          </p:nvPr>
        </p:nvSpPr>
        <p:spPr>
          <a:xfrm>
            <a:off x="812800" y="914400"/>
            <a:ext cx="13145542" cy="914400"/>
          </a:xfrm>
          <a:prstGeom prst="rect">
            <a:avLst/>
          </a:prstGeom>
        </p:spPr>
        <p:txBody>
          <a:bodyPr/>
          <a:lstStyle/>
          <a:p>
            <a:pPr lvl="1" marL="0" indent="0" defTabSz="914400">
              <a:lnSpc>
                <a:spcPct val="80000"/>
              </a:lnSpc>
              <a:spcBef>
                <a:spcPts val="0"/>
              </a:spcBef>
              <a:buClrTx/>
              <a:buSzTx/>
              <a:buFontTx/>
              <a:buNone/>
              <a:defRPr cap="all" spc="240" sz="4800">
                <a:solidFill>
                  <a:srgbClr val="515151"/>
                </a:solidFill>
                <a:latin typeface="DIN Alternate"/>
                <a:ea typeface="DIN Alternate"/>
                <a:cs typeface="DIN Alternate"/>
                <a:sym typeface="DIN Alternate"/>
              </a:defRPr>
            </a:pPr>
            <a:r>
              <a:t>OTHER GEOMETRIES (CLIENT/SERVER)</a:t>
            </a:r>
          </a:p>
        </p:txBody>
      </p:sp>
      <p:pic>
        <p:nvPicPr>
          <p:cNvPr id="290" name="torus-Wikimedia.png" descr="torus-Wikimedia.png"/>
          <p:cNvPicPr>
            <a:picLocks noChangeAspect="1"/>
          </p:cNvPicPr>
          <p:nvPr/>
        </p:nvPicPr>
        <p:blipFill>
          <a:blip r:embed="rId2">
            <a:extLst/>
          </a:blip>
          <a:stretch>
            <a:fillRect/>
          </a:stretch>
        </p:blipFill>
        <p:spPr>
          <a:xfrm>
            <a:off x="36150612" y="9042653"/>
            <a:ext cx="3721101" cy="2717801"/>
          </a:xfrm>
          <a:prstGeom prst="rect">
            <a:avLst/>
          </a:prstGeom>
          <a:ln w="25400">
            <a:miter lim="400000"/>
          </a:ln>
        </p:spPr>
      </p:pic>
      <p:sp>
        <p:nvSpPr>
          <p:cNvPr id="291" name="Client-type"/>
          <p:cNvSpPr txBox="1"/>
          <p:nvPr/>
        </p:nvSpPr>
        <p:spPr>
          <a:xfrm>
            <a:off x="17353094" y="11347686"/>
            <a:ext cx="2723651" cy="1651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a:defRPr sz="4200">
                <a:solidFill>
                  <a:srgbClr val="515151"/>
                </a:solidFill>
              </a:defRPr>
            </a:lvl1pPr>
          </a:lstStyle>
          <a:p>
            <a:pPr/>
            <a:r>
              <a:t>Client-type</a:t>
            </a:r>
          </a:p>
        </p:txBody>
      </p:sp>
      <p:sp>
        <p:nvSpPr>
          <p:cNvPr id="292" name="Server-type"/>
          <p:cNvSpPr txBox="1"/>
          <p:nvPr/>
        </p:nvSpPr>
        <p:spPr>
          <a:xfrm>
            <a:off x="21276566" y="11347686"/>
            <a:ext cx="2915799" cy="1651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a:defRPr sz="4200">
                <a:solidFill>
                  <a:srgbClr val="515151"/>
                </a:solidFill>
              </a:defRPr>
            </a:lvl1pPr>
          </a:lstStyle>
          <a:p>
            <a:pPr/>
            <a:r>
              <a:t>Server-type</a:t>
            </a:r>
          </a:p>
        </p:txBody>
      </p:sp>
      <p:sp>
        <p:nvSpPr>
          <p:cNvPr id="293"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pic>
        <p:nvPicPr>
          <p:cNvPr id="294" name="Double-torus-3-leg-stool.png" descr="Double-torus-3-leg-stool.png"/>
          <p:cNvPicPr>
            <a:picLocks noChangeAspect="1"/>
          </p:cNvPicPr>
          <p:nvPr/>
        </p:nvPicPr>
        <p:blipFill>
          <a:blip r:embed="rId3">
            <a:extLst/>
          </a:blip>
          <a:stretch>
            <a:fillRect/>
          </a:stretch>
        </p:blipFill>
        <p:spPr>
          <a:xfrm>
            <a:off x="1819959" y="7717052"/>
            <a:ext cx="3721101" cy="4073097"/>
          </a:xfrm>
          <a:prstGeom prst="rect">
            <a:avLst/>
          </a:prstGeom>
          <a:ln w="25400">
            <a:miter lim="400000"/>
          </a:ln>
        </p:spPr>
      </p:pic>
      <p:pic>
        <p:nvPicPr>
          <p:cNvPr id="295" name="CliServq.png" descr="CliServq.png"/>
          <p:cNvPicPr>
            <a:picLocks noChangeAspect="1"/>
          </p:cNvPicPr>
          <p:nvPr/>
        </p:nvPicPr>
        <p:blipFill>
          <a:blip r:embed="rId4">
            <a:extLst/>
          </a:blip>
          <a:stretch>
            <a:fillRect/>
          </a:stretch>
        </p:blipFill>
        <p:spPr>
          <a:xfrm>
            <a:off x="16610826" y="8121650"/>
            <a:ext cx="8039101" cy="3263900"/>
          </a:xfrm>
          <a:prstGeom prst="rect">
            <a:avLst/>
          </a:prstGeom>
          <a:ln w="25400">
            <a:miter lim="400000"/>
          </a:ln>
        </p:spPr>
      </p:pic>
      <p:pic>
        <p:nvPicPr>
          <p:cNvPr id="296" name="CliServt.png" descr="CliServt.png"/>
          <p:cNvPicPr>
            <a:picLocks noChangeAspect="1"/>
          </p:cNvPicPr>
          <p:nvPr/>
        </p:nvPicPr>
        <p:blipFill>
          <a:blip r:embed="rId5">
            <a:extLst/>
          </a:blip>
          <a:stretch>
            <a:fillRect/>
          </a:stretch>
        </p:blipFill>
        <p:spPr>
          <a:xfrm>
            <a:off x="16778473" y="12960822"/>
            <a:ext cx="8140701" cy="3810001"/>
          </a:xfrm>
          <a:prstGeom prst="rect">
            <a:avLst/>
          </a:prstGeom>
          <a:ln w="25400">
            <a:miter lim="400000"/>
          </a:ln>
        </p:spPr>
      </p:pic>
      <p:sp>
        <p:nvSpPr>
          <p:cNvPr id="297" name="SPHERE: Project a regular octahedron on it (shown unfolded to left) by central projection. The triangles to the left are client if base on bottom and server if base on top, as usual. This proves to be consistent when closed at tabs. For further subdivision, see technique at bottom."/>
          <p:cNvSpPr txBox="1"/>
          <p:nvPr/>
        </p:nvSpPr>
        <p:spPr>
          <a:xfrm>
            <a:off x="6740881" y="3568347"/>
            <a:ext cx="17909046" cy="2997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a:solidFill>
                  <a:srgbClr val="515151"/>
                </a:solidFill>
              </a:defRPr>
            </a:lvl1pPr>
          </a:lstStyle>
          <a:p>
            <a:pPr/>
            <a:r>
              <a:t>SPHERE: Project a regular octahedron on it (shown unfolded to left) by central projection. The triangles to the left are client if base on bottom and server if base on top, as usual. This proves to be consistent when closed at tabs. For further subdivision, see technique at bottom.</a:t>
            </a:r>
          </a:p>
        </p:txBody>
      </p:sp>
      <p:sp>
        <p:nvSpPr>
          <p:cNvPr id="298" name="M-FOLD TORUS (M&gt;1): Express as M+1-legged stool with top and bottom seat (shown left for M=2). Cut vertically along axis into 2(M+1) half-legs, unfold each into a hyperbolic quadrilateral, alternating client-type and server-type, subdivided into triangles as at right."/>
          <p:cNvSpPr txBox="1"/>
          <p:nvPr/>
        </p:nvSpPr>
        <p:spPr>
          <a:xfrm>
            <a:off x="6740881" y="7855203"/>
            <a:ext cx="9869946" cy="5092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a:solidFill>
                  <a:srgbClr val="515151"/>
                </a:solidFill>
              </a:defRPr>
            </a:lvl1pPr>
          </a:lstStyle>
          <a:p>
            <a:pPr/>
            <a:r>
              <a:t>M-FOLD TORUS (M&gt;1): Express as M+1-legged stool with top and bottom seat (shown left for M=2). Cut vertically along axis into 2(M+1) half-legs, unfold each into a hyperbolic quadrilateral, alternating client-type and server-type, subdivided into triangles as at right.</a:t>
            </a:r>
          </a:p>
        </p:txBody>
      </p:sp>
      <p:sp>
        <p:nvSpPr>
          <p:cNvPr id="299" name="FURTHER SUBDIVISION: For any n&gt;1, subdivide each large triangle into n^2 small ones, client into client-type, server into server-type, as shown to right (n=3). Entire boundary is same type in each case, so coarse correctness carries over."/>
          <p:cNvSpPr txBox="1"/>
          <p:nvPr/>
        </p:nvSpPr>
        <p:spPr>
          <a:xfrm>
            <a:off x="1513611" y="14152979"/>
            <a:ext cx="13369502" cy="3695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a:solidFill>
                  <a:srgbClr val="515151"/>
                </a:solidFill>
              </a:defRPr>
            </a:lvl1pPr>
          </a:lstStyle>
          <a:p>
            <a:pPr/>
            <a:r>
              <a:t>FURTHER SUBDIVISION: For any n&gt;1, subdivide each large triangle into n^2 small ones, client into client-type, server into server-type, as shown to right (n=3). Entire boundary is same type in each case, so coarse correctness carries over.</a:t>
            </a:r>
          </a:p>
        </p:txBody>
      </p:sp>
      <p:pic>
        <p:nvPicPr>
          <p:cNvPr id="300" name="octahedron-Screen Shot 2021-01-07 at 5.51.34 PM.png" descr="octahedron-Screen Shot 2021-01-07 at 5.51.34 PM.png"/>
          <p:cNvPicPr>
            <a:picLocks noChangeAspect="1"/>
          </p:cNvPicPr>
          <p:nvPr/>
        </p:nvPicPr>
        <p:blipFill>
          <a:blip r:embed="rId6">
            <a:extLst/>
          </a:blip>
          <a:stretch>
            <a:fillRect/>
          </a:stretch>
        </p:blipFill>
        <p:spPr>
          <a:xfrm>
            <a:off x="1513611" y="3039376"/>
            <a:ext cx="4813301" cy="3467101"/>
          </a:xfrm>
          <a:prstGeom prst="rect">
            <a:avLst/>
          </a:prstGeom>
          <a:ln w="254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6" fill="hold">
                                  <p:stCondLst>
                                    <p:cond delay="0"/>
                                  </p:stCondLst>
                                  <p:iterate type="el" backwards="0">
                                    <p:tmAbs val="0"/>
                                  </p:iterate>
                                  <p:childTnLst>
                                    <p:set>
                                      <p:cBhvr>
                                        <p:cTn id="26" fill="hold"/>
                                        <p:tgtEl>
                                          <p:spTgt spid="293"/>
                                        </p:tgtEl>
                                        <p:attrNameLst>
                                          <p:attrName>style.visibility</p:attrName>
                                        </p:attrNameLst>
                                      </p:cBhvr>
                                      <p:to>
                                        <p:strVal val="visible"/>
                                      </p:to>
                                    </p:set>
                                    <p:anim calcmode="lin" valueType="num">
                                      <p:cBhvr>
                                        <p:cTn id="27" dur="1000" fill="hold"/>
                                        <p:tgtEl>
                                          <p:spTgt spid="293"/>
                                        </p:tgtEl>
                                        <p:attrNameLst>
                                          <p:attrName>ppt_x</p:attrName>
                                        </p:attrNameLst>
                                      </p:cBhvr>
                                      <p:tavLst>
                                        <p:tav tm="0">
                                          <p:val>
                                            <p:strVal val="0-#ppt_w/2"/>
                                          </p:val>
                                        </p:tav>
                                        <p:tav tm="100000">
                                          <p:val>
                                            <p:strVal val="#ppt_x"/>
                                          </p:val>
                                        </p:tav>
                                      </p:tavLst>
                                    </p:anim>
                                    <p:anim calcmode="lin" valueType="num">
                                      <p:cBhvr>
                                        <p:cTn id="28" dur="1000" fill="hold"/>
                                        <p:tgtEl>
                                          <p:spTgt spid="2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3" grpId="6"/>
      <p:bldP build="whole" bldLvl="1" animBg="1" rev="0" advAuto="0" spid="298" grpId="4"/>
      <p:bldP build="whole" bldLvl="1" animBg="1" rev="0" advAuto="0" spid="291" grpId="1"/>
      <p:bldP build="whole" bldLvl="1" animBg="1" rev="0" advAuto="0" spid="297" grpId="3"/>
      <p:bldP build="whole" bldLvl="1" animBg="1" rev="0" advAuto="0" spid="299" grpId="5"/>
      <p:bldP build="whole" bldLvl="1" animBg="1" rev="0" advAuto="0" spid="292"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2" name="my xCORE-200 eXplorerKIT boards’ processor"/>
          <p:cNvSpPr txBox="1"/>
          <p:nvPr>
            <p:ph type="body" idx="13"/>
          </p:nvPr>
        </p:nvSpPr>
        <p:spPr>
          <a:prstGeom prst="rect">
            <a:avLst/>
          </a:prstGeom>
        </p:spPr>
        <p:txBody>
          <a:bodyPr/>
          <a:lstStyle>
            <a:lvl1pPr>
              <a:defRPr>
                <a:solidFill>
                  <a:srgbClr val="FFFB00"/>
                </a:solidFill>
              </a:defRPr>
            </a:lvl1pPr>
          </a:lstStyle>
          <a:p>
            <a:pPr/>
            <a:r>
              <a:t>my xCORE-200 eXplorerKIT boards’ processor</a:t>
            </a:r>
          </a:p>
        </p:txBody>
      </p:sp>
      <p:pic>
        <p:nvPicPr>
          <p:cNvPr id="303" name="XS1-U16A-128-FB217-Datasheet(1.9) p2_.pdf" descr="XS1-U16A-128-FB217-Datasheet(1.9) p2_.pdf"/>
          <p:cNvPicPr>
            <a:picLocks noChangeAspect="1"/>
          </p:cNvPicPr>
          <p:nvPr/>
        </p:nvPicPr>
        <p:blipFill>
          <a:blip r:embed="rId2">
            <a:extLst/>
          </a:blip>
          <a:srcRect l="25224" t="20152" r="13980" b="19535"/>
          <a:stretch>
            <a:fillRect/>
          </a:stretch>
        </p:blipFill>
        <p:spPr>
          <a:xfrm>
            <a:off x="863599" y="2144367"/>
            <a:ext cx="14929178" cy="10466051"/>
          </a:xfrm>
          <a:prstGeom prst="rect">
            <a:avLst/>
          </a:prstGeom>
          <a:ln w="25400">
            <a:miter lim="400000"/>
          </a:ln>
        </p:spPr>
      </p:pic>
      <p:sp>
        <p:nvSpPr>
          <p:cNvPr id="304" name="Figure 1: XEF216-512-TQ128 block diagram, from XEF216-512-TQ128 Datasheet. 2018/03/23 Document Number: X006990 https://www.xmos.ai/download/XEF216-512-TQ128-Datasheet(1.15).pdf.  As used in the xCORE-200 eXplorerKIT (external flash)"/>
          <p:cNvSpPr txBox="1"/>
          <p:nvPr/>
        </p:nvSpPr>
        <p:spPr>
          <a:xfrm>
            <a:off x="863599" y="14831666"/>
            <a:ext cx="16328410" cy="3695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defRPr>
                <a:solidFill>
                  <a:srgbClr val="FFFB00"/>
                </a:solidFill>
              </a:defRPr>
            </a:pPr>
            <a:r>
              <a:t>Figure 1: XEF216-512-TQ128 block diagram, from </a:t>
            </a:r>
            <a:r>
              <a:rPr b="1">
                <a:latin typeface="Avenir Next"/>
                <a:ea typeface="Avenir Next"/>
                <a:cs typeface="Avenir Next"/>
                <a:sym typeface="Avenir Next"/>
              </a:rPr>
              <a:t>XEF216-512-TQ128 Datasheet</a:t>
            </a:r>
            <a:r>
              <a:t>. 2018/03/23 Document Number: X006990</a:t>
            </a:r>
            <a:br/>
            <a:r>
              <a:rPr u="sng">
                <a:hlinkClick r:id="rId3" invalidUrl="" action="" tgtFrame="" tooltip="" history="1" highlightClick="0" endSnd="0"/>
              </a:rPr>
              <a:t>https://www.xmos.ai/download/XEF216-512-TQ128-Datasheet(1.15).pdf</a:t>
            </a:r>
            <a:r>
              <a:t>. </a:t>
            </a:r>
            <a:br/>
            <a:r>
              <a:t>As used in the xCORE-200 eXplorerKIT (external flash)</a:t>
            </a:r>
          </a:p>
        </p:txBody>
      </p:sp>
      <p:sp>
        <p:nvSpPr>
          <p:cNvPr id="305" name="2 tiles (500 MIPS per tile (or dual))…"/>
          <p:cNvSpPr txBox="1"/>
          <p:nvPr/>
        </p:nvSpPr>
        <p:spPr>
          <a:xfrm>
            <a:off x="16237292" y="3306417"/>
            <a:ext cx="8959509" cy="13373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spAutoFit/>
          </a:bodyPr>
          <a:lstStyle/>
          <a:p>
            <a:pPr marL="457200" indent="-457200">
              <a:spcBef>
                <a:spcPts val="0"/>
              </a:spcBef>
              <a:buClr>
                <a:schemeClr val="accent1"/>
              </a:buClr>
              <a:buSzPct val="100000"/>
              <a:buChar char="‣"/>
              <a:defRPr sz="4500">
                <a:solidFill>
                  <a:srgbClr val="FFFB00"/>
                </a:solidFill>
              </a:defRPr>
            </a:pPr>
            <a:r>
              <a:t>2 tiles (500 MIPS per tile (or dual))</a:t>
            </a:r>
          </a:p>
          <a:p>
            <a:pPr marL="457200" indent="-457200">
              <a:spcBef>
                <a:spcPts val="0"/>
              </a:spcBef>
              <a:buClr>
                <a:schemeClr val="accent1"/>
              </a:buClr>
              <a:buSzPct val="100000"/>
              <a:buChar char="‣"/>
              <a:defRPr sz="4500">
                <a:solidFill>
                  <a:srgbClr val="FFFB00"/>
                </a:solidFill>
              </a:defRPr>
            </a:pPr>
            <a:r>
              <a:t>8 cores per tile (=«Logical cores»)</a:t>
            </a:r>
          </a:p>
          <a:p>
            <a:pPr marL="457200" indent="-457200">
              <a:spcBef>
                <a:spcPts val="0"/>
              </a:spcBef>
              <a:buClr>
                <a:schemeClr val="accent1"/>
              </a:buClr>
              <a:buSzPct val="100000"/>
              <a:buChar char="‣"/>
              <a:defRPr sz="4500">
                <a:solidFill>
                  <a:srgbClr val="FFFB00"/>
                </a:solidFill>
              </a:defRPr>
            </a:pPr>
            <a:r>
              <a:t>xTIME scheduler. If # cores active:</a:t>
            </a:r>
          </a:p>
          <a:p>
            <a:pPr lvl="1" marL="685800" indent="-457200">
              <a:spcBef>
                <a:spcPts val="0"/>
              </a:spcBef>
              <a:buClr>
                <a:schemeClr val="accent1"/>
              </a:buClr>
              <a:buSzPct val="100000"/>
              <a:buChar char="‣"/>
              <a:defRPr sz="4500">
                <a:solidFill>
                  <a:srgbClr val="FFFB00"/>
                </a:solidFill>
              </a:defRPr>
            </a:pPr>
            <a:r>
              <a:t>1-5 cores: 1/5 cycles each</a:t>
            </a:r>
          </a:p>
          <a:p>
            <a:pPr lvl="1" marL="685800" indent="-457200">
              <a:spcBef>
                <a:spcPts val="0"/>
              </a:spcBef>
              <a:buClr>
                <a:schemeClr val="accent1"/>
              </a:buClr>
              <a:buSzPct val="100000"/>
              <a:buChar char="‣"/>
              <a:defRPr sz="4500">
                <a:solidFill>
                  <a:srgbClr val="FFFB00"/>
                </a:solidFill>
              </a:defRPr>
            </a:pPr>
            <a:r>
              <a:t>6-8 cores: all cycles shared out</a:t>
            </a:r>
          </a:p>
          <a:p>
            <a:pPr lvl="1" marL="685800" indent="-457200">
              <a:spcBef>
                <a:spcPts val="0"/>
              </a:spcBef>
              <a:buClr>
                <a:schemeClr val="accent1"/>
              </a:buClr>
              <a:buSzPct val="100000"/>
              <a:buChar char="‣"/>
              <a:defRPr sz="4500">
                <a:solidFill>
                  <a:srgbClr val="FFFB00"/>
                </a:solidFill>
              </a:defRPr>
            </a:pPr>
            <a:r>
              <a:t>Deterministic thread execution</a:t>
            </a:r>
          </a:p>
          <a:p>
            <a:pPr marL="457200" indent="-457200">
              <a:spcBef>
                <a:spcPts val="0"/>
              </a:spcBef>
              <a:buClr>
                <a:schemeClr val="accent1"/>
              </a:buClr>
              <a:buSzPct val="100000"/>
              <a:buChar char="‣"/>
              <a:defRPr sz="4500">
                <a:solidFill>
                  <a:srgbClr val="FFFB00"/>
                </a:solidFill>
              </a:defRPr>
            </a:pPr>
            <a:r>
              <a:t>Channels: untyped. Synch or buffered</a:t>
            </a:r>
          </a:p>
          <a:p>
            <a:pPr lvl="1" marL="685800" indent="-457200">
              <a:spcBef>
                <a:spcPts val="0"/>
              </a:spcBef>
              <a:buClr>
                <a:schemeClr val="accent1"/>
              </a:buClr>
              <a:buSzPct val="100000"/>
              <a:buChar char="‣"/>
              <a:defRPr sz="4500">
                <a:solidFill>
                  <a:srgbClr val="FFFB00"/>
                </a:solidFill>
              </a:defRPr>
            </a:pPr>
            <a:r>
              <a:t>xC </a:t>
            </a:r>
            <a:r>
              <a:rPr>
                <a:latin typeface="Courier"/>
                <a:ea typeface="Courier"/>
                <a:cs typeface="Courier"/>
                <a:sym typeface="Courier"/>
              </a:rPr>
              <a:t>chanend</a:t>
            </a:r>
            <a:r>
              <a:t>s (32 per tile)</a:t>
            </a:r>
          </a:p>
          <a:p>
            <a:pPr marL="457200" indent="-457200">
              <a:spcBef>
                <a:spcPts val="0"/>
              </a:spcBef>
              <a:buClr>
                <a:schemeClr val="accent1"/>
              </a:buClr>
              <a:buSzPct val="100000"/>
              <a:buChar char="‣"/>
              <a:defRPr sz="4500">
                <a:solidFill>
                  <a:srgbClr val="FFFB00"/>
                </a:solidFill>
              </a:defRPr>
            </a:pPr>
            <a:r>
              <a:t>xC </a:t>
            </a:r>
            <a:r>
              <a:rPr>
                <a:latin typeface="Courier"/>
                <a:ea typeface="Courier"/>
                <a:cs typeface="Courier"/>
                <a:sym typeface="Courier"/>
              </a:rPr>
              <a:t>interface</a:t>
            </a:r>
            <a:r>
              <a:t> (typed and role/session)</a:t>
            </a:r>
          </a:p>
          <a:p>
            <a:pPr lvl="1" marL="685800" indent="-457200">
              <a:spcBef>
                <a:spcPts val="0"/>
              </a:spcBef>
              <a:buClr>
                <a:schemeClr val="accent1"/>
              </a:buClr>
              <a:buSzPct val="100000"/>
              <a:buChar char="‣"/>
              <a:defRPr sz="4500">
                <a:solidFill>
                  <a:srgbClr val="FFFB00"/>
                </a:solidFill>
              </a:defRPr>
            </a:pPr>
            <a:r>
              <a:t>I/O ports</a:t>
            </a:r>
          </a:p>
          <a:p>
            <a:pPr lvl="1" marL="685800" indent="-457200">
              <a:spcBef>
                <a:spcPts val="0"/>
              </a:spcBef>
              <a:buClr>
                <a:schemeClr val="accent1"/>
              </a:buClr>
              <a:buSzPct val="100000"/>
              <a:buChar char="‣"/>
              <a:defRPr sz="4500">
                <a:solidFill>
                  <a:srgbClr val="FFFB00"/>
                </a:solidFill>
              </a:defRPr>
            </a:pPr>
            <a:r>
              <a:t>Clock blocks (6 per tile)</a:t>
            </a:r>
          </a:p>
          <a:p>
            <a:pPr lvl="1" marL="685800" indent="-457200">
              <a:spcBef>
                <a:spcPts val="0"/>
              </a:spcBef>
              <a:buClr>
                <a:schemeClr val="accent1"/>
              </a:buClr>
              <a:buSzPct val="100000"/>
              <a:buChar char="‣"/>
              <a:defRPr sz="4500">
                <a:solidFill>
                  <a:srgbClr val="FFFB00"/>
                </a:solidFill>
              </a:defRPr>
            </a:pPr>
            <a:r>
              <a:t>Timers (10 per tile)</a:t>
            </a:r>
          </a:p>
        </p:txBody>
      </p:sp>
      <p:sp>
        <p:nvSpPr>
          <p:cNvPr id="306" name="Linje"/>
          <p:cNvSpPr/>
          <p:nvPr/>
        </p:nvSpPr>
        <p:spPr>
          <a:xfrm>
            <a:off x="16769133" y="4095749"/>
            <a:ext cx="1378530" cy="1"/>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307" name="Linje"/>
          <p:cNvSpPr/>
          <p:nvPr/>
        </p:nvSpPr>
        <p:spPr>
          <a:xfrm>
            <a:off x="16884637" y="5721349"/>
            <a:ext cx="3763454" cy="1"/>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308" name="Linje"/>
          <p:cNvSpPr/>
          <p:nvPr/>
        </p:nvSpPr>
        <p:spPr>
          <a:xfrm>
            <a:off x="21689607" y="5670549"/>
            <a:ext cx="1566951" cy="1"/>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309" name="Linje"/>
          <p:cNvSpPr/>
          <p:nvPr/>
        </p:nvSpPr>
        <p:spPr>
          <a:xfrm>
            <a:off x="16828456" y="11146013"/>
            <a:ext cx="2424451" cy="1"/>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310" name="Linje"/>
          <p:cNvSpPr/>
          <p:nvPr/>
        </p:nvSpPr>
        <p:spPr>
          <a:xfrm>
            <a:off x="17059366" y="10367012"/>
            <a:ext cx="3368927" cy="1"/>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311" name="Linje"/>
          <p:cNvSpPr/>
          <p:nvPr/>
        </p:nvSpPr>
        <p:spPr>
          <a:xfrm>
            <a:off x="16912697" y="12751602"/>
            <a:ext cx="3515596" cy="1"/>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312" name="Linje"/>
          <p:cNvSpPr/>
          <p:nvPr/>
        </p:nvSpPr>
        <p:spPr>
          <a:xfrm>
            <a:off x="16912697" y="13456144"/>
            <a:ext cx="3662266" cy="1"/>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313" name="Linje"/>
          <p:cNvSpPr/>
          <p:nvPr/>
        </p:nvSpPr>
        <p:spPr>
          <a:xfrm>
            <a:off x="17085521" y="16545276"/>
            <a:ext cx="1910322" cy="1"/>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314" name="Linje"/>
          <p:cNvSpPr/>
          <p:nvPr/>
        </p:nvSpPr>
        <p:spPr>
          <a:xfrm>
            <a:off x="18542716" y="7258799"/>
            <a:ext cx="2679569" cy="1"/>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grpSp>
        <p:nvGrpSpPr>
          <p:cNvPr id="317" name="Gruppe"/>
          <p:cNvGrpSpPr/>
          <p:nvPr/>
        </p:nvGrpSpPr>
        <p:grpSpPr>
          <a:xfrm>
            <a:off x="9858049" y="4469104"/>
            <a:ext cx="5740401" cy="876301"/>
            <a:chOff x="0" y="0"/>
            <a:chExt cx="5740400" cy="876299"/>
          </a:xfrm>
        </p:grpSpPr>
        <p:sp>
          <p:nvSpPr>
            <p:cNvPr id="315" name="Rektangel"/>
            <p:cNvSpPr/>
            <p:nvPr/>
          </p:nvSpPr>
          <p:spPr>
            <a:xfrm>
              <a:off x="0" y="0"/>
              <a:ext cx="5740400" cy="812800"/>
            </a:xfrm>
            <a:prstGeom prst="rect">
              <a:avLst/>
            </a:prstGeom>
            <a:solidFill>
              <a:srgbClr val="FF2600"/>
            </a:solidFill>
            <a:ln w="25400" cap="flat">
              <a:noFill/>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16" name="xCORE logical core"/>
            <p:cNvSpPr txBox="1"/>
            <p:nvPr/>
          </p:nvSpPr>
          <p:spPr>
            <a:xfrm>
              <a:off x="658452" y="12699"/>
              <a:ext cx="4486428" cy="8636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3800">
                  <a:solidFill>
                    <a:srgbClr val="FFFB00"/>
                  </a:solidFill>
                </a:defRPr>
              </a:lvl1pPr>
            </a:lstStyle>
            <a:p>
              <a:pPr/>
              <a:r>
                <a:t>xCORE logical core</a:t>
              </a:r>
            </a:p>
          </p:txBody>
        </p:sp>
      </p:grpSp>
      <p:grpSp>
        <p:nvGrpSpPr>
          <p:cNvPr id="322" name="Gruppe"/>
          <p:cNvGrpSpPr/>
          <p:nvPr/>
        </p:nvGrpSpPr>
        <p:grpSpPr>
          <a:xfrm>
            <a:off x="812799" y="4379088"/>
            <a:ext cx="14910263" cy="9552654"/>
            <a:chOff x="0" y="0"/>
            <a:chExt cx="14910261" cy="9552652"/>
          </a:xfrm>
        </p:grpSpPr>
        <p:sp>
          <p:nvSpPr>
            <p:cNvPr id="318" name="Rektangel"/>
            <p:cNvSpPr/>
            <p:nvPr/>
          </p:nvSpPr>
          <p:spPr>
            <a:xfrm>
              <a:off x="8382461" y="0"/>
              <a:ext cx="6527801" cy="9552653"/>
            </a:xfrm>
            <a:prstGeom prst="rect">
              <a:avLst/>
            </a:prstGeom>
            <a:noFill/>
            <a:ln w="508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19" name="Rektangel"/>
            <p:cNvSpPr/>
            <p:nvPr/>
          </p:nvSpPr>
          <p:spPr>
            <a:xfrm>
              <a:off x="0" y="0"/>
              <a:ext cx="6527800" cy="9552653"/>
            </a:xfrm>
            <a:prstGeom prst="rect">
              <a:avLst/>
            </a:prstGeom>
            <a:noFill/>
            <a:ln w="508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20" name="tile[0] has 8 cores"/>
            <p:cNvSpPr txBox="1"/>
            <p:nvPr/>
          </p:nvSpPr>
          <p:spPr>
            <a:xfrm>
              <a:off x="9595387" y="8344737"/>
              <a:ext cx="4293109" cy="9017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a:solidFill>
                    <a:srgbClr val="FFFB00"/>
                  </a:solidFill>
                </a:defRPr>
              </a:lvl1pPr>
            </a:lstStyle>
            <a:p>
              <a:pPr/>
              <a:r>
                <a:t>tile[0] has 8 cores</a:t>
              </a:r>
            </a:p>
          </p:txBody>
        </p:sp>
        <p:sp>
          <p:nvSpPr>
            <p:cNvPr id="321" name="tile[1] has 8 cores"/>
            <p:cNvSpPr txBox="1"/>
            <p:nvPr/>
          </p:nvSpPr>
          <p:spPr>
            <a:xfrm>
              <a:off x="1135738" y="8344737"/>
              <a:ext cx="4293109" cy="9017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a:solidFill>
                    <a:srgbClr val="FFFB00"/>
                  </a:solidFill>
                </a:defRPr>
              </a:lvl1pPr>
            </a:lstStyle>
            <a:p>
              <a:pPr/>
              <a:r>
                <a:t>tile[1] has 8 cores</a:t>
              </a:r>
            </a:p>
          </p:txBody>
        </p:sp>
      </p:grpSp>
      <p:grpSp>
        <p:nvGrpSpPr>
          <p:cNvPr id="329" name="Gruppe"/>
          <p:cNvGrpSpPr/>
          <p:nvPr/>
        </p:nvGrpSpPr>
        <p:grpSpPr>
          <a:xfrm>
            <a:off x="4778264" y="2195167"/>
            <a:ext cx="7011407" cy="1092201"/>
            <a:chOff x="0" y="0"/>
            <a:chExt cx="7011406" cy="1092200"/>
          </a:xfrm>
        </p:grpSpPr>
        <p:grpSp>
          <p:nvGrpSpPr>
            <p:cNvPr id="325" name="Gruppe"/>
            <p:cNvGrpSpPr/>
            <p:nvPr/>
          </p:nvGrpSpPr>
          <p:grpSpPr>
            <a:xfrm>
              <a:off x="4547106" y="0"/>
              <a:ext cx="2464301" cy="1092200"/>
              <a:chOff x="0" y="0"/>
              <a:chExt cx="2464299" cy="1092200"/>
            </a:xfrm>
          </p:grpSpPr>
          <p:sp>
            <p:nvSpPr>
              <p:cNvPr id="323" name="Rektangel"/>
              <p:cNvSpPr/>
              <p:nvPr/>
            </p:nvSpPr>
            <p:spPr>
              <a:xfrm>
                <a:off x="0" y="0"/>
                <a:ext cx="2464300" cy="1092200"/>
              </a:xfrm>
              <a:prstGeom prst="rect">
                <a:avLst/>
              </a:prstGeom>
              <a:solidFill>
                <a:srgbClr val="FF2600"/>
              </a:solidFill>
              <a:ln w="25400" cap="flat">
                <a:noFill/>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24" name="xTIME scheduler"/>
              <p:cNvSpPr txBox="1"/>
              <p:nvPr/>
            </p:nvSpPr>
            <p:spPr>
              <a:xfrm>
                <a:off x="206578" y="0"/>
                <a:ext cx="2051142" cy="109220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p>
                <a:pPr algn="ctr">
                  <a:lnSpc>
                    <a:spcPct val="70000"/>
                  </a:lnSpc>
                  <a:defRPr sz="3200">
                    <a:solidFill>
                      <a:srgbClr val="FFFB00"/>
                    </a:solidFill>
                  </a:defRPr>
                </a:pPr>
                <a:r>
                  <a:t>xTIME</a:t>
                </a:r>
                <a:br/>
                <a:r>
                  <a:t>scheduler</a:t>
                </a:r>
              </a:p>
            </p:txBody>
          </p:sp>
        </p:grpSp>
        <p:grpSp>
          <p:nvGrpSpPr>
            <p:cNvPr id="328" name="Gruppe"/>
            <p:cNvGrpSpPr/>
            <p:nvPr/>
          </p:nvGrpSpPr>
          <p:grpSpPr>
            <a:xfrm>
              <a:off x="0" y="0"/>
              <a:ext cx="2464300" cy="1092200"/>
              <a:chOff x="0" y="0"/>
              <a:chExt cx="2464299" cy="1092200"/>
            </a:xfrm>
          </p:grpSpPr>
          <p:sp>
            <p:nvSpPr>
              <p:cNvPr id="326" name="Rektangel"/>
              <p:cNvSpPr/>
              <p:nvPr/>
            </p:nvSpPr>
            <p:spPr>
              <a:xfrm>
                <a:off x="0" y="0"/>
                <a:ext cx="2464300" cy="1092200"/>
              </a:xfrm>
              <a:prstGeom prst="rect">
                <a:avLst/>
              </a:prstGeom>
              <a:solidFill>
                <a:srgbClr val="FF2600"/>
              </a:solidFill>
              <a:ln w="25400" cap="flat">
                <a:noFill/>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27" name="xTIME scheduler"/>
              <p:cNvSpPr txBox="1"/>
              <p:nvPr/>
            </p:nvSpPr>
            <p:spPr>
              <a:xfrm>
                <a:off x="206578" y="0"/>
                <a:ext cx="2051142" cy="109220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p>
                <a:pPr algn="ctr">
                  <a:lnSpc>
                    <a:spcPct val="70000"/>
                  </a:lnSpc>
                  <a:defRPr sz="3200">
                    <a:solidFill>
                      <a:srgbClr val="FFFB00"/>
                    </a:solidFill>
                  </a:defRPr>
                </a:pPr>
                <a:r>
                  <a:t>xTIME</a:t>
                </a:r>
                <a:br/>
                <a:r>
                  <a:t>scheduler</a:t>
                </a:r>
              </a:p>
            </p:txBody>
          </p:sp>
        </p:grpSp>
      </p:grpSp>
      <p:sp>
        <p:nvSpPr>
          <p:cNvPr id="330"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5" grpId="6" fill="hold">
                                  <p:stCondLst>
                                    <p:cond delay="0"/>
                                  </p:stCondLst>
                                  <p:iterate type="el" backwards="0">
                                    <p:tmAbs val="0"/>
                                  </p:iterate>
                                  <p:childTnLst>
                                    <p:set>
                                      <p:cBhvr>
                                        <p:cTn id="26" fill="hold"/>
                                        <p:tgtEl>
                                          <p:spTgt spid="317"/>
                                        </p:tgtEl>
                                        <p:attrNameLst>
                                          <p:attrName>style.visibility</p:attrName>
                                        </p:attrNameLst>
                                      </p:cBhvr>
                                      <p:to>
                                        <p:strVal val="visible"/>
                                      </p:to>
                                    </p:set>
                                    <p:anim calcmode="lin" valueType="num">
                                      <p:cBhvr>
                                        <p:cTn id="27" dur="1000" fill="hold"/>
                                        <p:tgtEl>
                                          <p:spTgt spid="317"/>
                                        </p:tgtEl>
                                        <p:attrNameLst>
                                          <p:attrName>ppt_w</p:attrName>
                                        </p:attrNameLst>
                                      </p:cBhvr>
                                      <p:tavLst>
                                        <p:tav tm="0">
                                          <p:val>
                                            <p:fltVal val="0"/>
                                          </p:val>
                                        </p:tav>
                                        <p:tav tm="100000">
                                          <p:val>
                                            <p:strVal val="#ppt_w"/>
                                          </p:val>
                                        </p:tav>
                                      </p:tavLst>
                                    </p:anim>
                                    <p:anim calcmode="lin" valueType="num">
                                      <p:cBhvr>
                                        <p:cTn id="28" dur="1000" fill="hold"/>
                                        <p:tgtEl>
                                          <p:spTgt spid="317"/>
                                        </p:tgtEl>
                                        <p:attrNameLst>
                                          <p:attrName>ppt_h</p:attrName>
                                        </p:attrNameLst>
                                      </p:cBhvr>
                                      <p:tavLst>
                                        <p:tav tm="0">
                                          <p:val>
                                            <p:fltVal val="0"/>
                                          </p:val>
                                        </p:tav>
                                        <p:tav tm="100000">
                                          <p:val>
                                            <p:strVal val="#ppt_h"/>
                                          </p:val>
                                        </p:tav>
                                      </p:tavLst>
                                    </p:anim>
                                    <p:anim calcmode="lin" valueType="num">
                                      <p:cBhvr>
                                        <p:cTn id="29" dur="1000" fill="hold"/>
                                        <p:tgtEl>
                                          <p:spTgt spid="31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7" fill="hold">
                                  <p:stCondLst>
                                    <p:cond delay="0"/>
                                  </p:stCondLst>
                                  <p:iterate type="el" backwards="0">
                                    <p:tmAbs val="0"/>
                                  </p:iterate>
                                  <p:childTnLst>
                                    <p:set>
                                      <p:cBhvr>
                                        <p:cTn id="34" fill="hold"/>
                                        <p:tgtEl>
                                          <p:spTgt spid="30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8" fill="hold">
                                  <p:stCondLst>
                                    <p:cond delay="0"/>
                                  </p:stCondLst>
                                  <p:iterate type="el" backwards="0">
                                    <p:tmAbs val="0"/>
                                  </p:iterate>
                                  <p:childTnLst>
                                    <p:set>
                                      <p:cBhvr>
                                        <p:cTn id="38" fill="hold"/>
                                        <p:tgtEl>
                                          <p:spTgt spid="3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5" grpId="9" fill="hold">
                                  <p:stCondLst>
                                    <p:cond delay="0"/>
                                  </p:stCondLst>
                                  <p:iterate type="el" backwards="0">
                                    <p:tmAbs val="0"/>
                                  </p:iterate>
                                  <p:childTnLst>
                                    <p:set>
                                      <p:cBhvr>
                                        <p:cTn id="42" fill="hold"/>
                                        <p:tgtEl>
                                          <p:spTgt spid="329"/>
                                        </p:tgtEl>
                                        <p:attrNameLst>
                                          <p:attrName>style.visibility</p:attrName>
                                        </p:attrNameLst>
                                      </p:cBhvr>
                                      <p:to>
                                        <p:strVal val="visible"/>
                                      </p:to>
                                    </p:set>
                                    <p:anim calcmode="lin" valueType="num">
                                      <p:cBhvr>
                                        <p:cTn id="43" dur="1000" fill="hold"/>
                                        <p:tgtEl>
                                          <p:spTgt spid="329"/>
                                        </p:tgtEl>
                                        <p:attrNameLst>
                                          <p:attrName>ppt_w</p:attrName>
                                        </p:attrNameLst>
                                      </p:cBhvr>
                                      <p:tavLst>
                                        <p:tav tm="0">
                                          <p:val>
                                            <p:fltVal val="0"/>
                                          </p:val>
                                        </p:tav>
                                        <p:tav tm="100000">
                                          <p:val>
                                            <p:strVal val="#ppt_w"/>
                                          </p:val>
                                        </p:tav>
                                      </p:tavLst>
                                    </p:anim>
                                    <p:anim calcmode="lin" valueType="num">
                                      <p:cBhvr>
                                        <p:cTn id="44" dur="1000" fill="hold"/>
                                        <p:tgtEl>
                                          <p:spTgt spid="329"/>
                                        </p:tgtEl>
                                        <p:attrNameLst>
                                          <p:attrName>ppt_h</p:attrName>
                                        </p:attrNameLst>
                                      </p:cBhvr>
                                      <p:tavLst>
                                        <p:tav tm="0">
                                          <p:val>
                                            <p:fltVal val="0"/>
                                          </p:val>
                                        </p:tav>
                                        <p:tav tm="100000">
                                          <p:val>
                                            <p:strVal val="#ppt_h"/>
                                          </p:val>
                                        </p:tav>
                                      </p:tavLst>
                                    </p:anim>
                                    <p:anim calcmode="lin" valueType="num">
                                      <p:cBhvr>
                                        <p:cTn id="45" dur="1000" fill="hold"/>
                                        <p:tgtEl>
                                          <p:spTgt spid="32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0" fill="hold">
                                  <p:stCondLst>
                                    <p:cond delay="0"/>
                                  </p:stCondLst>
                                  <p:iterate type="el" backwards="0">
                                    <p:tmAbs val="0"/>
                                  </p:iterate>
                                  <p:childTnLst>
                                    <p:set>
                                      <p:cBhvr>
                                        <p:cTn id="50" fill="hold"/>
                                        <p:tgtEl>
                                          <p:spTgt spid="3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1" fill="hold">
                                  <p:stCondLst>
                                    <p:cond delay="0"/>
                                  </p:stCondLst>
                                  <p:iterate type="el" backwards="0">
                                    <p:tmAbs val="0"/>
                                  </p:iterate>
                                  <p:childTnLst>
                                    <p:set>
                                      <p:cBhvr>
                                        <p:cTn id="54" fill="hold"/>
                                        <p:tgtEl>
                                          <p:spTgt spid="30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2" fill="hold">
                                  <p:stCondLst>
                                    <p:cond delay="0"/>
                                  </p:stCondLst>
                                  <p:iterate type="el" backwards="0">
                                    <p:tmAbs val="0"/>
                                  </p:iterate>
                                  <p:childTnLst>
                                    <p:set>
                                      <p:cBhvr>
                                        <p:cTn id="58" fill="hold"/>
                                        <p:tgtEl>
                                          <p:spTgt spid="3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3" fill="hold">
                                  <p:stCondLst>
                                    <p:cond delay="0"/>
                                  </p:stCondLst>
                                  <p:iterate type="el" backwards="0">
                                    <p:tmAbs val="0"/>
                                  </p:iterate>
                                  <p:childTnLst>
                                    <p:set>
                                      <p:cBhvr>
                                        <p:cTn id="62" fill="hold"/>
                                        <p:tgtEl>
                                          <p:spTgt spid="3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4" fill="hold">
                                  <p:stCondLst>
                                    <p:cond delay="0"/>
                                  </p:stCondLst>
                                  <p:iterate type="el" backwards="0">
                                    <p:tmAbs val="0"/>
                                  </p:iterate>
                                  <p:childTnLst>
                                    <p:set>
                                      <p:cBhvr>
                                        <p:cTn id="66" fill="hold"/>
                                        <p:tgtEl>
                                          <p:spTgt spid="3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8" presetID="2" grpId="15" fill="hold">
                                  <p:stCondLst>
                                    <p:cond delay="0"/>
                                  </p:stCondLst>
                                  <p:iterate type="el" backwards="0">
                                    <p:tmAbs val="0"/>
                                  </p:iterate>
                                  <p:childTnLst>
                                    <p:set>
                                      <p:cBhvr>
                                        <p:cTn id="70" fill="hold"/>
                                        <p:tgtEl>
                                          <p:spTgt spid="330"/>
                                        </p:tgtEl>
                                        <p:attrNameLst>
                                          <p:attrName>style.visibility</p:attrName>
                                        </p:attrNameLst>
                                      </p:cBhvr>
                                      <p:to>
                                        <p:strVal val="visible"/>
                                      </p:to>
                                    </p:set>
                                    <p:anim calcmode="lin" valueType="num">
                                      <p:cBhvr>
                                        <p:cTn id="71" dur="1000" fill="hold"/>
                                        <p:tgtEl>
                                          <p:spTgt spid="330"/>
                                        </p:tgtEl>
                                        <p:attrNameLst>
                                          <p:attrName>ppt_x</p:attrName>
                                        </p:attrNameLst>
                                      </p:cBhvr>
                                      <p:tavLst>
                                        <p:tav tm="0">
                                          <p:val>
                                            <p:strVal val="0-#ppt_w/2"/>
                                          </p:val>
                                        </p:tav>
                                        <p:tav tm="100000">
                                          <p:val>
                                            <p:strVal val="#ppt_x"/>
                                          </p:val>
                                        </p:tav>
                                      </p:tavLst>
                                    </p:anim>
                                    <p:anim calcmode="lin" valueType="num">
                                      <p:cBhvr>
                                        <p:cTn id="72" dur="1000" fill="hold"/>
                                        <p:tgtEl>
                                          <p:spTgt spid="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4" grpId="8"/>
      <p:bldP build="whole" bldLvl="1" animBg="1" rev="0" advAuto="0" spid="309" grpId="11"/>
      <p:bldP build="whole" bldLvl="1" animBg="1" rev="0" advAuto="0" spid="313" grpId="14"/>
      <p:bldP build="whole" bldLvl="1" animBg="1" rev="0" advAuto="0" spid="308" grpId="7"/>
      <p:bldP build="whole" bldLvl="1" animBg="1" rev="0" advAuto="0" spid="312" grpId="13"/>
      <p:bldP build="whole" bldLvl="1" animBg="1" rev="0" advAuto="0" spid="306" grpId="3"/>
      <p:bldP build="whole" bldLvl="1" animBg="1" rev="0" advAuto="0" spid="330" grpId="15"/>
      <p:bldP build="whole" bldLvl="1" animBg="1" rev="0" advAuto="0" spid="322" grpId="4"/>
      <p:bldP build="whole" bldLvl="1" animBg="1" rev="0" advAuto="0" spid="305" grpId="2"/>
      <p:bldP build="whole" bldLvl="1" animBg="1" rev="0" advAuto="0" spid="329" grpId="9"/>
      <p:bldP build="whole" bldLvl="1" animBg="1" rev="0" advAuto="0" spid="317" grpId="6"/>
      <p:bldP build="whole" bldLvl="1" animBg="1" rev="0" advAuto="0" spid="307" grpId="5"/>
      <p:bldP build="whole" bldLvl="1" animBg="1" rev="0" advAuto="0" spid="303" grpId="1"/>
      <p:bldP build="whole" bldLvl="1" animBg="1" rev="0" advAuto="0" spid="310" grpId="10"/>
      <p:bldP build="whole" bldLvl="1" animBg="1" rev="0" advAuto="0" spid="311" grpId="12"/>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2" name="torus"/>
          <p:cNvSpPr txBox="1"/>
          <p:nvPr>
            <p:ph type="title"/>
          </p:nvPr>
        </p:nvSpPr>
        <p:spPr>
          <a:xfrm>
            <a:off x="812799" y="564445"/>
            <a:ext cx="24384001" cy="1447801"/>
          </a:xfrm>
          <a:prstGeom prst="rect">
            <a:avLst/>
          </a:prstGeom>
        </p:spPr>
        <p:txBody>
          <a:bodyPr/>
          <a:lstStyle>
            <a:lvl1pPr defTabSz="946403">
              <a:spcBef>
                <a:spcPts val="4500"/>
              </a:spcBef>
              <a:defRPr sz="9720"/>
            </a:lvl1pPr>
          </a:lstStyle>
          <a:p>
            <a:pPr/>
            <a:r>
              <a:t>torus</a:t>
            </a:r>
          </a:p>
        </p:txBody>
      </p:sp>
      <p:pic>
        <p:nvPicPr>
          <p:cNvPr id="333" name="2021 03 23 Toroid pairs 76x76mm.pdf" descr="2021 03 23 Toroid pairs 76x76mm.pdf"/>
          <p:cNvPicPr>
            <a:picLocks noChangeAspect="1"/>
          </p:cNvPicPr>
          <p:nvPr/>
        </p:nvPicPr>
        <p:blipFill>
          <a:blip r:embed="rId2">
            <a:extLst/>
          </a:blip>
          <a:srcRect l="0" t="0" r="0" b="0"/>
          <a:stretch>
            <a:fillRect/>
          </a:stretch>
        </p:blipFill>
        <p:spPr>
          <a:xfrm>
            <a:off x="4106387" y="9483297"/>
            <a:ext cx="7620001" cy="7620001"/>
          </a:xfrm>
          <a:prstGeom prst="rect">
            <a:avLst/>
          </a:prstGeom>
          <a:ln w="25400">
            <a:miter lim="400000"/>
          </a:ln>
        </p:spPr>
      </p:pic>
      <p:pic>
        <p:nvPicPr>
          <p:cNvPr id="334" name="2021 03 23 Toroid pairs 76x76mm.pdf" descr="2021 03 23 Toroid pairs 76x76mm.pdf"/>
          <p:cNvPicPr>
            <a:picLocks noChangeAspect="1"/>
          </p:cNvPicPr>
          <p:nvPr/>
        </p:nvPicPr>
        <p:blipFill>
          <a:blip r:embed="rId2">
            <a:extLst/>
          </a:blip>
          <a:stretch>
            <a:fillRect/>
          </a:stretch>
        </p:blipFill>
        <p:spPr>
          <a:xfrm>
            <a:off x="7052787" y="2884942"/>
            <a:ext cx="7620001" cy="7620001"/>
          </a:xfrm>
          <a:prstGeom prst="rect">
            <a:avLst/>
          </a:prstGeom>
          <a:ln w="25400">
            <a:miter lim="400000"/>
          </a:ln>
        </p:spPr>
      </p:pic>
      <p:grpSp>
        <p:nvGrpSpPr>
          <p:cNvPr id="340" name="Gruppe"/>
          <p:cNvGrpSpPr/>
          <p:nvPr/>
        </p:nvGrpSpPr>
        <p:grpSpPr>
          <a:xfrm>
            <a:off x="5787489" y="4174696"/>
            <a:ext cx="10226797" cy="4038601"/>
            <a:chOff x="0" y="0"/>
            <a:chExt cx="10226795" cy="4038600"/>
          </a:xfrm>
        </p:grpSpPr>
        <p:sp>
          <p:nvSpPr>
            <p:cNvPr id="335" name="Linje"/>
            <p:cNvSpPr/>
            <p:nvPr/>
          </p:nvSpPr>
          <p:spPr>
            <a:xfrm>
              <a:off x="25400" y="4013200"/>
              <a:ext cx="1290698" cy="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36" name="Linje"/>
            <p:cNvSpPr/>
            <p:nvPr/>
          </p:nvSpPr>
          <p:spPr>
            <a:xfrm>
              <a:off x="8885297" y="1041400"/>
              <a:ext cx="1290699" cy="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37" name="Linje"/>
            <p:cNvSpPr/>
            <p:nvPr/>
          </p:nvSpPr>
          <p:spPr>
            <a:xfrm flipH="1">
              <a:off x="25399" y="0"/>
              <a:ext cx="2" cy="403860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38" name="Linje"/>
            <p:cNvSpPr/>
            <p:nvPr/>
          </p:nvSpPr>
          <p:spPr>
            <a:xfrm>
              <a:off x="10201395" y="0"/>
              <a:ext cx="1" cy="1066801"/>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39" name="Linje"/>
            <p:cNvSpPr/>
            <p:nvPr/>
          </p:nvSpPr>
          <p:spPr>
            <a:xfrm>
              <a:off x="0" y="25400"/>
              <a:ext cx="10226796" cy="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346" name="Gruppe"/>
          <p:cNvGrpSpPr/>
          <p:nvPr/>
        </p:nvGrpSpPr>
        <p:grpSpPr>
          <a:xfrm>
            <a:off x="2790289" y="10753297"/>
            <a:ext cx="10226797" cy="4038601"/>
            <a:chOff x="0" y="0"/>
            <a:chExt cx="10226795" cy="4038600"/>
          </a:xfrm>
        </p:grpSpPr>
        <p:sp>
          <p:nvSpPr>
            <p:cNvPr id="341" name="Linje"/>
            <p:cNvSpPr/>
            <p:nvPr/>
          </p:nvSpPr>
          <p:spPr>
            <a:xfrm>
              <a:off x="25400" y="4013200"/>
              <a:ext cx="1290698" cy="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42" name="Linje"/>
            <p:cNvSpPr/>
            <p:nvPr/>
          </p:nvSpPr>
          <p:spPr>
            <a:xfrm>
              <a:off x="8885297" y="1041400"/>
              <a:ext cx="1290699" cy="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43" name="Linje"/>
            <p:cNvSpPr/>
            <p:nvPr/>
          </p:nvSpPr>
          <p:spPr>
            <a:xfrm flipH="1">
              <a:off x="25399" y="0"/>
              <a:ext cx="2" cy="403860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44" name="Linje"/>
            <p:cNvSpPr/>
            <p:nvPr/>
          </p:nvSpPr>
          <p:spPr>
            <a:xfrm>
              <a:off x="10201395" y="0"/>
              <a:ext cx="1" cy="1066801"/>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45" name="Linje"/>
            <p:cNvSpPr/>
            <p:nvPr/>
          </p:nvSpPr>
          <p:spPr>
            <a:xfrm>
              <a:off x="0" y="25400"/>
              <a:ext cx="10226796" cy="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352" name="Gruppe"/>
          <p:cNvGrpSpPr/>
          <p:nvPr/>
        </p:nvGrpSpPr>
        <p:grpSpPr>
          <a:xfrm>
            <a:off x="1045687" y="2574496"/>
            <a:ext cx="11303001" cy="14859001"/>
            <a:chOff x="0" y="0"/>
            <a:chExt cx="11303000" cy="14859000"/>
          </a:xfrm>
        </p:grpSpPr>
        <p:sp>
          <p:nvSpPr>
            <p:cNvPr id="347" name="Linje"/>
            <p:cNvSpPr/>
            <p:nvPr/>
          </p:nvSpPr>
          <p:spPr>
            <a:xfrm flipV="1">
              <a:off x="5384800" y="14477999"/>
              <a:ext cx="1" cy="355602"/>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48" name="Linje"/>
            <p:cNvSpPr/>
            <p:nvPr/>
          </p:nvSpPr>
          <p:spPr>
            <a:xfrm>
              <a:off x="25400" y="14833600"/>
              <a:ext cx="5387152" cy="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49" name="Linje"/>
            <p:cNvSpPr/>
            <p:nvPr/>
          </p:nvSpPr>
          <p:spPr>
            <a:xfrm>
              <a:off x="0" y="25400"/>
              <a:ext cx="11303001" cy="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50" name="Linje"/>
            <p:cNvSpPr/>
            <p:nvPr/>
          </p:nvSpPr>
          <p:spPr>
            <a:xfrm flipV="1">
              <a:off x="25399" y="-1"/>
              <a:ext cx="2" cy="14859001"/>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351" name="Linje"/>
            <p:cNvSpPr/>
            <p:nvPr/>
          </p:nvSpPr>
          <p:spPr>
            <a:xfrm flipV="1">
              <a:off x="11277599" y="0"/>
              <a:ext cx="1" cy="330200"/>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sp>
        <p:nvSpPr>
          <p:cNvPr id="353" name="4 nodes = 4 tasks…"/>
          <p:cNvSpPr txBox="1"/>
          <p:nvPr/>
        </p:nvSpPr>
        <p:spPr>
          <a:xfrm>
            <a:off x="14829265" y="10675709"/>
            <a:ext cx="11114929" cy="6007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marL="522941" indent="-522941">
              <a:spcBef>
                <a:spcPts val="1200"/>
              </a:spcBef>
              <a:buClr>
                <a:schemeClr val="accent1"/>
              </a:buClr>
              <a:buSzPct val="104999"/>
              <a:buFont typeface="Avenir Next"/>
              <a:buChar char="‣"/>
              <a:defRPr>
                <a:solidFill>
                  <a:srgbClr val="515151"/>
                </a:solidFill>
              </a:defRPr>
            </a:pPr>
            <a:r>
              <a:t>4 nodes = 4 tasks</a:t>
            </a:r>
          </a:p>
          <a:p>
            <a:pPr marL="522941" indent="-522941">
              <a:spcBef>
                <a:spcPts val="1200"/>
              </a:spcBef>
              <a:buClr>
                <a:schemeClr val="accent1"/>
              </a:buClr>
              <a:buSzPct val="104999"/>
              <a:buFont typeface="Avenir Next"/>
              <a:buChar char="‣"/>
              <a:defRPr>
                <a:solidFill>
                  <a:srgbClr val="515151"/>
                </a:solidFill>
              </a:defRPr>
            </a:pPr>
            <a:r>
              <a:t>All equal as the occam initial example?</a:t>
            </a:r>
          </a:p>
          <a:p>
            <a:pPr marL="522941" indent="-522941">
              <a:spcBef>
                <a:spcPts val="1200"/>
              </a:spcBef>
              <a:buClr>
                <a:schemeClr val="accent1"/>
              </a:buClr>
              <a:buSzPct val="104999"/>
              <a:buFont typeface="Avenir Next"/>
              <a:buChar char="‣"/>
              <a:defRPr>
                <a:solidFill>
                  <a:srgbClr val="515151"/>
                </a:solidFill>
              </a:defRPr>
            </a:pPr>
            <a:r>
              <a:t>Roles (xC forces us to, as </a:t>
            </a:r>
            <a:r>
              <a:rPr b="1">
                <a:latin typeface="Avenir Next"/>
                <a:ea typeface="Avenir Next"/>
                <a:cs typeface="Avenir Next"/>
                <a:sym typeface="Avenir Next"/>
              </a:rPr>
              <a:t>i * j</a:t>
            </a:r>
            <a:r>
              <a:t> increases)</a:t>
            </a:r>
          </a:p>
          <a:p>
            <a:pPr lvl="1" marL="967441" indent="-522941">
              <a:spcBef>
                <a:spcPts val="1200"/>
              </a:spcBef>
              <a:buClr>
                <a:schemeClr val="accent1"/>
              </a:buClr>
              <a:buSzPct val="104999"/>
              <a:buFont typeface="Avenir Next"/>
              <a:buChar char="‣"/>
              <a:defRPr>
                <a:solidFill>
                  <a:srgbClr val="515151"/>
                </a:solidFill>
              </a:defRPr>
            </a:pPr>
            <a:r>
              <a:t>Client</a:t>
            </a:r>
          </a:p>
          <a:p>
            <a:pPr lvl="1" marL="967441" indent="-522941">
              <a:spcBef>
                <a:spcPts val="1200"/>
              </a:spcBef>
              <a:buClr>
                <a:schemeClr val="accent1"/>
              </a:buClr>
              <a:buSzPct val="104999"/>
              <a:buFont typeface="Avenir Next"/>
              <a:buChar char="‣"/>
              <a:defRPr>
                <a:solidFill>
                  <a:srgbClr val="515151"/>
                </a:solidFill>
              </a:defRPr>
            </a:pPr>
            <a:r>
              <a:t>Server</a:t>
            </a:r>
          </a:p>
          <a:p>
            <a:pPr marL="522941" indent="-522941">
              <a:spcBef>
                <a:spcPts val="1200"/>
              </a:spcBef>
              <a:buClr>
                <a:schemeClr val="accent1"/>
              </a:buClr>
              <a:buSzPct val="104999"/>
              <a:buFont typeface="Avenir Next"/>
              <a:buChar char="‣"/>
              <a:defRPr>
                <a:solidFill>
                  <a:srgbClr val="515151"/>
                </a:solidFill>
              </a:defRPr>
            </a:pPr>
            <a:r>
              <a:t>«Eager» task not allowed</a:t>
            </a:r>
          </a:p>
          <a:p>
            <a:pPr marL="522941" indent="-522941">
              <a:spcBef>
                <a:spcPts val="1200"/>
              </a:spcBef>
              <a:buClr>
                <a:schemeClr val="accent1"/>
              </a:buClr>
              <a:buSzPct val="104999"/>
              <a:buFont typeface="Avenir Next"/>
              <a:buChar char="‣"/>
              <a:defRPr>
                <a:solidFill>
                  <a:srgbClr val="515151"/>
                </a:solidFill>
              </a:defRPr>
            </a:pPr>
            <a:r>
              <a:t>No sliding (=no data loss)</a:t>
            </a:r>
          </a:p>
        </p:txBody>
      </p:sp>
      <p:sp>
        <p:nvSpPr>
          <p:cNvPr id="354" name="«Root» does timing and may «hold» all the others"/>
          <p:cNvSpPr txBox="1"/>
          <p:nvPr/>
        </p:nvSpPr>
        <p:spPr>
          <a:xfrm>
            <a:off x="6697187" y="15515797"/>
            <a:ext cx="6167304" cy="1600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515151"/>
                </a:solidFill>
              </a:defRPr>
            </a:lvl1pPr>
          </a:lstStyle>
          <a:p>
            <a:pPr/>
            <a:r>
              <a:t>«Root» does timing and may «hold» all the others</a:t>
            </a:r>
          </a:p>
        </p:txBody>
      </p:sp>
      <p:sp>
        <p:nvSpPr>
          <p:cNvPr id="355" name="Drawn like a parallelogram is more «torus-intuitive»"/>
          <p:cNvSpPr txBox="1"/>
          <p:nvPr/>
        </p:nvSpPr>
        <p:spPr>
          <a:xfrm>
            <a:off x="812799" y="17839897"/>
            <a:ext cx="13283342"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a:defRPr>
                <a:solidFill>
                  <a:srgbClr val="515151"/>
                </a:solidFill>
              </a:defRPr>
            </a:lvl1pPr>
          </a:lstStyle>
          <a:p>
            <a:pPr/>
            <a:r>
              <a:t>Drawn like a parallelogram is more «torus-intuitive»</a:t>
            </a:r>
          </a:p>
        </p:txBody>
      </p:sp>
      <p:sp>
        <p:nvSpPr>
          <p:cNvPr id="356"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grpSp>
        <p:nvGrpSpPr>
          <p:cNvPr id="362" name="Gruppe"/>
          <p:cNvGrpSpPr/>
          <p:nvPr/>
        </p:nvGrpSpPr>
        <p:grpSpPr>
          <a:xfrm>
            <a:off x="17899270" y="4174696"/>
            <a:ext cx="6621301" cy="4084569"/>
            <a:chOff x="0" y="0"/>
            <a:chExt cx="6621300" cy="4084568"/>
          </a:xfrm>
        </p:grpSpPr>
        <p:pic>
          <p:nvPicPr>
            <p:cNvPr id="357" name="2020 12 10 03.30 B Larry til Øyvind - HexGridTangerineTango02 cutout.png" descr="2020 12 10 03.30 B Larry til Øyvind - HexGridTangerineTango02 cutout.png"/>
            <p:cNvPicPr>
              <a:picLocks noChangeAspect="1"/>
            </p:cNvPicPr>
            <p:nvPr/>
          </p:nvPicPr>
          <p:blipFill>
            <a:blip r:embed="rId3">
              <a:extLst/>
            </a:blip>
            <a:srcRect l="0" t="0" r="0" b="0"/>
            <a:stretch>
              <a:fillRect/>
            </a:stretch>
          </p:blipFill>
          <p:spPr>
            <a:xfrm>
              <a:off x="0" y="0"/>
              <a:ext cx="6621301" cy="4084569"/>
            </a:xfrm>
            <a:prstGeom prst="rect">
              <a:avLst/>
            </a:prstGeom>
            <a:ln w="25400" cap="flat">
              <a:noFill/>
              <a:miter lim="400000"/>
            </a:ln>
            <a:effectLst>
              <a:outerShdw sx="100000" sy="100000" kx="0" ky="0" algn="b" rotWithShape="0" blurRad="1270000" dist="311765" dir="5400000">
                <a:srgbClr val="FFFFFF">
                  <a:alpha val="8838"/>
                </a:srgbClr>
              </a:outerShdw>
            </a:effectLst>
          </p:spPr>
        </p:pic>
        <p:sp>
          <p:nvSpPr>
            <p:cNvPr id="358" name="Oval"/>
            <p:cNvSpPr/>
            <p:nvPr/>
          </p:nvSpPr>
          <p:spPr>
            <a:xfrm>
              <a:off x="3897473" y="2776242"/>
              <a:ext cx="422503" cy="372012"/>
            </a:xfrm>
            <a:prstGeom prst="ellipse">
              <a:avLst/>
            </a:prstGeom>
            <a:solidFill>
              <a:srgbClr val="4F8F00"/>
            </a:solidFill>
            <a:ln w="25400" cap="flat">
              <a:solidFill>
                <a:srgbClr val="FFFFFF"/>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59" name="Sirkel"/>
            <p:cNvSpPr/>
            <p:nvPr/>
          </p:nvSpPr>
          <p:spPr>
            <a:xfrm>
              <a:off x="3561486" y="3224144"/>
              <a:ext cx="422503" cy="422503"/>
            </a:xfrm>
            <a:prstGeom prst="ellipse">
              <a:avLst/>
            </a:prstGeom>
            <a:solidFill>
              <a:srgbClr val="FF2600"/>
            </a:solidFill>
            <a:ln w="25400" cap="flat">
              <a:solidFill>
                <a:srgbClr val="FFFFFF"/>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60" name="Oval"/>
            <p:cNvSpPr/>
            <p:nvPr/>
          </p:nvSpPr>
          <p:spPr>
            <a:xfrm>
              <a:off x="3561486" y="2352839"/>
              <a:ext cx="422503" cy="334813"/>
            </a:xfrm>
            <a:prstGeom prst="ellipse">
              <a:avLst/>
            </a:prstGeom>
            <a:solidFill>
              <a:srgbClr val="FF2600"/>
            </a:solidFill>
            <a:ln w="25400" cap="flat">
              <a:solidFill>
                <a:srgbClr val="FFFFFF"/>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61" name="Oval"/>
            <p:cNvSpPr/>
            <p:nvPr/>
          </p:nvSpPr>
          <p:spPr>
            <a:xfrm>
              <a:off x="3785437" y="1968129"/>
              <a:ext cx="422502" cy="285441"/>
            </a:xfrm>
            <a:prstGeom prst="ellipse">
              <a:avLst/>
            </a:prstGeom>
            <a:solidFill>
              <a:srgbClr val="4F8F00"/>
            </a:solidFill>
            <a:ln w="25400" cap="flat">
              <a:solidFill>
                <a:srgbClr val="FFFFFF"/>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6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353">
                                            <p:bg/>
                                          </p:spTgt>
                                        </p:tgtEl>
                                        <p:attrNameLst>
                                          <p:attrName>style.visibility</p:attrName>
                                        </p:attrNameLst>
                                      </p:cBhvr>
                                      <p:to>
                                        <p:strVal val="visible"/>
                                      </p:to>
                                    </p:set>
                                  </p:childTnLst>
                                </p:cTn>
                              </p:par>
                              <p:par>
                                <p:cTn id="35" presetClass="entr" nodeType="withEffect" presetSubtype="0" presetID="1" grpId="8" fill="hold">
                                  <p:stCondLst>
                                    <p:cond delay="0"/>
                                  </p:stCondLst>
                                  <p:iterate type="el" backwards="0">
                                    <p:tmAbs val="0"/>
                                  </p:iterate>
                                  <p:childTnLst>
                                    <p:set>
                                      <p:cBhvr>
                                        <p:cTn id="36" fill="hold"/>
                                        <p:tgtEl>
                                          <p:spTgt spid="353">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8" fill="hold">
                                  <p:stCondLst>
                                    <p:cond delay="0"/>
                                  </p:stCondLst>
                                  <p:iterate type="el" backwards="0">
                                    <p:tmAbs val="0"/>
                                  </p:iterate>
                                  <p:childTnLst>
                                    <p:set>
                                      <p:cBhvr>
                                        <p:cTn id="40" fill="hold"/>
                                        <p:tgtEl>
                                          <p:spTgt spid="35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8" fill="hold">
                                  <p:stCondLst>
                                    <p:cond delay="0"/>
                                  </p:stCondLst>
                                  <p:iterate type="el" backwards="0">
                                    <p:tmAbs val="0"/>
                                  </p:iterate>
                                  <p:childTnLst>
                                    <p:set>
                                      <p:cBhvr>
                                        <p:cTn id="44" fill="hold"/>
                                        <p:tgtEl>
                                          <p:spTgt spid="353">
                                            <p:txEl>
                                              <p:pRg st="2" end="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8" fill="hold">
                                  <p:stCondLst>
                                    <p:cond delay="0"/>
                                  </p:stCondLst>
                                  <p:iterate type="el" backwards="0">
                                    <p:tmAbs val="0"/>
                                  </p:iterate>
                                  <p:childTnLst>
                                    <p:set>
                                      <p:cBhvr>
                                        <p:cTn id="48" fill="hold"/>
                                        <p:tgtEl>
                                          <p:spTgt spid="353">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8" fill="hold">
                                  <p:stCondLst>
                                    <p:cond delay="0"/>
                                  </p:stCondLst>
                                  <p:iterate type="el" backwards="0">
                                    <p:tmAbs val="0"/>
                                  </p:iterate>
                                  <p:childTnLst>
                                    <p:set>
                                      <p:cBhvr>
                                        <p:cTn id="52" fill="hold"/>
                                        <p:tgtEl>
                                          <p:spTgt spid="353">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8" fill="hold">
                                  <p:stCondLst>
                                    <p:cond delay="0"/>
                                  </p:stCondLst>
                                  <p:iterate type="el" backwards="0">
                                    <p:tmAbs val="0"/>
                                  </p:iterate>
                                  <p:childTnLst>
                                    <p:set>
                                      <p:cBhvr>
                                        <p:cTn id="56" fill="hold"/>
                                        <p:tgtEl>
                                          <p:spTgt spid="353">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8" fill="hold">
                                  <p:stCondLst>
                                    <p:cond delay="0"/>
                                  </p:stCondLst>
                                  <p:iterate type="el" backwards="0">
                                    <p:tmAbs val="0"/>
                                  </p:iterate>
                                  <p:childTnLst>
                                    <p:set>
                                      <p:cBhvr>
                                        <p:cTn id="60" fill="hold"/>
                                        <p:tgtEl>
                                          <p:spTgt spid="353">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9" fill="hold">
                                  <p:stCondLst>
                                    <p:cond delay="0"/>
                                  </p:stCondLst>
                                  <p:iterate type="el" backwards="0">
                                    <p:tmAbs val="0"/>
                                  </p:iterate>
                                  <p:childTnLst>
                                    <p:set>
                                      <p:cBhvr>
                                        <p:cTn id="64" fill="hold"/>
                                        <p:tgtEl>
                                          <p:spTgt spid="35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8" presetID="2" grpId="10" fill="hold">
                                  <p:stCondLst>
                                    <p:cond delay="0"/>
                                  </p:stCondLst>
                                  <p:iterate type="el" backwards="0">
                                    <p:tmAbs val="0"/>
                                  </p:iterate>
                                  <p:childTnLst>
                                    <p:set>
                                      <p:cBhvr>
                                        <p:cTn id="68" fill="hold"/>
                                        <p:tgtEl>
                                          <p:spTgt spid="356"/>
                                        </p:tgtEl>
                                        <p:attrNameLst>
                                          <p:attrName>style.visibility</p:attrName>
                                        </p:attrNameLst>
                                      </p:cBhvr>
                                      <p:to>
                                        <p:strVal val="visible"/>
                                      </p:to>
                                    </p:set>
                                    <p:anim calcmode="lin" valueType="num">
                                      <p:cBhvr>
                                        <p:cTn id="69" dur="1000" fill="hold"/>
                                        <p:tgtEl>
                                          <p:spTgt spid="356"/>
                                        </p:tgtEl>
                                        <p:attrNameLst>
                                          <p:attrName>ppt_x</p:attrName>
                                        </p:attrNameLst>
                                      </p:cBhvr>
                                      <p:tavLst>
                                        <p:tav tm="0">
                                          <p:val>
                                            <p:strVal val="0-#ppt_w/2"/>
                                          </p:val>
                                        </p:tav>
                                        <p:tav tm="100000">
                                          <p:val>
                                            <p:strVal val="#ppt_x"/>
                                          </p:val>
                                        </p:tav>
                                      </p:tavLst>
                                    </p:anim>
                                    <p:anim calcmode="lin" valueType="num">
                                      <p:cBhvr>
                                        <p:cTn id="70" dur="1000" fill="hold"/>
                                        <p:tgtEl>
                                          <p:spTgt spid="3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2" grpId="7"/>
      <p:bldP build="whole" bldLvl="1" animBg="1" rev="0" advAuto="0" spid="355" grpId="6"/>
      <p:bldP build="whole" bldLvl="1" animBg="1" rev="0" advAuto="0" spid="333" grpId="1"/>
      <p:bldP build="whole" bldLvl="1" animBg="1" rev="0" advAuto="0" spid="334" grpId="3"/>
      <p:bldP build="whole" bldLvl="1" animBg="1" rev="0" advAuto="0" spid="352" grpId="5"/>
      <p:bldP build="p" bldLvl="5" animBg="1" rev="0" advAuto="0" spid="353" grpId="8"/>
      <p:bldP build="whole" bldLvl="1" animBg="1" rev="0" advAuto="0" spid="346" grpId="2"/>
      <p:bldP build="whole" bldLvl="1" animBg="1" rev="0" advAuto="0" spid="354" grpId="9"/>
      <p:bldP build="whole" bldLvl="1" animBg="1" rev="0" advAuto="0" spid="356" grpId="10"/>
      <p:bldP build="whole" bldLvl="1" animBg="1" rev="0" advAuto="0" spid="340" grpId="4"/>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And we programmed in occam. Here, a one-pager"/>
          <p:cNvSpPr txBox="1"/>
          <p:nvPr>
            <p:ph type="body" idx="13"/>
          </p:nvPr>
        </p:nvSpPr>
        <p:spPr>
          <a:xfrm>
            <a:off x="9523900" y="826404"/>
            <a:ext cx="15672901" cy="876301"/>
          </a:xfrm>
          <a:prstGeom prst="rect">
            <a:avLst/>
          </a:prstGeom>
        </p:spPr>
        <p:txBody>
          <a:bodyPr/>
          <a:lstStyle>
            <a:lvl1pPr>
              <a:defRPr spc="230" sz="4600"/>
            </a:lvl1pPr>
          </a:lstStyle>
          <a:p>
            <a:pPr/>
            <a:r>
              <a:t>And we programmed in occam. Here, a one-pager</a:t>
            </a:r>
          </a:p>
        </p:txBody>
      </p:sp>
      <p:pic>
        <p:nvPicPr>
          <p:cNvPr id="365" name="2021 03 23 ALT select occam xc.pdf" descr="2021 03 23 ALT select occam xc.pdf"/>
          <p:cNvPicPr>
            <a:picLocks noChangeAspect="1"/>
          </p:cNvPicPr>
          <p:nvPr/>
        </p:nvPicPr>
        <p:blipFill>
          <a:blip r:embed="rId2">
            <a:extLst/>
          </a:blip>
          <a:stretch>
            <a:fillRect/>
          </a:stretch>
        </p:blipFill>
        <p:spPr>
          <a:xfrm>
            <a:off x="937856" y="8795084"/>
            <a:ext cx="9547409" cy="7448870"/>
          </a:xfrm>
          <a:prstGeom prst="rect">
            <a:avLst/>
          </a:prstGeom>
          <a:ln w="25400">
            <a:miter lim="400000"/>
          </a:ln>
        </p:spPr>
      </p:pic>
      <p:sp>
        <p:nvSpPr>
          <p:cNvPr id="366" name="WHILE TRUE…"/>
          <p:cNvSpPr txBox="1"/>
          <p:nvPr/>
        </p:nvSpPr>
        <p:spPr>
          <a:xfrm>
            <a:off x="11739282" y="9947281"/>
            <a:ext cx="12409886" cy="5630268"/>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914400">
              <a:spcBef>
                <a:spcPts val="0"/>
              </a:spcBef>
              <a:defRPr sz="3200">
                <a:solidFill>
                  <a:srgbClr val="000000"/>
                </a:solidFill>
                <a:latin typeface="Monaco"/>
                <a:ea typeface="Monaco"/>
                <a:cs typeface="Monaco"/>
                <a:sym typeface="Monaco"/>
              </a:defRPr>
            </a:pPr>
            <a:r>
              <a:t>WHILE TRUE</a:t>
            </a:r>
          </a:p>
          <a:p>
            <a:pPr defTabSz="914400">
              <a:spcBef>
                <a:spcPts val="0"/>
              </a:spcBef>
              <a:defRPr sz="3200">
                <a:solidFill>
                  <a:srgbClr val="000000"/>
                </a:solidFill>
                <a:latin typeface="Monaco"/>
                <a:ea typeface="Monaco"/>
                <a:cs typeface="Monaco"/>
                <a:sym typeface="Monaco"/>
              </a:defRPr>
            </a:pPr>
            <a:r>
              <a:t>  SEQ</a:t>
            </a:r>
          </a:p>
          <a:p>
            <a:pPr defTabSz="914400">
              <a:spcBef>
                <a:spcPts val="0"/>
              </a:spcBef>
              <a:defRPr sz="3200">
                <a:solidFill>
                  <a:srgbClr val="000000"/>
                </a:solidFill>
                <a:latin typeface="Monaco"/>
                <a:ea typeface="Monaco"/>
                <a:cs typeface="Monaco"/>
                <a:sym typeface="Monaco"/>
              </a:defRPr>
            </a:pPr>
            <a:r>
              <a:t>    </a:t>
            </a:r>
            <a:r>
              <a:rPr>
                <a:solidFill>
                  <a:srgbClr val="FF2600"/>
                </a:solidFill>
              </a:rPr>
              <a:t>ALT</a:t>
            </a:r>
          </a:p>
          <a:p>
            <a:pPr defTabSz="914400">
              <a:spcBef>
                <a:spcPts val="0"/>
              </a:spcBef>
              <a:defRPr sz="3200">
                <a:solidFill>
                  <a:srgbClr val="000000"/>
                </a:solidFill>
                <a:latin typeface="Monaco"/>
                <a:ea typeface="Monaco"/>
                <a:cs typeface="Monaco"/>
                <a:sym typeface="Monaco"/>
              </a:defRPr>
            </a:pPr>
            <a:r>
              <a:t>      (allow_FM=TRUE) &amp; chan_1 ? data_from_FM</a:t>
            </a:r>
          </a:p>
          <a:p>
            <a:pPr defTabSz="914400">
              <a:spcBef>
                <a:spcPts val="0"/>
              </a:spcBef>
              <a:defRPr sz="3200">
                <a:solidFill>
                  <a:srgbClr val="000000"/>
                </a:solidFill>
                <a:latin typeface="Monaco"/>
                <a:ea typeface="Monaco"/>
                <a:cs typeface="Monaco"/>
                <a:sym typeface="Monaco"/>
              </a:defRPr>
            </a:pPr>
            <a:r>
              <a:t>        -- handle data_from_FM</a:t>
            </a:r>
          </a:p>
          <a:p>
            <a:pPr defTabSz="914400">
              <a:spcBef>
                <a:spcPts val="0"/>
              </a:spcBef>
              <a:defRPr sz="3200">
                <a:solidFill>
                  <a:srgbClr val="000000"/>
                </a:solidFill>
                <a:latin typeface="Monaco"/>
                <a:ea typeface="Monaco"/>
                <a:cs typeface="Monaco"/>
                <a:sym typeface="Monaco"/>
              </a:defRPr>
            </a:pPr>
            <a:r>
              <a:t>      (allow_1Hz=TRUE) &amp; chan_2 ? data_from_1Hz</a:t>
            </a:r>
          </a:p>
          <a:p>
            <a:pPr defTabSz="914400">
              <a:spcBef>
                <a:spcPts val="0"/>
              </a:spcBef>
              <a:defRPr sz="3200">
                <a:solidFill>
                  <a:srgbClr val="000000"/>
                </a:solidFill>
                <a:latin typeface="Monaco"/>
                <a:ea typeface="Monaco"/>
                <a:cs typeface="Monaco"/>
                <a:sym typeface="Monaco"/>
              </a:defRPr>
            </a:pPr>
            <a:r>
              <a:t>        -- handle data_from_1Hz</a:t>
            </a:r>
          </a:p>
          <a:p>
            <a:pPr defTabSz="914400">
              <a:spcBef>
                <a:spcPts val="0"/>
              </a:spcBef>
              <a:defRPr sz="3200">
                <a:solidFill>
                  <a:srgbClr val="000000"/>
                </a:solidFill>
                <a:latin typeface="Monaco"/>
                <a:ea typeface="Monaco"/>
                <a:cs typeface="Monaco"/>
                <a:sym typeface="Monaco"/>
              </a:defRPr>
            </a:pPr>
            <a:r>
              <a:t>      (allow_1MHz=TRUE) &amp; chan_3 ? data_from_1MHz</a:t>
            </a:r>
          </a:p>
          <a:p>
            <a:pPr defTabSz="914400">
              <a:spcBef>
                <a:spcPts val="0"/>
              </a:spcBef>
              <a:defRPr sz="3200">
                <a:solidFill>
                  <a:srgbClr val="000000"/>
                </a:solidFill>
                <a:latin typeface="Monaco"/>
                <a:ea typeface="Monaco"/>
                <a:cs typeface="Monaco"/>
                <a:sym typeface="Monaco"/>
              </a:defRPr>
            </a:pPr>
            <a:r>
              <a:t>        -- handle data_from_1MHz   </a:t>
            </a:r>
          </a:p>
          <a:p>
            <a:pPr defTabSz="914400">
              <a:spcBef>
                <a:spcPts val="0"/>
              </a:spcBef>
              <a:defRPr sz="3200">
                <a:solidFill>
                  <a:srgbClr val="000000"/>
                </a:solidFill>
                <a:latin typeface="Monaco"/>
                <a:ea typeface="Monaco"/>
                <a:cs typeface="Monaco"/>
                <a:sym typeface="Monaco"/>
              </a:defRPr>
            </a:pPr>
            <a:r>
              <a:t>   </a:t>
            </a:r>
            <a:r>
              <a:rPr>
                <a:solidFill>
                  <a:srgbClr val="0433FF"/>
                </a:solidFill>
              </a:rPr>
              <a:t> Handle_common (..)</a:t>
            </a:r>
            <a:r>
              <a:t>  </a:t>
            </a:r>
          </a:p>
        </p:txBody>
      </p:sp>
      <p:sp>
        <p:nvSpPr>
          <p:cNvPr id="367" name="allow_FM…"/>
          <p:cNvSpPr txBox="1"/>
          <p:nvPr/>
        </p:nvSpPr>
        <p:spPr>
          <a:xfrm>
            <a:off x="6913282" y="11307530"/>
            <a:ext cx="2654698" cy="3036770"/>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914400">
              <a:lnSpc>
                <a:spcPct val="220000"/>
              </a:lnSpc>
              <a:spcBef>
                <a:spcPts val="0"/>
              </a:spcBef>
              <a:defRPr sz="3200">
                <a:solidFill>
                  <a:srgbClr val="000000"/>
                </a:solidFill>
                <a:latin typeface="Monaco"/>
                <a:ea typeface="Monaco"/>
                <a:cs typeface="Monaco"/>
                <a:sym typeface="Monaco"/>
              </a:defRPr>
            </a:pPr>
            <a:r>
              <a:t>allow_FM</a:t>
            </a:r>
          </a:p>
          <a:p>
            <a:pPr defTabSz="914400">
              <a:lnSpc>
                <a:spcPct val="220000"/>
              </a:lnSpc>
              <a:spcBef>
                <a:spcPts val="0"/>
              </a:spcBef>
              <a:defRPr sz="3200">
                <a:solidFill>
                  <a:srgbClr val="000000"/>
                </a:solidFill>
                <a:latin typeface="Monaco"/>
                <a:ea typeface="Monaco"/>
                <a:cs typeface="Monaco"/>
                <a:sym typeface="Monaco"/>
              </a:defRPr>
            </a:pPr>
            <a:r>
              <a:t>allow_1Hz</a:t>
            </a:r>
          </a:p>
          <a:p>
            <a:pPr defTabSz="914400">
              <a:lnSpc>
                <a:spcPct val="220000"/>
              </a:lnSpc>
              <a:spcBef>
                <a:spcPts val="0"/>
              </a:spcBef>
              <a:defRPr sz="3200">
                <a:solidFill>
                  <a:srgbClr val="000000"/>
                </a:solidFill>
                <a:latin typeface="Monaco"/>
                <a:ea typeface="Monaco"/>
                <a:cs typeface="Monaco"/>
                <a:sym typeface="Monaco"/>
              </a:defRPr>
            </a:pPr>
            <a:r>
              <a:t>allow_1MHz</a:t>
            </a:r>
          </a:p>
        </p:txBody>
      </p:sp>
      <p:sp>
        <p:nvSpPr>
          <p:cNvPr id="368" name="If allow_FM=FALSE sender will block until receiver is able to receive"/>
          <p:cNvSpPr txBox="1"/>
          <p:nvPr/>
        </p:nvSpPr>
        <p:spPr>
          <a:xfrm>
            <a:off x="937856" y="7008144"/>
            <a:ext cx="7863942" cy="222768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defRPr sz="3800"/>
            </a:pPr>
            <a:r>
              <a:rPr>
                <a:solidFill>
                  <a:srgbClr val="515151"/>
                </a:solidFill>
              </a:rPr>
              <a:t>If </a:t>
            </a:r>
            <a:r>
              <a:rPr>
                <a:solidFill>
                  <a:srgbClr val="000000"/>
                </a:solidFill>
                <a:latin typeface="Monaco"/>
                <a:ea typeface="Monaco"/>
                <a:cs typeface="Monaco"/>
                <a:sym typeface="Monaco"/>
              </a:rPr>
              <a:t>allow_FM=FALSE</a:t>
            </a:r>
            <a:r>
              <a:t> </a:t>
            </a:r>
            <a:r>
              <a:rPr>
                <a:solidFill>
                  <a:srgbClr val="515151"/>
                </a:solidFill>
              </a:rPr>
              <a:t>sender will</a:t>
            </a:r>
            <a:r>
              <a:t> </a:t>
            </a:r>
            <a:r>
              <a:rPr>
                <a:solidFill>
                  <a:srgbClr val="FF2600"/>
                </a:solidFill>
              </a:rPr>
              <a:t>block</a:t>
            </a:r>
            <a:r>
              <a:t> </a:t>
            </a:r>
            <a:r>
              <a:rPr>
                <a:solidFill>
                  <a:srgbClr val="515151"/>
                </a:solidFill>
              </a:rPr>
              <a:t>until receiver is able to receive</a:t>
            </a:r>
          </a:p>
        </p:txBody>
      </p:sp>
      <p:sp>
        <p:nvSpPr>
          <p:cNvPr id="369" name="Bildeforklaring"/>
          <p:cNvSpPr/>
          <p:nvPr/>
        </p:nvSpPr>
        <p:spPr>
          <a:xfrm>
            <a:off x="13184900" y="9278207"/>
            <a:ext cx="9850439" cy="3008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390" y="0"/>
                </a:moveTo>
                <a:lnTo>
                  <a:pt x="15923" y="17007"/>
                </a:lnTo>
                <a:lnTo>
                  <a:pt x="278" y="17007"/>
                </a:lnTo>
                <a:cubicBezTo>
                  <a:pt x="125" y="17007"/>
                  <a:pt x="0" y="17415"/>
                  <a:pt x="0" y="17919"/>
                </a:cubicBezTo>
                <a:lnTo>
                  <a:pt x="0" y="20688"/>
                </a:lnTo>
                <a:cubicBezTo>
                  <a:pt x="0" y="21192"/>
                  <a:pt x="125" y="21600"/>
                  <a:pt x="278" y="21600"/>
                </a:cubicBezTo>
                <a:lnTo>
                  <a:pt x="21322" y="21600"/>
                </a:lnTo>
                <a:cubicBezTo>
                  <a:pt x="21475" y="21600"/>
                  <a:pt x="21600" y="21192"/>
                  <a:pt x="21600" y="20688"/>
                </a:cubicBezTo>
                <a:lnTo>
                  <a:pt x="21600" y="17919"/>
                </a:lnTo>
                <a:cubicBezTo>
                  <a:pt x="21600" y="17415"/>
                  <a:pt x="21475" y="17007"/>
                  <a:pt x="21322" y="17007"/>
                </a:cubicBezTo>
                <a:lnTo>
                  <a:pt x="16855" y="17007"/>
                </a:lnTo>
                <a:lnTo>
                  <a:pt x="16390" y="0"/>
                </a:lnTo>
                <a:close/>
              </a:path>
            </a:pathLst>
          </a:custGeom>
          <a:ln w="508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70" name="«ALT specifies a list of guarded commands. The guards are a combination of a boolean condition and an input expression (both optional)» (Wikipedia)"/>
          <p:cNvSpPr txBox="1"/>
          <p:nvPr/>
        </p:nvSpPr>
        <p:spPr>
          <a:xfrm>
            <a:off x="17664340" y="5180039"/>
            <a:ext cx="7407403" cy="42088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defRPr sz="3800"/>
            </a:pPr>
            <a:r>
              <a:rPr>
                <a:solidFill>
                  <a:srgbClr val="515151"/>
                </a:solidFill>
              </a:rPr>
              <a:t>«</a:t>
            </a:r>
            <a:r>
              <a:rPr>
                <a:solidFill>
                  <a:srgbClr val="FF2600"/>
                </a:solidFill>
                <a:latin typeface="Monaco"/>
                <a:ea typeface="Monaco"/>
                <a:cs typeface="Monaco"/>
                <a:sym typeface="Monaco"/>
              </a:rPr>
              <a:t>ALT</a:t>
            </a:r>
            <a:r>
              <a:t> </a:t>
            </a:r>
            <a:r>
              <a:rPr>
                <a:solidFill>
                  <a:srgbClr val="515151"/>
                </a:solidFill>
              </a:rPr>
              <a:t>specifies a list of </a:t>
            </a:r>
            <a:r>
              <a:rPr>
                <a:solidFill>
                  <a:srgbClr val="FF2600"/>
                </a:solidFill>
              </a:rPr>
              <a:t>guarded commands.</a:t>
            </a:r>
            <a:r>
              <a:t> </a:t>
            </a:r>
            <a:r>
              <a:rPr>
                <a:solidFill>
                  <a:srgbClr val="515151"/>
                </a:solidFill>
              </a:rPr>
              <a:t>The guards are a combination of a boolean condition and an input expression (both optional)» (Wikipedia)</a:t>
            </a:r>
          </a:p>
        </p:txBody>
      </p:sp>
      <p:sp>
        <p:nvSpPr>
          <p:cNvPr id="371" name="Maybe FM instead is a streamed movie from a server which we may halt and restart and don’t loose any of the action? That server will nicely wait"/>
          <p:cNvSpPr txBox="1"/>
          <p:nvPr/>
        </p:nvSpPr>
        <p:spPr>
          <a:xfrm>
            <a:off x="8792120" y="7008144"/>
            <a:ext cx="8425360" cy="35484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defRPr sz="3800"/>
            </a:pPr>
            <a:r>
              <a:rPr>
                <a:solidFill>
                  <a:srgbClr val="515151"/>
                </a:solidFill>
              </a:rPr>
              <a:t>Maybe</a:t>
            </a:r>
            <a:r>
              <a:t> </a:t>
            </a:r>
            <a:r>
              <a:rPr>
                <a:solidFill>
                  <a:srgbClr val="000000"/>
                </a:solidFill>
                <a:latin typeface="Monaco"/>
                <a:ea typeface="Monaco"/>
                <a:cs typeface="Monaco"/>
                <a:sym typeface="Monaco"/>
              </a:rPr>
              <a:t>FM</a:t>
            </a:r>
            <a:r>
              <a:t> i</a:t>
            </a:r>
            <a:r>
              <a:rPr>
                <a:solidFill>
                  <a:srgbClr val="515151"/>
                </a:solidFill>
              </a:rPr>
              <a:t>nstead is a streamed movie from a server which we may halt and restart and don’t loose any of the action? That server will nicely </a:t>
            </a:r>
            <a:r>
              <a:rPr>
                <a:solidFill>
                  <a:srgbClr val="FF2600"/>
                </a:solidFill>
              </a:rPr>
              <a:t>wait</a:t>
            </a:r>
          </a:p>
        </p:txBody>
      </p:sp>
      <p:sp>
        <p:nvSpPr>
          <p:cNvPr id="372" name="PAR…"/>
          <p:cNvSpPr txBox="1"/>
          <p:nvPr/>
        </p:nvSpPr>
        <p:spPr>
          <a:xfrm>
            <a:off x="17664340" y="2141354"/>
            <a:ext cx="6008043" cy="2753706"/>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914400">
              <a:spcBef>
                <a:spcPts val="0"/>
              </a:spcBef>
              <a:defRPr sz="3800">
                <a:solidFill>
                  <a:srgbClr val="000000"/>
                </a:solidFill>
                <a:latin typeface="Monaco"/>
                <a:ea typeface="Monaco"/>
                <a:cs typeface="Monaco"/>
                <a:sym typeface="Monaco"/>
              </a:defRPr>
            </a:pPr>
            <a:r>
              <a:t>PAR</a:t>
            </a:r>
          </a:p>
          <a:p>
            <a:pPr defTabSz="914400">
              <a:spcBef>
                <a:spcPts val="0"/>
              </a:spcBef>
              <a:defRPr sz="3800">
                <a:solidFill>
                  <a:srgbClr val="000000"/>
                </a:solidFill>
                <a:latin typeface="Monaco"/>
                <a:ea typeface="Monaco"/>
                <a:cs typeface="Monaco"/>
                <a:sym typeface="Monaco"/>
              </a:defRPr>
            </a:pPr>
            <a:r>
              <a:t>PROC</a:t>
            </a:r>
          </a:p>
          <a:p>
            <a:pPr defTabSz="914400">
              <a:spcBef>
                <a:spcPts val="0"/>
              </a:spcBef>
              <a:defRPr sz="3800">
                <a:solidFill>
                  <a:srgbClr val="000000"/>
                </a:solidFill>
                <a:latin typeface="Monaco"/>
                <a:ea typeface="Monaco"/>
                <a:cs typeface="Monaco"/>
                <a:sym typeface="Monaco"/>
              </a:defRPr>
            </a:pPr>
            <a:r>
              <a:t>CHAN OF my_protocol</a:t>
            </a:r>
          </a:p>
          <a:p>
            <a:pPr defTabSz="914400">
              <a:spcBef>
                <a:spcPts val="0"/>
              </a:spcBef>
              <a:defRPr sz="3800">
                <a:solidFill>
                  <a:srgbClr val="000000"/>
                </a:solidFill>
                <a:latin typeface="Monaco"/>
                <a:ea typeface="Monaco"/>
                <a:cs typeface="Monaco"/>
                <a:sym typeface="Monaco"/>
              </a:defRPr>
            </a:pPr>
            <a:r>
              <a:t>ALT</a:t>
            </a:r>
          </a:p>
        </p:txBody>
      </p:sp>
      <p:grpSp>
        <p:nvGrpSpPr>
          <p:cNvPr id="375" name="Gruppe"/>
          <p:cNvGrpSpPr/>
          <p:nvPr/>
        </p:nvGrpSpPr>
        <p:grpSpPr>
          <a:xfrm>
            <a:off x="4869827" y="8510999"/>
            <a:ext cx="1683467" cy="2198686"/>
            <a:chOff x="0" y="0"/>
            <a:chExt cx="1683466" cy="2198684"/>
          </a:xfrm>
        </p:grpSpPr>
        <p:pic>
          <p:nvPicPr>
            <p:cNvPr id="373" name="580px-Traffic_lights_4_states.svg.png" descr="580px-Traffic_lights_4_states.svg.png"/>
            <p:cNvPicPr>
              <a:picLocks noChangeAspect="1"/>
            </p:cNvPicPr>
            <p:nvPr/>
          </p:nvPicPr>
          <p:blipFill>
            <a:blip r:embed="rId3">
              <a:extLst/>
            </a:blip>
            <a:srcRect l="51046" t="0" r="26158" b="22517"/>
            <a:stretch>
              <a:fillRect/>
            </a:stretch>
          </p:blipFill>
          <p:spPr>
            <a:xfrm rot="10803862">
              <a:off x="1234" y="502"/>
              <a:ext cx="896083" cy="2197680"/>
            </a:xfrm>
            <a:prstGeom prst="rect">
              <a:avLst/>
            </a:prstGeom>
            <a:ln w="25400" cap="flat">
              <a:noFill/>
              <a:miter lim="400000"/>
            </a:ln>
            <a:effectLst/>
          </p:spPr>
        </p:pic>
        <p:pic>
          <p:nvPicPr>
            <p:cNvPr id="374" name="580px-Traffic_lights_4_states.svg.png" descr="580px-Traffic_lights_4_states.svg.png"/>
            <p:cNvPicPr>
              <a:picLocks noChangeAspect="1"/>
            </p:cNvPicPr>
            <p:nvPr/>
          </p:nvPicPr>
          <p:blipFill>
            <a:blip r:embed="rId3">
              <a:extLst/>
            </a:blip>
            <a:srcRect l="0" t="0" r="77976" b="22517"/>
            <a:stretch>
              <a:fillRect/>
            </a:stretch>
          </p:blipFill>
          <p:spPr>
            <a:xfrm rot="10803862">
              <a:off x="816461" y="519"/>
              <a:ext cx="865772" cy="2197680"/>
            </a:xfrm>
            <a:prstGeom prst="rect">
              <a:avLst/>
            </a:prstGeom>
            <a:ln w="25400" cap="flat">
              <a:noFill/>
              <a:miter lim="400000"/>
            </a:ln>
            <a:effectLst/>
          </p:spPr>
        </p:pic>
      </p:grpSp>
      <p:sp>
        <p:nvSpPr>
          <p:cNvPr id="376" name="Wanted («good») blocking as waiting since a task (of many - not as single threaded) would have nothing else to do during this waiting. This is CSP. See blog note 092"/>
          <p:cNvSpPr txBox="1"/>
          <p:nvPr/>
        </p:nvSpPr>
        <p:spPr>
          <a:xfrm>
            <a:off x="937856" y="16428448"/>
            <a:ext cx="23776555" cy="1524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defRPr sz="3800"/>
            </a:pPr>
            <a:r>
              <a:rPr>
                <a:solidFill>
                  <a:srgbClr val="515151"/>
                </a:solidFill>
              </a:rPr>
              <a:t>Wanted («good») </a:t>
            </a:r>
            <a:r>
              <a:rPr>
                <a:solidFill>
                  <a:srgbClr val="FF2600"/>
                </a:solidFill>
              </a:rPr>
              <a:t>blocking as waiting</a:t>
            </a:r>
            <a:r>
              <a:rPr>
                <a:solidFill>
                  <a:srgbClr val="515151"/>
                </a:solidFill>
              </a:rPr>
              <a:t> since a task (of many - not as single threaded) would have nothing else to do during this waiting. This is </a:t>
            </a:r>
            <a:r>
              <a:rPr u="sng">
                <a:solidFill>
                  <a:schemeClr val="accent1"/>
                </a:solidFill>
                <a:hlinkClick r:id="rId4" invalidUrl="" action="" tgtFrame="" tooltip="" history="1" highlightClick="0" endSnd="0"/>
              </a:rPr>
              <a:t>CSP</a:t>
            </a:r>
            <a:r>
              <a:rPr>
                <a:solidFill>
                  <a:srgbClr val="515151"/>
                </a:solidFill>
              </a:rPr>
              <a:t>. See blog note </a:t>
            </a:r>
            <a:r>
              <a:rPr u="sng">
                <a:solidFill>
                  <a:schemeClr val="accent1"/>
                </a:solidFill>
                <a:hlinkClick r:id="rId5" invalidUrl="" action="" tgtFrame="" tooltip="" history="1" highlightClick="0" endSnd="0"/>
              </a:rPr>
              <a:t>092</a:t>
            </a:r>
          </a:p>
        </p:txBody>
      </p:sp>
      <p:sp>
        <p:nvSpPr>
          <p:cNvPr id="377" name="xC/go: select"/>
          <p:cNvSpPr/>
          <p:nvPr/>
        </p:nvSpPr>
        <p:spPr>
          <a:xfrm>
            <a:off x="13639330" y="10133224"/>
            <a:ext cx="5681266" cy="12759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439" y="0"/>
                </a:moveTo>
                <a:cubicBezTo>
                  <a:pt x="6313" y="0"/>
                  <a:pt x="6211" y="455"/>
                  <a:pt x="6211" y="1014"/>
                </a:cubicBezTo>
                <a:lnTo>
                  <a:pt x="6211" y="9614"/>
                </a:lnTo>
                <a:lnTo>
                  <a:pt x="0" y="21600"/>
                </a:lnTo>
                <a:lnTo>
                  <a:pt x="7370" y="12463"/>
                </a:lnTo>
                <a:lnTo>
                  <a:pt x="21372" y="12463"/>
                </a:lnTo>
                <a:cubicBezTo>
                  <a:pt x="21498" y="12463"/>
                  <a:pt x="21600" y="12008"/>
                  <a:pt x="21600" y="11448"/>
                </a:cubicBezTo>
                <a:lnTo>
                  <a:pt x="21600" y="1014"/>
                </a:lnTo>
                <a:cubicBezTo>
                  <a:pt x="21600" y="455"/>
                  <a:pt x="21498" y="0"/>
                  <a:pt x="21372" y="0"/>
                </a:cubicBezTo>
                <a:lnTo>
                  <a:pt x="6439" y="0"/>
                </a:lnTo>
                <a:close/>
              </a:path>
            </a:pathLst>
          </a:custGeom>
          <a:solidFill>
            <a:schemeClr val="accent1"/>
          </a:solidFill>
          <a:ln w="38100">
            <a:solidFill>
              <a:srgbClr val="5E5E5E"/>
            </a:solidFill>
            <a:custDash>
              <a:ds d="200000" sp="200000"/>
            </a:custDash>
            <a:miter lim="400000"/>
          </a:ln>
          <a:extLst>
            <a:ext uri="{C572A759-6A51-4108-AA02-DFA0A04FC94B}">
              <ma14:wrappingTextBoxFlag xmlns:ma14="http://schemas.microsoft.com/office/mac/drawingml/2011/main" val="1"/>
            </a:ext>
          </a:extLst>
        </p:spPr>
        <p:txBody>
          <a:bodyPr lIns="0" tIns="0" rIns="0" bIns="0" anchor="ctr"/>
          <a:lstStyle/>
          <a:p>
            <a:pPr algn="ctr">
              <a:lnSpc>
                <a:spcPct val="80000"/>
              </a:lnSpc>
              <a:spcBef>
                <a:spcPts val="0"/>
              </a:spcBef>
              <a:defRPr sz="3800">
                <a:solidFill>
                  <a:srgbClr val="FFFFFF"/>
                </a:solidFill>
                <a:latin typeface="Avenir Next"/>
                <a:ea typeface="Avenir Next"/>
                <a:cs typeface="Avenir Next"/>
                <a:sym typeface="Avenir Next"/>
              </a:defRPr>
            </a:pPr>
            <a:r>
              <a:t>xC/go: </a:t>
            </a:r>
            <a:r>
              <a:rPr>
                <a:solidFill>
                  <a:srgbClr val="000000"/>
                </a:solidFill>
                <a:latin typeface="Monaco"/>
                <a:ea typeface="Monaco"/>
                <a:cs typeface="Monaco"/>
                <a:sym typeface="Monaco"/>
              </a:rPr>
              <a:t>select</a:t>
            </a:r>
          </a:p>
        </p:txBody>
      </p:sp>
      <p:sp>
        <p:nvSpPr>
          <p:cNvPr id="378"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379" name="xC/go: select"/>
          <p:cNvSpPr/>
          <p:nvPr/>
        </p:nvSpPr>
        <p:spPr>
          <a:xfrm>
            <a:off x="12705399" y="4142093"/>
            <a:ext cx="4815682" cy="7362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69" y="0"/>
                </a:moveTo>
                <a:cubicBezTo>
                  <a:pt x="121" y="0"/>
                  <a:pt x="0" y="789"/>
                  <a:pt x="0" y="1758"/>
                </a:cubicBezTo>
                <a:lnTo>
                  <a:pt x="0" y="19842"/>
                </a:lnTo>
                <a:cubicBezTo>
                  <a:pt x="0" y="20811"/>
                  <a:pt x="121" y="21600"/>
                  <a:pt x="269" y="21600"/>
                </a:cubicBezTo>
                <a:lnTo>
                  <a:pt x="17718" y="21600"/>
                </a:lnTo>
                <a:cubicBezTo>
                  <a:pt x="17866" y="21600"/>
                  <a:pt x="17986" y="20811"/>
                  <a:pt x="17986" y="19842"/>
                </a:cubicBezTo>
                <a:lnTo>
                  <a:pt x="17986" y="13705"/>
                </a:lnTo>
                <a:lnTo>
                  <a:pt x="21600" y="10200"/>
                </a:lnTo>
                <a:lnTo>
                  <a:pt x="17986" y="6695"/>
                </a:lnTo>
                <a:lnTo>
                  <a:pt x="17986" y="1758"/>
                </a:lnTo>
                <a:cubicBezTo>
                  <a:pt x="17986" y="789"/>
                  <a:pt x="17866" y="0"/>
                  <a:pt x="17718" y="0"/>
                </a:cubicBezTo>
                <a:lnTo>
                  <a:pt x="269" y="0"/>
                </a:lnTo>
                <a:close/>
              </a:path>
            </a:pathLst>
          </a:custGeom>
          <a:solidFill>
            <a:schemeClr val="accent1"/>
          </a:solidFill>
          <a:ln w="38100">
            <a:solidFill>
              <a:srgbClr val="5E5E5E"/>
            </a:solidFill>
            <a:custDash>
              <a:ds d="200000" sp="200000"/>
            </a:custDash>
            <a:miter lim="400000"/>
          </a:ln>
          <a:extLst>
            <a:ext uri="{C572A759-6A51-4108-AA02-DFA0A04FC94B}">
              <ma14:wrappingTextBoxFlag xmlns:ma14="http://schemas.microsoft.com/office/mac/drawingml/2011/main" val="1"/>
            </a:ext>
          </a:extLst>
        </p:spPr>
        <p:txBody>
          <a:bodyPr lIns="0" tIns="0" rIns="0" bIns="0" anchor="ctr"/>
          <a:lstStyle/>
          <a:p>
            <a:pPr algn="ctr">
              <a:lnSpc>
                <a:spcPct val="80000"/>
              </a:lnSpc>
              <a:spcBef>
                <a:spcPts val="0"/>
              </a:spcBef>
              <a:defRPr sz="3800">
                <a:solidFill>
                  <a:srgbClr val="FFFFFF"/>
                </a:solidFill>
                <a:latin typeface="Avenir Next"/>
                <a:ea typeface="Avenir Next"/>
                <a:cs typeface="Avenir Next"/>
                <a:sym typeface="Avenir Next"/>
              </a:defRPr>
            </a:pPr>
            <a:r>
              <a:t>xC/go: </a:t>
            </a:r>
            <a:r>
              <a:rPr>
                <a:solidFill>
                  <a:srgbClr val="000000"/>
                </a:solidFill>
                <a:latin typeface="Monaco"/>
                <a:ea typeface="Monaco"/>
                <a:cs typeface="Monaco"/>
                <a:sym typeface="Monaco"/>
              </a:rPr>
              <a:t>select</a:t>
            </a:r>
          </a:p>
        </p:txBody>
      </p:sp>
      <p:grpSp>
        <p:nvGrpSpPr>
          <p:cNvPr id="382" name="Gruppe"/>
          <p:cNvGrpSpPr/>
          <p:nvPr/>
        </p:nvGrpSpPr>
        <p:grpSpPr>
          <a:xfrm>
            <a:off x="473799" y="826404"/>
            <a:ext cx="8792056" cy="5900534"/>
            <a:chOff x="0" y="0"/>
            <a:chExt cx="8792055" cy="5900532"/>
          </a:xfrm>
        </p:grpSpPr>
        <p:pic>
          <p:nvPicPr>
            <p:cNvPr id="380" name="1983 1988 Trademark occam and occam 2 INMOS Limited.jpeg" descr="1983 1988 Trademark occam and occam 2 INMOS Limited.jpeg">
              <a:hlinkClick r:id="rId6" invalidUrl="" action="" tgtFrame="" tooltip="" history="1" highlightClick="0" endSnd="0"/>
            </p:cNvPr>
            <p:cNvPicPr>
              <a:picLocks noChangeAspect="1"/>
            </p:cNvPicPr>
            <p:nvPr/>
          </p:nvPicPr>
          <p:blipFill>
            <a:blip r:embed="rId7">
              <a:extLst/>
            </a:blip>
            <a:stretch>
              <a:fillRect/>
            </a:stretch>
          </p:blipFill>
          <p:spPr>
            <a:xfrm>
              <a:off x="0" y="0"/>
              <a:ext cx="8792056" cy="4668634"/>
            </a:xfrm>
            <a:prstGeom prst="rect">
              <a:avLst/>
            </a:prstGeom>
            <a:ln w="25400" cap="flat">
              <a:noFill/>
              <a:miter lim="400000"/>
            </a:ln>
            <a:effectLst/>
          </p:spPr>
        </p:pic>
        <p:sp>
          <p:nvSpPr>
            <p:cNvPr id="381" name="INMOS Limited (UK). Assembly of the two texts done by Øyvind Teig from scans of the respective book covers, Public domain, via Wikimedia Commons"/>
            <p:cNvSpPr txBox="1"/>
            <p:nvPr/>
          </p:nvSpPr>
          <p:spPr>
            <a:xfrm>
              <a:off x="339000" y="4668632"/>
              <a:ext cx="8222114" cy="12319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spAutoFit/>
            </a:bodyPr>
            <a:lstStyle/>
            <a:p>
              <a:pPr>
                <a:defRPr sz="2000"/>
              </a:pPr>
              <a:r>
                <a:t>INMOS Limited (UK). Assembly of the two texts done by Øyvind Teig from scans of the respective book covers, Public domain, via </a:t>
              </a:r>
              <a:r>
                <a:rPr u="sng">
                  <a:solidFill>
                    <a:schemeClr val="accent1"/>
                  </a:solidFill>
                  <a:hlinkClick r:id="rId6" invalidUrl="" action="" tgtFrame="" tooltip="" history="1" highlightClick="0" endSnd="0"/>
                </a:rPr>
                <a:t>Wikimedia Commons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382"/>
                                        </p:tgtEl>
                                        <p:attrNameLst>
                                          <p:attrName>style.visibility</p:attrName>
                                        </p:attrNameLst>
                                      </p:cBhvr>
                                      <p:to>
                                        <p:strVal val="visible"/>
                                      </p:to>
                                    </p:set>
                                    <p:anim calcmode="lin" valueType="num">
                                      <p:cBhvr>
                                        <p:cTn id="7" dur="750" fill="hold"/>
                                        <p:tgtEl>
                                          <p:spTgt spid="382"/>
                                        </p:tgtEl>
                                        <p:attrNameLst>
                                          <p:attrName>ppt_w</p:attrName>
                                        </p:attrNameLst>
                                      </p:cBhvr>
                                      <p:tavLst>
                                        <p:tav tm="0">
                                          <p:val>
                                            <p:fltVal val="0"/>
                                          </p:val>
                                        </p:tav>
                                        <p:tav tm="100000">
                                          <p:val>
                                            <p:strVal val="#ppt_w"/>
                                          </p:val>
                                        </p:tav>
                                      </p:tavLst>
                                    </p:anim>
                                    <p:anim calcmode="lin" valueType="num">
                                      <p:cBhvr>
                                        <p:cTn id="8" dur="750" fill="hold"/>
                                        <p:tgtEl>
                                          <p:spTgt spid="38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3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36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3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36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3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37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5" grpId="8" fill="hold">
                                  <p:stCondLst>
                                    <p:cond delay="0"/>
                                  </p:stCondLst>
                                  <p:iterate type="el" backwards="0">
                                    <p:tmAbs val="0"/>
                                  </p:iterate>
                                  <p:childTnLst>
                                    <p:set>
                                      <p:cBhvr>
                                        <p:cTn id="36" fill="hold"/>
                                        <p:tgtEl>
                                          <p:spTgt spid="375"/>
                                        </p:tgtEl>
                                        <p:attrNameLst>
                                          <p:attrName>style.visibility</p:attrName>
                                        </p:attrNameLst>
                                      </p:cBhvr>
                                      <p:to>
                                        <p:strVal val="visible"/>
                                      </p:to>
                                    </p:set>
                                    <p:anim calcmode="lin" valueType="num">
                                      <p:cBhvr>
                                        <p:cTn id="37" dur="1000" fill="hold"/>
                                        <p:tgtEl>
                                          <p:spTgt spid="375"/>
                                        </p:tgtEl>
                                        <p:attrNameLst>
                                          <p:attrName>ppt_w</p:attrName>
                                        </p:attrNameLst>
                                      </p:cBhvr>
                                      <p:tavLst>
                                        <p:tav tm="0">
                                          <p:val>
                                            <p:fltVal val="0"/>
                                          </p:val>
                                        </p:tav>
                                        <p:tav tm="100000">
                                          <p:val>
                                            <p:strVal val="#ppt_w"/>
                                          </p:val>
                                        </p:tav>
                                      </p:tavLst>
                                    </p:anim>
                                    <p:anim calcmode="lin" valueType="num">
                                      <p:cBhvr>
                                        <p:cTn id="38" dur="1000" fill="hold"/>
                                        <p:tgtEl>
                                          <p:spTgt spid="375"/>
                                        </p:tgtEl>
                                        <p:attrNameLst>
                                          <p:attrName>ppt_h</p:attrName>
                                        </p:attrNameLst>
                                      </p:cBhvr>
                                      <p:tavLst>
                                        <p:tav tm="0">
                                          <p:val>
                                            <p:fltVal val="0"/>
                                          </p:val>
                                        </p:tav>
                                        <p:tav tm="100000">
                                          <p:val>
                                            <p:strVal val="#ppt_h"/>
                                          </p:val>
                                        </p:tav>
                                      </p:tavLst>
                                    </p:anim>
                                    <p:anim calcmode="lin" valueType="num">
                                      <p:cBhvr>
                                        <p:cTn id="39" dur="1000" fill="hold"/>
                                        <p:tgtEl>
                                          <p:spTgt spid="37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9" fill="hold">
                                  <p:stCondLst>
                                    <p:cond delay="0"/>
                                  </p:stCondLst>
                                  <p:iterate type="el" backwards="0">
                                    <p:tmAbs val="0"/>
                                  </p:iterate>
                                  <p:childTnLst>
                                    <p:set>
                                      <p:cBhvr>
                                        <p:cTn id="44" fill="hold"/>
                                        <p:tgtEl>
                                          <p:spTgt spid="36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0" fill="hold">
                                  <p:stCondLst>
                                    <p:cond delay="0"/>
                                  </p:stCondLst>
                                  <p:iterate type="el" backwards="0">
                                    <p:tmAbs val="0"/>
                                  </p:iterate>
                                  <p:childTnLst>
                                    <p:set>
                                      <p:cBhvr>
                                        <p:cTn id="48" fill="hold"/>
                                        <p:tgtEl>
                                          <p:spTgt spid="37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1" fill="hold">
                                  <p:stCondLst>
                                    <p:cond delay="0"/>
                                  </p:stCondLst>
                                  <p:iterate type="el" backwards="0">
                                    <p:tmAbs val="0"/>
                                  </p:iterate>
                                  <p:childTnLst>
                                    <p:set>
                                      <p:cBhvr>
                                        <p:cTn id="52" fill="hold"/>
                                        <p:tgtEl>
                                          <p:spTgt spid="37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5" grpId="12" fill="hold">
                                  <p:stCondLst>
                                    <p:cond delay="0"/>
                                  </p:stCondLst>
                                  <p:iterate type="el" backwards="0">
                                    <p:tmAbs val="0"/>
                                  </p:iterate>
                                  <p:childTnLst>
                                    <p:set>
                                      <p:cBhvr>
                                        <p:cTn id="56" fill="hold"/>
                                        <p:tgtEl>
                                          <p:spTgt spid="377"/>
                                        </p:tgtEl>
                                        <p:attrNameLst>
                                          <p:attrName>style.visibility</p:attrName>
                                        </p:attrNameLst>
                                      </p:cBhvr>
                                      <p:to>
                                        <p:strVal val="visible"/>
                                      </p:to>
                                    </p:set>
                                    <p:anim calcmode="lin" valueType="num">
                                      <p:cBhvr>
                                        <p:cTn id="57" dur="1000" fill="hold"/>
                                        <p:tgtEl>
                                          <p:spTgt spid="377"/>
                                        </p:tgtEl>
                                        <p:attrNameLst>
                                          <p:attrName>ppt_w</p:attrName>
                                        </p:attrNameLst>
                                      </p:cBhvr>
                                      <p:tavLst>
                                        <p:tav tm="0">
                                          <p:val>
                                            <p:fltVal val="0"/>
                                          </p:val>
                                        </p:tav>
                                        <p:tav tm="100000">
                                          <p:val>
                                            <p:strVal val="#ppt_w"/>
                                          </p:val>
                                        </p:tav>
                                      </p:tavLst>
                                    </p:anim>
                                    <p:anim calcmode="lin" valueType="num">
                                      <p:cBhvr>
                                        <p:cTn id="58" dur="1000" fill="hold"/>
                                        <p:tgtEl>
                                          <p:spTgt spid="377"/>
                                        </p:tgtEl>
                                        <p:attrNameLst>
                                          <p:attrName>ppt_h</p:attrName>
                                        </p:attrNameLst>
                                      </p:cBhvr>
                                      <p:tavLst>
                                        <p:tav tm="0">
                                          <p:val>
                                            <p:fltVal val="0"/>
                                          </p:val>
                                        </p:tav>
                                        <p:tav tm="100000">
                                          <p:val>
                                            <p:strVal val="#ppt_h"/>
                                          </p:val>
                                        </p:tav>
                                      </p:tavLst>
                                    </p:anim>
                                    <p:anim calcmode="lin" valueType="num">
                                      <p:cBhvr>
                                        <p:cTn id="59" dur="1000" fill="hold"/>
                                        <p:tgtEl>
                                          <p:spTgt spid="377"/>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3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5" grpId="13" fill="hold">
                                  <p:stCondLst>
                                    <p:cond delay="0"/>
                                  </p:stCondLst>
                                  <p:iterate type="el" backwards="0">
                                    <p:tmAbs val="0"/>
                                  </p:iterate>
                                  <p:childTnLst>
                                    <p:set>
                                      <p:cBhvr>
                                        <p:cTn id="64" fill="hold"/>
                                        <p:tgtEl>
                                          <p:spTgt spid="379"/>
                                        </p:tgtEl>
                                        <p:attrNameLst>
                                          <p:attrName>style.visibility</p:attrName>
                                        </p:attrNameLst>
                                      </p:cBhvr>
                                      <p:to>
                                        <p:strVal val="visible"/>
                                      </p:to>
                                    </p:set>
                                    <p:anim calcmode="lin" valueType="num">
                                      <p:cBhvr>
                                        <p:cTn id="65" dur="1000" fill="hold"/>
                                        <p:tgtEl>
                                          <p:spTgt spid="379"/>
                                        </p:tgtEl>
                                        <p:attrNameLst>
                                          <p:attrName>ppt_w</p:attrName>
                                        </p:attrNameLst>
                                      </p:cBhvr>
                                      <p:tavLst>
                                        <p:tav tm="0">
                                          <p:val>
                                            <p:fltVal val="0"/>
                                          </p:val>
                                        </p:tav>
                                        <p:tav tm="100000">
                                          <p:val>
                                            <p:strVal val="#ppt_w"/>
                                          </p:val>
                                        </p:tav>
                                      </p:tavLst>
                                    </p:anim>
                                    <p:anim calcmode="lin" valueType="num">
                                      <p:cBhvr>
                                        <p:cTn id="66" dur="1000" fill="hold"/>
                                        <p:tgtEl>
                                          <p:spTgt spid="379"/>
                                        </p:tgtEl>
                                        <p:attrNameLst>
                                          <p:attrName>ppt_h</p:attrName>
                                        </p:attrNameLst>
                                      </p:cBhvr>
                                      <p:tavLst>
                                        <p:tav tm="0">
                                          <p:val>
                                            <p:fltVal val="0"/>
                                          </p:val>
                                        </p:tav>
                                        <p:tav tm="100000">
                                          <p:val>
                                            <p:strVal val="#ppt_h"/>
                                          </p:val>
                                        </p:tav>
                                      </p:tavLst>
                                    </p:anim>
                                    <p:anim calcmode="lin" valueType="num">
                                      <p:cBhvr>
                                        <p:cTn id="67" dur="1000" fill="hold"/>
                                        <p:tgtEl>
                                          <p:spTgt spid="379"/>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37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8" presetID="2" grpId="14" fill="hold">
                                  <p:stCondLst>
                                    <p:cond delay="0"/>
                                  </p:stCondLst>
                                  <p:iterate type="el" backwards="0">
                                    <p:tmAbs val="0"/>
                                  </p:iterate>
                                  <p:childTnLst>
                                    <p:set>
                                      <p:cBhvr>
                                        <p:cTn id="72" fill="hold"/>
                                        <p:tgtEl>
                                          <p:spTgt spid="378"/>
                                        </p:tgtEl>
                                        <p:attrNameLst>
                                          <p:attrName>style.visibility</p:attrName>
                                        </p:attrNameLst>
                                      </p:cBhvr>
                                      <p:to>
                                        <p:strVal val="visible"/>
                                      </p:to>
                                    </p:set>
                                    <p:anim calcmode="lin" valueType="num">
                                      <p:cBhvr>
                                        <p:cTn id="73" dur="1000" fill="hold"/>
                                        <p:tgtEl>
                                          <p:spTgt spid="378"/>
                                        </p:tgtEl>
                                        <p:attrNameLst>
                                          <p:attrName>ppt_x</p:attrName>
                                        </p:attrNameLst>
                                      </p:cBhvr>
                                      <p:tavLst>
                                        <p:tav tm="0">
                                          <p:val>
                                            <p:strVal val="0-#ppt_w/2"/>
                                          </p:val>
                                        </p:tav>
                                        <p:tav tm="100000">
                                          <p:val>
                                            <p:strVal val="#ppt_x"/>
                                          </p:val>
                                        </p:tav>
                                      </p:tavLst>
                                    </p:anim>
                                    <p:anim calcmode="lin" valueType="num">
                                      <p:cBhvr>
                                        <p:cTn id="74" dur="1000" fill="hold"/>
                                        <p:tgtEl>
                                          <p:spTgt spid="3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9" grpId="6"/>
      <p:bldP build="whole" bldLvl="1" animBg="1" rev="0" advAuto="0" spid="375" grpId="8"/>
      <p:bldP build="whole" bldLvl="1" animBg="1" rev="0" advAuto="0" spid="371" grpId="10"/>
      <p:bldP build="whole" bldLvl="1" animBg="1" rev="0" advAuto="0" spid="365" grpId="5"/>
      <p:bldP build="whole" bldLvl="1" animBg="1" rev="0" advAuto="0" spid="367" grpId="4"/>
      <p:bldP build="whole" bldLvl="1" animBg="1" rev="0" advAuto="0" spid="368" grpId="9"/>
      <p:bldP build="whole" bldLvl="1" animBg="1" rev="0" advAuto="0" spid="382" grpId="1"/>
      <p:bldP build="whole" bldLvl="1" animBg="1" rev="0" advAuto="0" spid="366" grpId="3"/>
      <p:bldP build="whole" bldLvl="1" animBg="1" rev="0" advAuto="0" spid="377" grpId="12"/>
      <p:bldP build="whole" bldLvl="1" animBg="1" rev="0" advAuto="0" spid="379" grpId="13"/>
      <p:bldP build="whole" bldLvl="1" animBg="1" rev="0" advAuto="0" spid="370" grpId="7"/>
      <p:bldP build="whole" bldLvl="1" animBg="1" rev="0" advAuto="0" spid="378" grpId="14"/>
      <p:bldP build="whole" bldLvl="1" animBg="1" rev="0" advAuto="0" spid="372" grpId="2"/>
      <p:bldP build="whole" bldLvl="1" animBg="1" rev="0" advAuto="0" spid="376" grpId="1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TEMPERATURE FLOW ON A TORUS. FOUR TASKS?"/>
          <p:cNvSpPr txBox="1"/>
          <p:nvPr>
            <p:ph type="body" idx="13"/>
          </p:nvPr>
        </p:nvSpPr>
        <p:spPr>
          <a:prstGeom prst="rect">
            <a:avLst/>
          </a:prstGeom>
        </p:spPr>
        <p:txBody>
          <a:bodyPr/>
          <a:lstStyle/>
          <a:p>
            <a:pPr/>
            <a:r>
              <a:t>TEMPERATURE FLOW ON A TORUS. FOUR TASKS?</a:t>
            </a:r>
          </a:p>
        </p:txBody>
      </p:sp>
      <p:pic>
        <p:nvPicPr>
          <p:cNvPr id="385" name="2021 03 24 Toroid 2x2.pdf" descr="2021 03 24 Toroid 2x2.pdf"/>
          <p:cNvPicPr>
            <a:picLocks noChangeAspect="1"/>
          </p:cNvPicPr>
          <p:nvPr/>
        </p:nvPicPr>
        <p:blipFill>
          <a:blip r:embed="rId2">
            <a:extLst/>
          </a:blip>
          <a:srcRect l="3023" t="0" r="0" b="0"/>
          <a:stretch>
            <a:fillRect/>
          </a:stretch>
        </p:blipFill>
        <p:spPr>
          <a:xfrm>
            <a:off x="263206" y="6885781"/>
            <a:ext cx="9305800" cy="11515080"/>
          </a:xfrm>
          <a:prstGeom prst="rect">
            <a:avLst/>
          </a:prstGeom>
          <a:ln w="25400">
            <a:miter lim="400000"/>
          </a:ln>
        </p:spPr>
      </p:pic>
      <p:sp>
        <p:nvSpPr>
          <p:cNvPr id="386" name="int main (void) {…"/>
          <p:cNvSpPr txBox="1"/>
          <p:nvPr/>
        </p:nvSpPr>
        <p:spPr>
          <a:xfrm>
            <a:off x="8924769" y="2821291"/>
            <a:ext cx="16860689" cy="11288130"/>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914400">
              <a:spcBef>
                <a:spcPts val="0"/>
              </a:spcBef>
              <a:defRPr sz="2600">
                <a:solidFill>
                  <a:srgbClr val="000000"/>
                </a:solidFill>
                <a:latin typeface="Monaco"/>
                <a:ea typeface="Monaco"/>
                <a:cs typeface="Monaco"/>
                <a:sym typeface="Monaco"/>
              </a:defRPr>
            </a:pPr>
            <a:r>
              <a:rPr>
                <a:solidFill>
                  <a:srgbClr val="931A68"/>
                </a:solidFill>
              </a:rPr>
              <a:t>int</a:t>
            </a:r>
            <a:r>
              <a:t> main (</a:t>
            </a:r>
            <a:r>
              <a:rPr>
                <a:solidFill>
                  <a:srgbClr val="931A68"/>
                </a:solidFill>
              </a:rPr>
              <a:t>void</a:t>
            </a:r>
            <a:r>
              <a:t>) {</a:t>
            </a:r>
          </a:p>
          <a:p>
            <a:pPr defTabSz="914400">
              <a:spcBef>
                <a:spcPts val="0"/>
              </a:spcBef>
              <a:defRPr sz="2600">
                <a:solidFill>
                  <a:srgbClr val="4E9072"/>
                </a:solidFill>
                <a:latin typeface="Monaco"/>
                <a:ea typeface="Monaco"/>
                <a:cs typeface="Monaco"/>
                <a:sym typeface="Monaco"/>
              </a:defRPr>
            </a:pPr>
            <a:r>
              <a:rPr>
                <a:solidFill>
                  <a:srgbClr val="000000"/>
                </a:solidFill>
              </a:rPr>
              <a:t>    </a:t>
            </a:r>
            <a:r>
              <a:rPr>
                <a:solidFill>
                  <a:srgbClr val="931A68"/>
                </a:solidFill>
              </a:rPr>
              <a:t>#define</a:t>
            </a:r>
            <a:r>
              <a:rPr>
                <a:solidFill>
                  <a:srgbClr val="000000"/>
                </a:solidFill>
              </a:rPr>
              <a:t> VER_NS_X [1][0][1] </a:t>
            </a:r>
            <a:r>
              <a:t>// NS      North-South top-bottom</a:t>
            </a:r>
            <a:endParaRPr>
              <a:solidFill>
                <a:srgbClr val="000000"/>
              </a:solidFill>
            </a:endParaRPr>
          </a:p>
          <a:p>
            <a:pPr defTabSz="914400">
              <a:spcBef>
                <a:spcPts val="0"/>
              </a:spcBef>
              <a:defRPr sz="2600">
                <a:solidFill>
                  <a:srgbClr val="4E9072"/>
                </a:solidFill>
                <a:latin typeface="Monaco"/>
                <a:ea typeface="Monaco"/>
                <a:cs typeface="Monaco"/>
                <a:sym typeface="Monaco"/>
              </a:defRPr>
            </a:pPr>
            <a:r>
              <a:rPr>
                <a:solidFill>
                  <a:srgbClr val="000000"/>
                </a:solidFill>
              </a:rPr>
              <a:t>    </a:t>
            </a:r>
            <a:r>
              <a:rPr>
                <a:solidFill>
                  <a:srgbClr val="931A68"/>
                </a:solidFill>
              </a:rPr>
              <a:t>#define</a:t>
            </a:r>
            <a:r>
              <a:rPr>
                <a:solidFill>
                  <a:srgbClr val="000000"/>
                </a:solidFill>
              </a:rPr>
              <a:t> HOR_1_EW [1][0][2] </a:t>
            </a:r>
            <a:r>
              <a:t>// EW      EastWest belt side-to-side</a:t>
            </a:r>
            <a:endParaRPr>
              <a:solidFill>
                <a:srgbClr val="000000"/>
              </a:solidFill>
            </a:endParaRPr>
          </a:p>
          <a:p>
            <a:pPr defTabSz="914400">
              <a:spcBef>
                <a:spcPts val="0"/>
              </a:spcBef>
              <a:defRPr sz="2600">
                <a:solidFill>
                  <a:srgbClr val="4E9072"/>
                </a:solidFill>
                <a:latin typeface="Monaco"/>
                <a:ea typeface="Monaco"/>
                <a:cs typeface="Monaco"/>
                <a:sym typeface="Monaco"/>
              </a:defRPr>
            </a:pPr>
            <a:r>
              <a:rPr>
                <a:solidFill>
                  <a:srgbClr val="000000"/>
                </a:solidFill>
              </a:rPr>
              <a:t>    </a:t>
            </a:r>
            <a:r>
              <a:rPr>
                <a:solidFill>
                  <a:srgbClr val="931A68"/>
                </a:solidFill>
              </a:rPr>
              <a:t>#define</a:t>
            </a:r>
            <a:r>
              <a:rPr>
                <a:solidFill>
                  <a:srgbClr val="000000"/>
                </a:solidFill>
              </a:rPr>
              <a:t> HOR_1_A  [1][0][0] </a:t>
            </a:r>
            <a:r>
              <a:t>// [A,B,C] Between horisontal columns</a:t>
            </a:r>
            <a:endParaRPr>
              <a:solidFill>
                <a:srgbClr val="000000"/>
              </a:solidFill>
            </a:endParaRPr>
          </a:p>
          <a:p>
            <a:pPr defTabSz="914400">
              <a:spcBef>
                <a:spcPts val="0"/>
              </a:spcBef>
              <a:defRPr sz="2600">
                <a:solidFill>
                  <a:srgbClr val="4E9072"/>
                </a:solidFill>
                <a:latin typeface="Monaco"/>
                <a:ea typeface="Monaco"/>
                <a:cs typeface="Monaco"/>
                <a:sym typeface="Monaco"/>
              </a:defRPr>
            </a:pPr>
            <a:r>
              <a:rPr>
                <a:solidFill>
                  <a:srgbClr val="000000"/>
                </a:solidFill>
              </a:rPr>
              <a:t>    </a:t>
            </a:r>
            <a:r>
              <a:rPr>
                <a:solidFill>
                  <a:srgbClr val="931A68"/>
                </a:solidFill>
              </a:rPr>
              <a:t>#define</a:t>
            </a:r>
            <a:r>
              <a:rPr>
                <a:solidFill>
                  <a:srgbClr val="000000"/>
                </a:solidFill>
              </a:rPr>
              <a:t> VER_01_X [0][0][1] </a:t>
            </a:r>
            <a:r>
              <a:t>// [X,Y,Z] Between vertical rows</a:t>
            </a:r>
            <a:endParaRPr>
              <a:solidFill>
                <a:srgbClr val="000000"/>
              </a:solidFill>
            </a:endParaRPr>
          </a:p>
          <a:p>
            <a:pPr defTabSz="914400">
              <a:spcBef>
                <a:spcPts val="0"/>
              </a:spcBef>
              <a:defRPr sz="2600">
                <a:solidFill>
                  <a:srgbClr val="4E9072"/>
                </a:solidFill>
                <a:latin typeface="Monaco"/>
                <a:ea typeface="Monaco"/>
                <a:cs typeface="Monaco"/>
                <a:sym typeface="Monaco"/>
              </a:defRPr>
            </a:pPr>
            <a:r>
              <a:rPr>
                <a:solidFill>
                  <a:srgbClr val="000000"/>
                </a:solidFill>
              </a:rPr>
              <a:t>    </a:t>
            </a:r>
            <a:r>
              <a:rPr>
                <a:solidFill>
                  <a:srgbClr val="931A68"/>
                </a:solidFill>
              </a:rPr>
              <a:t>#define</a:t>
            </a:r>
            <a:r>
              <a:rPr>
                <a:solidFill>
                  <a:srgbClr val="000000"/>
                </a:solidFill>
              </a:rPr>
              <a:t> HOR_0_EW [0][0][2] </a:t>
            </a:r>
            <a:r>
              <a:t>// EW      EastWest belt side-to-side</a:t>
            </a:r>
            <a:endParaRPr>
              <a:solidFill>
                <a:srgbClr val="000000"/>
              </a:solidFill>
            </a:endParaRPr>
          </a:p>
          <a:p>
            <a:pPr defTabSz="914400">
              <a:spcBef>
                <a:spcPts val="0"/>
              </a:spcBef>
              <a:defRPr sz="2600">
                <a:solidFill>
                  <a:srgbClr val="4E9072"/>
                </a:solidFill>
                <a:latin typeface="Monaco"/>
                <a:ea typeface="Monaco"/>
                <a:cs typeface="Monaco"/>
                <a:sym typeface="Monaco"/>
              </a:defRPr>
            </a:pPr>
            <a:r>
              <a:rPr>
                <a:solidFill>
                  <a:srgbClr val="000000"/>
                </a:solidFill>
              </a:rPr>
              <a:t>    </a:t>
            </a:r>
            <a:r>
              <a:rPr>
                <a:solidFill>
                  <a:srgbClr val="931A68"/>
                </a:solidFill>
              </a:rPr>
              <a:t>#define</a:t>
            </a:r>
            <a:r>
              <a:rPr>
                <a:solidFill>
                  <a:srgbClr val="000000"/>
                </a:solidFill>
              </a:rPr>
              <a:t> HOR_0_A  [0][0][0] </a:t>
            </a:r>
            <a:r>
              <a:t>// [A,B,C] Between horisontal columns</a:t>
            </a:r>
            <a:endParaRPr>
              <a:solidFill>
                <a:srgbClr val="000000"/>
              </a:solidFill>
            </a:endParaRPr>
          </a:p>
          <a:p>
            <a:pPr defTabSz="914400">
              <a:spcBef>
                <a:spcPts val="0"/>
              </a:spcBef>
              <a:defRPr sz="2600">
                <a:solidFill>
                  <a:srgbClr val="000000"/>
                </a:solidFill>
                <a:latin typeface="Monaco"/>
                <a:ea typeface="Monaco"/>
                <a:cs typeface="Monaco"/>
                <a:sym typeface="Monaco"/>
              </a:defRPr>
            </a:pPr>
          </a:p>
          <a:p>
            <a:pPr defTabSz="914400">
              <a:spcBef>
                <a:spcPts val="0"/>
              </a:spcBef>
              <a:defRPr sz="2600">
                <a:solidFill>
                  <a:srgbClr val="000000"/>
                </a:solidFill>
                <a:latin typeface="Monaco"/>
                <a:ea typeface="Monaco"/>
                <a:cs typeface="Monaco"/>
                <a:sym typeface="Monaco"/>
              </a:defRPr>
            </a:pPr>
            <a:r>
              <a:t>    </a:t>
            </a:r>
            <a:r>
              <a:rPr>
                <a:solidFill>
                  <a:srgbClr val="931A68"/>
                </a:solidFill>
              </a:rPr>
              <a:t>chan</a:t>
            </a:r>
            <a:r>
              <a:t> chans [NUM_ROWS][NUM_PAIRS_PER_ROW][NUM_CONNS_PER_NODE];</a:t>
            </a:r>
          </a:p>
          <a:p>
            <a:pPr defTabSz="914400">
              <a:spcBef>
                <a:spcPts val="0"/>
              </a:spcBef>
              <a:defRPr sz="2600">
                <a:solidFill>
                  <a:srgbClr val="4E9072"/>
                </a:solidFill>
                <a:latin typeface="Monaco"/>
                <a:ea typeface="Monaco"/>
                <a:cs typeface="Monaco"/>
                <a:sym typeface="Monaco"/>
              </a:defRPr>
            </a:pPr>
            <a:r>
              <a:rPr>
                <a:solidFill>
                  <a:srgbClr val="000000"/>
                </a:solidFill>
              </a:rPr>
              <a:t>    </a:t>
            </a:r>
            <a:r>
              <a:t>//         [    2   ][         1       ][        3         ]</a:t>
            </a:r>
            <a:endParaRPr>
              <a:solidFill>
                <a:srgbClr val="000000"/>
              </a:solidFill>
            </a:endParaRPr>
          </a:p>
          <a:p>
            <a:pPr defTabSz="914400">
              <a:spcBef>
                <a:spcPts val="0"/>
              </a:spcBef>
              <a:defRPr sz="2600">
                <a:solidFill>
                  <a:srgbClr val="000000"/>
                </a:solidFill>
                <a:latin typeface="Monaco"/>
                <a:ea typeface="Monaco"/>
                <a:cs typeface="Monaco"/>
                <a:sym typeface="Monaco"/>
              </a:defRPr>
            </a:pPr>
            <a:r>
              <a:t>    </a:t>
            </a:r>
            <a:r>
              <a:rPr>
                <a:solidFill>
                  <a:srgbClr val="931A68"/>
                </a:solidFill>
              </a:rPr>
              <a:t>par</a:t>
            </a:r>
            <a:r>
              <a:t> {</a:t>
            </a:r>
          </a:p>
          <a:p>
            <a:pPr defTabSz="914400">
              <a:spcBef>
                <a:spcPts val="0"/>
              </a:spcBef>
              <a:defRPr sz="2600">
                <a:solidFill>
                  <a:srgbClr val="000000"/>
                </a:solidFill>
                <a:latin typeface="Monaco"/>
                <a:ea typeface="Monaco"/>
                <a:cs typeface="Monaco"/>
                <a:sym typeface="Monaco"/>
              </a:defRPr>
            </a:pPr>
            <a:r>
              <a:t>        </a:t>
            </a:r>
            <a:r>
              <a:rPr>
                <a:solidFill>
                  <a:srgbClr val="931A68"/>
                </a:solidFill>
              </a:rPr>
              <a:t>on</a:t>
            </a:r>
            <a:r>
              <a:t> tile[0]:</a:t>
            </a:r>
          </a:p>
          <a:p>
            <a:pPr defTabSz="914400">
              <a:spcBef>
                <a:spcPts val="0"/>
              </a:spcBef>
              <a:defRPr sz="2600">
                <a:solidFill>
                  <a:srgbClr val="000000"/>
                </a:solidFill>
                <a:latin typeface="Monaco"/>
                <a:ea typeface="Monaco"/>
                <a:cs typeface="Monaco"/>
                <a:sym typeface="Monaco"/>
              </a:defRPr>
            </a:pPr>
            <a:r>
              <a:t>        </a:t>
            </a:r>
            <a:r>
              <a:rPr>
                <a:solidFill>
                  <a:srgbClr val="931A68"/>
                </a:solidFill>
              </a:rPr>
              <a:t>par</a:t>
            </a:r>
            <a:r>
              <a:t> {</a:t>
            </a:r>
          </a:p>
          <a:p>
            <a:pPr defTabSz="914400">
              <a:spcBef>
                <a:spcPts val="0"/>
              </a:spcBef>
              <a:defRPr sz="2600">
                <a:solidFill>
                  <a:srgbClr val="000000"/>
                </a:solidFill>
                <a:latin typeface="Monaco"/>
                <a:ea typeface="Monaco"/>
                <a:cs typeface="Monaco"/>
                <a:sym typeface="Monaco"/>
              </a:defRPr>
            </a:pPr>
            <a:r>
              <a:t>            </a:t>
            </a:r>
            <a:r>
              <a:rPr>
                <a:solidFill>
                  <a:srgbClr val="FF2600"/>
                </a:solidFill>
              </a:rPr>
              <a:t>Client_node_root</a:t>
            </a:r>
            <a:r>
              <a:t> (0,0, chans HOR_0_EW, chans VER_NS_X, chans HOR_0_A, </a:t>
            </a:r>
          </a:p>
          <a:p>
            <a:pPr defTabSz="914400">
              <a:spcBef>
                <a:spcPts val="0"/>
              </a:spcBef>
              <a:defRPr sz="2600">
                <a:solidFill>
                  <a:srgbClr val="000000"/>
                </a:solidFill>
                <a:latin typeface="Monaco"/>
                <a:ea typeface="Monaco"/>
                <a:cs typeface="Monaco"/>
                <a:sym typeface="Monaco"/>
              </a:defRPr>
            </a:pPr>
            <a:r>
              <a:t>                              outP4_leds);</a:t>
            </a:r>
          </a:p>
          <a:p>
            <a:pPr defTabSz="914400">
              <a:spcBef>
                <a:spcPts val="0"/>
              </a:spcBef>
              <a:defRPr sz="2600">
                <a:solidFill>
                  <a:srgbClr val="000000"/>
                </a:solidFill>
                <a:latin typeface="Monaco"/>
                <a:ea typeface="Monaco"/>
                <a:cs typeface="Monaco"/>
                <a:sym typeface="Monaco"/>
              </a:defRPr>
            </a:pPr>
            <a:r>
              <a:t>            </a:t>
            </a:r>
            <a:r>
              <a:rPr>
                <a:solidFill>
                  <a:srgbClr val="4F8F00"/>
                </a:solidFill>
              </a:rPr>
              <a:t>Server_node</a:t>
            </a:r>
            <a:r>
              <a:t>      (0,1, chans HOR_0_A,  chans VER_01_X, chans HOR_0_EW);</a:t>
            </a:r>
          </a:p>
          <a:p>
            <a:pPr defTabSz="914400">
              <a:spcBef>
                <a:spcPts val="0"/>
              </a:spcBef>
              <a:defRPr sz="2600">
                <a:solidFill>
                  <a:srgbClr val="000000"/>
                </a:solidFill>
                <a:latin typeface="Monaco"/>
                <a:ea typeface="Monaco"/>
                <a:cs typeface="Monaco"/>
                <a:sym typeface="Monaco"/>
              </a:defRPr>
            </a:pPr>
            <a:r>
              <a:t>        }</a:t>
            </a:r>
          </a:p>
          <a:p>
            <a:pPr defTabSz="914400">
              <a:spcBef>
                <a:spcPts val="0"/>
              </a:spcBef>
              <a:defRPr sz="2600">
                <a:solidFill>
                  <a:srgbClr val="000000"/>
                </a:solidFill>
                <a:latin typeface="Monaco"/>
                <a:ea typeface="Monaco"/>
                <a:cs typeface="Monaco"/>
                <a:sym typeface="Monaco"/>
              </a:defRPr>
            </a:pPr>
            <a:r>
              <a:t>        </a:t>
            </a:r>
            <a:r>
              <a:rPr>
                <a:solidFill>
                  <a:srgbClr val="931A68"/>
                </a:solidFill>
              </a:rPr>
              <a:t>on</a:t>
            </a:r>
            <a:r>
              <a:t> tile[1]:</a:t>
            </a:r>
          </a:p>
          <a:p>
            <a:pPr defTabSz="914400">
              <a:spcBef>
                <a:spcPts val="0"/>
              </a:spcBef>
              <a:defRPr sz="2600">
                <a:solidFill>
                  <a:srgbClr val="000000"/>
                </a:solidFill>
                <a:latin typeface="Monaco"/>
                <a:ea typeface="Monaco"/>
                <a:cs typeface="Monaco"/>
                <a:sym typeface="Monaco"/>
              </a:defRPr>
            </a:pPr>
            <a:r>
              <a:t>        </a:t>
            </a:r>
            <a:r>
              <a:rPr>
                <a:solidFill>
                  <a:srgbClr val="931A68"/>
                </a:solidFill>
              </a:rPr>
              <a:t>par</a:t>
            </a:r>
            <a:r>
              <a:t> {</a:t>
            </a:r>
          </a:p>
          <a:p>
            <a:pPr defTabSz="914400">
              <a:spcBef>
                <a:spcPts val="0"/>
              </a:spcBef>
              <a:defRPr sz="2600">
                <a:solidFill>
                  <a:srgbClr val="000000"/>
                </a:solidFill>
                <a:latin typeface="Monaco"/>
                <a:ea typeface="Monaco"/>
                <a:cs typeface="Monaco"/>
                <a:sym typeface="Monaco"/>
              </a:defRPr>
            </a:pPr>
            <a:r>
              <a:t>            </a:t>
            </a:r>
            <a:r>
              <a:rPr>
                <a:solidFill>
                  <a:srgbClr val="FF2600"/>
                </a:solidFill>
              </a:rPr>
              <a:t>Client_node</a:t>
            </a:r>
            <a:r>
              <a:t> (1,0, chans HOR_1_EW, chans VER_01_X, chans HOR_1_A);</a:t>
            </a:r>
          </a:p>
          <a:p>
            <a:pPr defTabSz="914400">
              <a:spcBef>
                <a:spcPts val="0"/>
              </a:spcBef>
              <a:defRPr sz="2600">
                <a:solidFill>
                  <a:srgbClr val="000000"/>
                </a:solidFill>
                <a:latin typeface="Monaco"/>
                <a:ea typeface="Monaco"/>
                <a:cs typeface="Monaco"/>
                <a:sym typeface="Monaco"/>
              </a:defRPr>
            </a:pPr>
            <a:r>
              <a:t>            </a:t>
            </a:r>
            <a:r>
              <a:rPr>
                <a:solidFill>
                  <a:srgbClr val="4F8F00"/>
                </a:solidFill>
              </a:rPr>
              <a:t>Server_node</a:t>
            </a:r>
            <a:r>
              <a:t> (1,1, chans HOR_1_A,  chans VER_NS_X, chans HOR_1_EW);</a:t>
            </a:r>
          </a:p>
          <a:p>
            <a:pPr defTabSz="914400">
              <a:spcBef>
                <a:spcPts val="0"/>
              </a:spcBef>
              <a:defRPr sz="2600">
                <a:solidFill>
                  <a:srgbClr val="000000"/>
                </a:solidFill>
                <a:latin typeface="Monaco"/>
                <a:ea typeface="Monaco"/>
                <a:cs typeface="Monaco"/>
                <a:sym typeface="Monaco"/>
              </a:defRPr>
            </a:pPr>
            <a:r>
              <a:t>        }</a:t>
            </a:r>
          </a:p>
          <a:p>
            <a:pPr defTabSz="914400">
              <a:spcBef>
                <a:spcPts val="0"/>
              </a:spcBef>
              <a:defRPr sz="2600">
                <a:solidFill>
                  <a:srgbClr val="000000"/>
                </a:solidFill>
                <a:latin typeface="Monaco"/>
                <a:ea typeface="Monaco"/>
                <a:cs typeface="Monaco"/>
                <a:sym typeface="Monaco"/>
              </a:defRPr>
            </a:pPr>
            <a:r>
              <a:t>    }</a:t>
            </a:r>
          </a:p>
          <a:p>
            <a:pPr defTabSz="914400">
              <a:spcBef>
                <a:spcPts val="0"/>
              </a:spcBef>
              <a:defRPr sz="2600">
                <a:solidFill>
                  <a:srgbClr val="931A68"/>
                </a:solidFill>
                <a:latin typeface="Monaco"/>
                <a:ea typeface="Monaco"/>
                <a:cs typeface="Monaco"/>
                <a:sym typeface="Monaco"/>
              </a:defRPr>
            </a:pPr>
            <a:r>
              <a:rPr>
                <a:solidFill>
                  <a:srgbClr val="000000"/>
                </a:solidFill>
              </a:rPr>
              <a:t>    </a:t>
            </a:r>
            <a:r>
              <a:t>return</a:t>
            </a:r>
            <a:r>
              <a:rPr>
                <a:solidFill>
                  <a:srgbClr val="000000"/>
                </a:solidFill>
              </a:rPr>
              <a:t> 0;</a:t>
            </a:r>
          </a:p>
          <a:p>
            <a:pPr defTabSz="914400">
              <a:spcBef>
                <a:spcPts val="0"/>
              </a:spcBef>
              <a:defRPr sz="2600">
                <a:solidFill>
                  <a:srgbClr val="4E9072"/>
                </a:solidFill>
                <a:latin typeface="Monaco"/>
                <a:ea typeface="Monaco"/>
                <a:cs typeface="Monaco"/>
                <a:sym typeface="Monaco"/>
              </a:defRPr>
            </a:pPr>
            <a:r>
              <a:rPr>
                <a:solidFill>
                  <a:srgbClr val="000000"/>
                </a:solidFill>
              </a:rPr>
              <a:t>} </a:t>
            </a:r>
            <a:r>
              <a:t>// main</a:t>
            </a:r>
          </a:p>
        </p:txBody>
      </p:sp>
      <p:pic>
        <p:nvPicPr>
          <p:cNvPr id="387" name="2021 03 24 Toroid 2x2 p2.pdf" descr="2021 03 24 Toroid 2x2 p2.pdf"/>
          <p:cNvPicPr>
            <a:picLocks noChangeAspect="1"/>
          </p:cNvPicPr>
          <p:nvPr/>
        </p:nvPicPr>
        <p:blipFill>
          <a:blip r:embed="rId3">
            <a:extLst/>
          </a:blip>
          <a:srcRect l="25807" t="10277" r="22422" b="10277"/>
          <a:stretch>
            <a:fillRect/>
          </a:stretch>
        </p:blipFill>
        <p:spPr>
          <a:xfrm>
            <a:off x="15788025" y="12643246"/>
            <a:ext cx="3727495" cy="6864084"/>
          </a:xfrm>
          <a:prstGeom prst="rect">
            <a:avLst/>
          </a:prstGeom>
          <a:ln w="25400">
            <a:miter lim="400000"/>
          </a:ln>
        </p:spPr>
      </p:pic>
      <p:sp>
        <p:nvSpPr>
          <p:cNvPr id="388" name="?"/>
          <p:cNvSpPr txBox="1"/>
          <p:nvPr/>
        </p:nvSpPr>
        <p:spPr>
          <a:xfrm>
            <a:off x="15087897" y="17500626"/>
            <a:ext cx="687427" cy="13843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b="1" sz="6800">
                <a:solidFill>
                  <a:srgbClr val="000000"/>
                </a:solidFill>
                <a:latin typeface="Avenir Next"/>
                <a:ea typeface="Avenir Next"/>
                <a:cs typeface="Avenir Next"/>
                <a:sym typeface="Avenir Next"/>
              </a:defRPr>
            </a:lvl1pPr>
          </a:lstStyle>
          <a:p>
            <a:pPr/>
            <a:r>
              <a:t>?</a:t>
            </a:r>
          </a:p>
        </p:txBody>
      </p:sp>
      <p:sp>
        <p:nvSpPr>
          <p:cNvPr id="389" name="?"/>
          <p:cNvSpPr txBox="1"/>
          <p:nvPr/>
        </p:nvSpPr>
        <p:spPr>
          <a:xfrm>
            <a:off x="19515473" y="17500626"/>
            <a:ext cx="687427" cy="13843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b="1" sz="6800">
                <a:solidFill>
                  <a:srgbClr val="000000"/>
                </a:solidFill>
                <a:latin typeface="Avenir Next"/>
                <a:ea typeface="Avenir Next"/>
                <a:cs typeface="Avenir Next"/>
                <a:sym typeface="Avenir Next"/>
              </a:defRPr>
            </a:lvl1pPr>
          </a:lstStyle>
          <a:p>
            <a:pPr/>
            <a:r>
              <a:t>?</a:t>
            </a:r>
          </a:p>
        </p:txBody>
      </p:sp>
      <p:sp>
        <p:nvSpPr>
          <p:cNvPr id="390" name="xC"/>
          <p:cNvSpPr/>
          <p:nvPr/>
        </p:nvSpPr>
        <p:spPr>
          <a:xfrm>
            <a:off x="622300" y="2450678"/>
            <a:ext cx="2184400" cy="2184401"/>
          </a:xfrm>
          <a:prstGeom prst="roundRect">
            <a:avLst>
              <a:gd name="adj" fmla="val 15000"/>
            </a:avLst>
          </a:prstGeom>
          <a:solidFill>
            <a:srgbClr val="000000"/>
          </a:solidFill>
          <a:ln w="25400">
            <a:miter lim="400000"/>
          </a:ln>
          <a:extLst>
            <a:ext uri="{C572A759-6A51-4108-AA02-DFA0A04FC94B}">
              <ma14:wrappingTextBoxFlag xmlns:ma14="http://schemas.microsoft.com/office/mac/drawingml/2011/main" val="1"/>
            </a:ext>
          </a:extLst>
        </p:spPr>
        <p:txBody>
          <a:bodyPr lIns="0" tIns="0" rIns="0" bIns="0" anchor="b"/>
          <a:lstStyle>
            <a:lvl1pPr algn="ctr">
              <a:lnSpc>
                <a:spcPct val="90000"/>
              </a:lnSpc>
              <a:spcBef>
                <a:spcPts val="0"/>
              </a:spcBef>
              <a:defRPr sz="10700">
                <a:solidFill>
                  <a:srgbClr val="FFFFFF"/>
                </a:solidFill>
                <a:latin typeface="+mn-lt"/>
                <a:ea typeface="+mn-ea"/>
                <a:cs typeface="+mn-cs"/>
                <a:sym typeface="DIN Condensed"/>
              </a:defRPr>
            </a:lvl1pPr>
          </a:lstStyle>
          <a:p>
            <a:pPr/>
            <a:r>
              <a:t>xC</a:t>
            </a:r>
          </a:p>
        </p:txBody>
      </p:sp>
      <p:sp>
        <p:nvSpPr>
          <p:cNvPr id="391"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5" grpId="1" fill="hold">
                                  <p:stCondLst>
                                    <p:cond delay="0"/>
                                  </p:stCondLst>
                                  <p:iterate type="el" backwards="0">
                                    <p:tmAbs val="0"/>
                                  </p:iterate>
                                  <p:childTnLst>
                                    <p:set>
                                      <p:cBhvr>
                                        <p:cTn id="6" fill="hold"/>
                                        <p:tgtEl>
                                          <p:spTgt spid="390"/>
                                        </p:tgtEl>
                                        <p:attrNameLst>
                                          <p:attrName>style.visibility</p:attrName>
                                        </p:attrNameLst>
                                      </p:cBhvr>
                                      <p:to>
                                        <p:strVal val="visible"/>
                                      </p:to>
                                    </p:set>
                                    <p:anim calcmode="lin" valueType="num">
                                      <p:cBhvr>
                                        <p:cTn id="7" dur="1000" fill="hold"/>
                                        <p:tgtEl>
                                          <p:spTgt spid="390"/>
                                        </p:tgtEl>
                                        <p:attrNameLst>
                                          <p:attrName>ppt_w</p:attrName>
                                        </p:attrNameLst>
                                      </p:cBhvr>
                                      <p:tavLst>
                                        <p:tav tm="0">
                                          <p:val>
                                            <p:fltVal val="0"/>
                                          </p:val>
                                        </p:tav>
                                        <p:tav tm="100000">
                                          <p:val>
                                            <p:strVal val="#ppt_w"/>
                                          </p:val>
                                        </p:tav>
                                      </p:tavLst>
                                    </p:anim>
                                    <p:anim calcmode="lin" valueType="num">
                                      <p:cBhvr>
                                        <p:cTn id="8" dur="1000" fill="hold"/>
                                        <p:tgtEl>
                                          <p:spTgt spid="390"/>
                                        </p:tgtEl>
                                        <p:attrNameLst>
                                          <p:attrName>ppt_h</p:attrName>
                                        </p:attrNameLst>
                                      </p:cBhvr>
                                      <p:tavLst>
                                        <p:tav tm="0">
                                          <p:val>
                                            <p:fltVal val="0"/>
                                          </p:val>
                                        </p:tav>
                                        <p:tav tm="100000">
                                          <p:val>
                                            <p:strVal val="#ppt_h"/>
                                          </p:val>
                                        </p:tav>
                                      </p:tavLst>
                                    </p:anim>
                                    <p:anim calcmode="lin" valueType="num">
                                      <p:cBhvr>
                                        <p:cTn id="9" dur="1000" fill="hold"/>
                                        <p:tgtEl>
                                          <p:spTgt spid="3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el" backwards="0">
                                    <p:tmAbs val="0"/>
                                  </p:iterate>
                                  <p:childTnLst>
                                    <p:set>
                                      <p:cBhvr>
                                        <p:cTn id="14" fill="hold"/>
                                        <p:tgtEl>
                                          <p:spTgt spid="3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3" fill="hold">
                                  <p:stCondLst>
                                    <p:cond delay="0"/>
                                  </p:stCondLst>
                                  <p:iterate type="el" backwards="0">
                                    <p:tmAbs val="0"/>
                                  </p:iterate>
                                  <p:childTnLst>
                                    <p:set>
                                      <p:cBhvr>
                                        <p:cTn id="18" fill="hold"/>
                                        <p:tgtEl>
                                          <p:spTgt spid="3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4" fill="hold">
                                  <p:stCondLst>
                                    <p:cond delay="0"/>
                                  </p:stCondLst>
                                  <p:iterate type="el" backwards="0">
                                    <p:tmAbs val="0"/>
                                  </p:iterate>
                                  <p:childTnLst>
                                    <p:set>
                                      <p:cBhvr>
                                        <p:cTn id="22" fill="hold"/>
                                        <p:tgtEl>
                                          <p:spTgt spid="3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5" fill="hold">
                                  <p:stCondLst>
                                    <p:cond delay="0"/>
                                  </p:stCondLst>
                                  <p:iterate type="el" backwards="0">
                                    <p:tmAbs val="0"/>
                                  </p:iterate>
                                  <p:childTnLst>
                                    <p:set>
                                      <p:cBhvr>
                                        <p:cTn id="26" fill="hold"/>
                                        <p:tgtEl>
                                          <p:spTgt spid="3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 grpId="6" fill="hold">
                                  <p:stCondLst>
                                    <p:cond delay="0"/>
                                  </p:stCondLst>
                                  <p:iterate type="el" backwards="0">
                                    <p:tmAbs val="0"/>
                                  </p:iterate>
                                  <p:childTnLst>
                                    <p:set>
                                      <p:cBhvr>
                                        <p:cTn id="30" fill="hold"/>
                                        <p:tgtEl>
                                          <p:spTgt spid="391"/>
                                        </p:tgtEl>
                                        <p:attrNameLst>
                                          <p:attrName>style.visibility</p:attrName>
                                        </p:attrNameLst>
                                      </p:cBhvr>
                                      <p:to>
                                        <p:strVal val="visible"/>
                                      </p:to>
                                    </p:set>
                                    <p:anim calcmode="lin" valueType="num">
                                      <p:cBhvr>
                                        <p:cTn id="31" dur="1000" fill="hold"/>
                                        <p:tgtEl>
                                          <p:spTgt spid="391"/>
                                        </p:tgtEl>
                                        <p:attrNameLst>
                                          <p:attrName>ppt_x</p:attrName>
                                        </p:attrNameLst>
                                      </p:cBhvr>
                                      <p:tavLst>
                                        <p:tav tm="0">
                                          <p:val>
                                            <p:strVal val="0-#ppt_w/2"/>
                                          </p:val>
                                        </p:tav>
                                        <p:tav tm="100000">
                                          <p:val>
                                            <p:strVal val="#ppt_x"/>
                                          </p:val>
                                        </p:tav>
                                      </p:tavLst>
                                    </p:anim>
                                    <p:anim calcmode="lin" valueType="num">
                                      <p:cBhvr>
                                        <p:cTn id="32" dur="1000" fill="hold"/>
                                        <p:tgtEl>
                                          <p:spTgt spid="3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8" grpId="5"/>
      <p:bldP build="whole" bldLvl="1" animBg="1" rev="0" advAuto="0" spid="391" grpId="6"/>
      <p:bldP build="whole" bldLvl="1" animBg="1" rev="0" advAuto="0" spid="390" grpId="1"/>
      <p:bldP build="whole" bldLvl="1" animBg="1" rev="0" advAuto="0" spid="389" grpId="4"/>
      <p:bldP build="whole" bldLvl="1" animBg="1" rev="0" advAuto="0" spid="387" grpId="3"/>
      <p:bldP build="whole" bldLvl="1" animBg="1" rev="0" advAuto="0" spid="386" grpId="2"/>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3" name="void Client_node (…"/>
          <p:cNvSpPr txBox="1"/>
          <p:nvPr/>
        </p:nvSpPr>
        <p:spPr>
          <a:xfrm>
            <a:off x="812799" y="2328719"/>
            <a:ext cx="14582009" cy="1452769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914400">
              <a:spcBef>
                <a:spcPts val="0"/>
              </a:spcBef>
              <a:defRPr sz="2500">
                <a:solidFill>
                  <a:srgbClr val="000000"/>
                </a:solidFill>
                <a:latin typeface="Monaco"/>
                <a:ea typeface="Monaco"/>
                <a:cs typeface="Monaco"/>
                <a:sym typeface="Monaco"/>
              </a:defRPr>
            </a:pPr>
            <a:r>
              <a:rPr>
                <a:solidFill>
                  <a:srgbClr val="931A68"/>
                </a:solidFill>
              </a:rPr>
              <a:t>void</a:t>
            </a:r>
            <a:r>
              <a:t> </a:t>
            </a:r>
            <a:r>
              <a:rPr sz="3000">
                <a:solidFill>
                  <a:srgbClr val="FF2600"/>
                </a:solidFill>
              </a:rPr>
              <a:t>Client_node</a:t>
            </a:r>
            <a:r>
              <a:t> (</a:t>
            </a:r>
          </a:p>
          <a:p>
            <a:pPr defTabSz="914400">
              <a:spcBef>
                <a:spcPts val="0"/>
              </a:spcBef>
              <a:defRPr sz="2500">
                <a:solidFill>
                  <a:srgbClr val="000000"/>
                </a:solidFill>
                <a:latin typeface="Monaco"/>
                <a:ea typeface="Monaco"/>
                <a:cs typeface="Monaco"/>
                <a:sym typeface="Monaco"/>
              </a:defRPr>
            </a:pPr>
            <a:r>
              <a:t>        </a:t>
            </a:r>
            <a:r>
              <a:rPr>
                <a:solidFill>
                  <a:srgbClr val="931A68"/>
                </a:solidFill>
              </a:rPr>
              <a:t>const</a:t>
            </a:r>
            <a:r>
              <a:t> </a:t>
            </a:r>
            <a:r>
              <a:rPr>
                <a:solidFill>
                  <a:srgbClr val="931A68"/>
                </a:solidFill>
              </a:rPr>
              <a:t>unsigned</a:t>
            </a:r>
            <a:r>
              <a:t> iof_row,</a:t>
            </a:r>
          </a:p>
          <a:p>
            <a:pPr defTabSz="914400">
              <a:spcBef>
                <a:spcPts val="0"/>
              </a:spcBef>
              <a:defRPr sz="2500">
                <a:solidFill>
                  <a:srgbClr val="000000"/>
                </a:solidFill>
                <a:latin typeface="Monaco"/>
                <a:ea typeface="Monaco"/>
                <a:cs typeface="Monaco"/>
                <a:sym typeface="Monaco"/>
              </a:defRPr>
            </a:pPr>
            <a:r>
              <a:t>        </a:t>
            </a:r>
            <a:r>
              <a:rPr>
                <a:solidFill>
                  <a:srgbClr val="931A68"/>
                </a:solidFill>
              </a:rPr>
              <a:t>const</a:t>
            </a:r>
            <a:r>
              <a:t> </a:t>
            </a:r>
            <a:r>
              <a:rPr>
                <a:solidFill>
                  <a:srgbClr val="931A68"/>
                </a:solidFill>
              </a:rPr>
              <a:t>unsigned</a:t>
            </a:r>
            <a:r>
              <a:t> iof_col,</a:t>
            </a:r>
          </a:p>
          <a:p>
            <a:pPr defTabSz="914400">
              <a:spcBef>
                <a:spcPts val="0"/>
              </a:spcBef>
              <a:defRPr sz="2500">
                <a:solidFill>
                  <a:srgbClr val="000000"/>
                </a:solidFill>
                <a:latin typeface="Monaco"/>
                <a:ea typeface="Monaco"/>
                <a:cs typeface="Monaco"/>
                <a:sym typeface="Monaco"/>
              </a:defRPr>
            </a:pPr>
            <a:r>
              <a:t>        </a:t>
            </a:r>
            <a:r>
              <a:rPr>
                <a:solidFill>
                  <a:srgbClr val="931A68"/>
                </a:solidFill>
              </a:rPr>
              <a:t>chanend</a:t>
            </a:r>
            <a:r>
              <a:t>        chan_0,</a:t>
            </a:r>
          </a:p>
          <a:p>
            <a:pPr defTabSz="914400">
              <a:spcBef>
                <a:spcPts val="0"/>
              </a:spcBef>
              <a:defRPr sz="2500">
                <a:solidFill>
                  <a:srgbClr val="000000"/>
                </a:solidFill>
                <a:latin typeface="Monaco"/>
                <a:ea typeface="Monaco"/>
                <a:cs typeface="Monaco"/>
                <a:sym typeface="Monaco"/>
              </a:defRPr>
            </a:pPr>
            <a:r>
              <a:t>        </a:t>
            </a:r>
            <a:r>
              <a:rPr>
                <a:solidFill>
                  <a:srgbClr val="931A68"/>
                </a:solidFill>
              </a:rPr>
              <a:t>chanend</a:t>
            </a:r>
            <a:r>
              <a:t>        chan_1,</a:t>
            </a:r>
          </a:p>
          <a:p>
            <a:pPr defTabSz="914400">
              <a:spcBef>
                <a:spcPts val="0"/>
              </a:spcBef>
              <a:defRPr sz="2500">
                <a:solidFill>
                  <a:srgbClr val="000000"/>
                </a:solidFill>
                <a:latin typeface="Monaco"/>
                <a:ea typeface="Monaco"/>
                <a:cs typeface="Monaco"/>
                <a:sym typeface="Monaco"/>
              </a:defRPr>
            </a:pPr>
            <a:r>
              <a:t>        </a:t>
            </a:r>
            <a:r>
              <a:rPr>
                <a:solidFill>
                  <a:srgbClr val="931A68"/>
                </a:solidFill>
              </a:rPr>
              <a:t>chanend</a:t>
            </a:r>
            <a:r>
              <a:t>        chan_2) {</a:t>
            </a:r>
          </a:p>
          <a:p>
            <a:pPr defTabSz="914400">
              <a:spcBef>
                <a:spcPts val="0"/>
              </a:spcBef>
              <a:defRPr sz="2500">
                <a:solidFill>
                  <a:srgbClr val="000000"/>
                </a:solidFill>
                <a:latin typeface="Monaco"/>
                <a:ea typeface="Monaco"/>
                <a:cs typeface="Monaco"/>
                <a:sym typeface="Monaco"/>
              </a:defRPr>
            </a:pPr>
          </a:p>
          <a:p>
            <a:pPr defTabSz="914400">
              <a:spcBef>
                <a:spcPts val="0"/>
              </a:spcBef>
              <a:defRPr sz="2500">
                <a:solidFill>
                  <a:srgbClr val="000000"/>
                </a:solidFill>
                <a:latin typeface="Monaco"/>
                <a:ea typeface="Monaco"/>
                <a:cs typeface="Monaco"/>
                <a:sym typeface="Monaco"/>
              </a:defRPr>
            </a:pPr>
            <a:r>
              <a:t>    node_context_t context;</a:t>
            </a:r>
          </a:p>
          <a:p>
            <a:pPr defTabSz="914400">
              <a:spcBef>
                <a:spcPts val="0"/>
              </a:spcBef>
              <a:defRPr sz="2500">
                <a:solidFill>
                  <a:srgbClr val="000000"/>
                </a:solidFill>
                <a:latin typeface="Monaco"/>
                <a:ea typeface="Monaco"/>
                <a:cs typeface="Monaco"/>
                <a:sym typeface="Monaco"/>
              </a:defRPr>
            </a:pPr>
            <a:r>
              <a:t>    </a:t>
            </a:r>
            <a:r>
              <a:rPr>
                <a:solidFill>
                  <a:srgbClr val="931A68"/>
                </a:solidFill>
              </a:rPr>
              <a:t>const</a:t>
            </a:r>
            <a:r>
              <a:t> params_t params    = init_params ();</a:t>
            </a:r>
          </a:p>
          <a:p>
            <a:pPr defTabSz="914400">
              <a:spcBef>
                <a:spcPts val="0"/>
              </a:spcBef>
              <a:defRPr sz="2500">
                <a:solidFill>
                  <a:srgbClr val="000000"/>
                </a:solidFill>
                <a:latin typeface="Monaco"/>
                <a:ea typeface="Monaco"/>
                <a:cs typeface="Monaco"/>
                <a:sym typeface="Monaco"/>
              </a:defRPr>
            </a:pPr>
            <a:r>
              <a:t>    temp_degC_t    temp_degC = init_temp (iof_row,iof_col, params);</a:t>
            </a:r>
          </a:p>
          <a:p>
            <a:pPr defTabSz="914400">
              <a:spcBef>
                <a:spcPts val="0"/>
              </a:spcBef>
              <a:defRPr sz="2500">
                <a:solidFill>
                  <a:srgbClr val="000000"/>
                </a:solidFill>
                <a:latin typeface="Monaco"/>
                <a:ea typeface="Monaco"/>
                <a:cs typeface="Monaco"/>
                <a:sym typeface="Monaco"/>
              </a:defRPr>
            </a:pPr>
          </a:p>
          <a:p>
            <a:pPr defTabSz="914400">
              <a:spcBef>
                <a:spcPts val="0"/>
              </a:spcBef>
              <a:defRPr sz="2500">
                <a:solidFill>
                  <a:srgbClr val="000000"/>
                </a:solidFill>
                <a:latin typeface="Monaco"/>
                <a:ea typeface="Monaco"/>
                <a:cs typeface="Monaco"/>
                <a:sym typeface="Monaco"/>
              </a:defRPr>
            </a:pPr>
            <a:r>
              <a:t>    init_wt      (iof_row, iof_col, context.wt, params);</a:t>
            </a:r>
          </a:p>
          <a:p>
            <a:pPr defTabSz="914400">
              <a:spcBef>
                <a:spcPts val="0"/>
              </a:spcBef>
              <a:defRPr sz="2500">
                <a:solidFill>
                  <a:srgbClr val="000000"/>
                </a:solidFill>
                <a:latin typeface="Monaco"/>
                <a:ea typeface="Monaco"/>
                <a:cs typeface="Monaco"/>
                <a:sym typeface="Monaco"/>
              </a:defRPr>
            </a:pPr>
            <a:r>
              <a:t>    init_context (iof_row, iof_col, context);</a:t>
            </a:r>
          </a:p>
          <a:p>
            <a:pPr defTabSz="914400">
              <a:spcBef>
                <a:spcPts val="0"/>
              </a:spcBef>
              <a:defRPr sz="2500">
                <a:solidFill>
                  <a:srgbClr val="000000"/>
                </a:solidFill>
                <a:latin typeface="Monaco"/>
                <a:ea typeface="Monaco"/>
                <a:cs typeface="Monaco"/>
                <a:sym typeface="Monaco"/>
              </a:defRPr>
            </a:pPr>
          </a:p>
          <a:p>
            <a:pPr defTabSz="914400">
              <a:spcBef>
                <a:spcPts val="0"/>
              </a:spcBef>
              <a:defRPr sz="2500">
                <a:solidFill>
                  <a:srgbClr val="4E9072"/>
                </a:solidFill>
                <a:latin typeface="Monaco"/>
                <a:ea typeface="Monaco"/>
                <a:cs typeface="Monaco"/>
                <a:sym typeface="Monaco"/>
              </a:defRPr>
            </a:pPr>
            <a:r>
              <a:rPr>
                <a:solidFill>
                  <a:srgbClr val="000000"/>
                </a:solidFill>
              </a:rPr>
              <a:t>    </a:t>
            </a:r>
            <a:r>
              <a:rPr>
                <a:solidFill>
                  <a:srgbClr val="931A68"/>
                </a:solidFill>
              </a:rPr>
              <a:t>while</a:t>
            </a:r>
            <a:r>
              <a:rPr>
                <a:solidFill>
                  <a:srgbClr val="000000"/>
                </a:solidFill>
              </a:rPr>
              <a:t> (1) { </a:t>
            </a:r>
            <a:r>
              <a:t>// Client_node_3_composite_par</a:t>
            </a:r>
            <a:endParaRPr>
              <a:solidFill>
                <a:srgbClr val="000000"/>
              </a:solidFill>
            </a:endParaRPr>
          </a:p>
          <a:p>
            <a:pPr defTabSz="914400">
              <a:spcBef>
                <a:spcPts val="0"/>
              </a:spcBef>
              <a:defRPr sz="2500">
                <a:solidFill>
                  <a:srgbClr val="000000"/>
                </a:solidFill>
                <a:latin typeface="Monaco"/>
                <a:ea typeface="Monaco"/>
                <a:cs typeface="Monaco"/>
                <a:sym typeface="Monaco"/>
              </a:defRPr>
            </a:pPr>
            <a:r>
              <a:t>        </a:t>
            </a:r>
            <a:r>
              <a:rPr>
                <a:solidFill>
                  <a:srgbClr val="931A68"/>
                </a:solidFill>
              </a:rPr>
              <a:t>par</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 </a:t>
            </a:r>
            <a:r>
              <a:rPr>
                <a:solidFill>
                  <a:srgbClr val="4E9072"/>
                </a:solidFill>
              </a:rPr>
              <a:t>// subtask 1</a:t>
            </a:r>
          </a:p>
          <a:p>
            <a:pPr defTabSz="914400">
              <a:spcBef>
                <a:spcPts val="0"/>
              </a:spcBef>
              <a:defRPr sz="2500">
                <a:solidFill>
                  <a:srgbClr val="000000"/>
                </a:solidFill>
                <a:latin typeface="Monaco"/>
                <a:ea typeface="Monaco"/>
                <a:cs typeface="Monaco"/>
                <a:sym typeface="Monaco"/>
              </a:defRPr>
            </a:pPr>
            <a:r>
              <a:t>                chan_0 &lt;: temp_degC;</a:t>
            </a:r>
          </a:p>
          <a:p>
            <a:pPr defTabSz="914400">
              <a:spcBef>
                <a:spcPts val="0"/>
              </a:spcBef>
              <a:defRPr sz="2500">
                <a:solidFill>
                  <a:srgbClr val="000000"/>
                </a:solidFill>
                <a:latin typeface="Monaco"/>
                <a:ea typeface="Monaco"/>
                <a:cs typeface="Monaco"/>
                <a:sym typeface="Monaco"/>
              </a:defRPr>
            </a:pPr>
            <a:r>
              <a:t>                chan_0 :&gt; context.temps_degC[0];</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  </a:t>
            </a:r>
            <a:r>
              <a:rPr>
                <a:solidFill>
                  <a:srgbClr val="4E9072"/>
                </a:solidFill>
              </a:rPr>
              <a:t>// subtask 2</a:t>
            </a:r>
          </a:p>
          <a:p>
            <a:pPr defTabSz="914400">
              <a:spcBef>
                <a:spcPts val="0"/>
              </a:spcBef>
              <a:defRPr sz="2500">
                <a:solidFill>
                  <a:srgbClr val="000000"/>
                </a:solidFill>
                <a:latin typeface="Monaco"/>
                <a:ea typeface="Monaco"/>
                <a:cs typeface="Monaco"/>
                <a:sym typeface="Monaco"/>
              </a:defRPr>
            </a:pPr>
            <a:r>
              <a:t>                chan_1 &lt;: temp_degC;</a:t>
            </a:r>
          </a:p>
          <a:p>
            <a:pPr defTabSz="914400">
              <a:spcBef>
                <a:spcPts val="0"/>
              </a:spcBef>
              <a:defRPr sz="2500">
                <a:solidFill>
                  <a:srgbClr val="000000"/>
                </a:solidFill>
                <a:latin typeface="Monaco"/>
                <a:ea typeface="Monaco"/>
                <a:cs typeface="Monaco"/>
                <a:sym typeface="Monaco"/>
              </a:defRPr>
            </a:pPr>
            <a:r>
              <a:t>                chan_1 :&gt; context.temps_degC[1];</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  </a:t>
            </a:r>
            <a:r>
              <a:rPr>
                <a:solidFill>
                  <a:srgbClr val="4E9072"/>
                </a:solidFill>
              </a:rPr>
              <a:t>// subtask 3</a:t>
            </a:r>
          </a:p>
          <a:p>
            <a:pPr defTabSz="914400">
              <a:spcBef>
                <a:spcPts val="0"/>
              </a:spcBef>
              <a:defRPr sz="2500">
                <a:solidFill>
                  <a:srgbClr val="000000"/>
                </a:solidFill>
                <a:latin typeface="Monaco"/>
                <a:ea typeface="Monaco"/>
                <a:cs typeface="Monaco"/>
                <a:sym typeface="Monaco"/>
              </a:defRPr>
            </a:pPr>
            <a:r>
              <a:t>                chan_2 &lt;: temp_degC;</a:t>
            </a:r>
          </a:p>
          <a:p>
            <a:pPr defTabSz="914400">
              <a:spcBef>
                <a:spcPts val="0"/>
              </a:spcBef>
              <a:defRPr sz="2500">
                <a:solidFill>
                  <a:srgbClr val="000000"/>
                </a:solidFill>
                <a:latin typeface="Monaco"/>
                <a:ea typeface="Monaco"/>
                <a:cs typeface="Monaco"/>
                <a:sym typeface="Monaco"/>
              </a:defRPr>
            </a:pPr>
            <a:r>
              <a:t>                chan_2 :&gt; context.temps_degC[2];</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context.cycle_cnt++;</a:t>
            </a:r>
          </a:p>
          <a:p>
            <a:pPr defTabSz="914400">
              <a:spcBef>
                <a:spcPts val="0"/>
              </a:spcBef>
              <a:defRPr sz="2500">
                <a:solidFill>
                  <a:srgbClr val="000000"/>
                </a:solidFill>
                <a:latin typeface="Monaco"/>
                <a:ea typeface="Monaco"/>
                <a:cs typeface="Monaco"/>
                <a:sym typeface="Monaco"/>
              </a:defRPr>
            </a:pPr>
            <a:r>
              <a:t>        temp_degC = calculate_new_temp_from_flow (context, temp_degC);</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a:t>
            </a:r>
          </a:p>
        </p:txBody>
      </p:sp>
      <p:sp>
        <p:nvSpPr>
          <p:cNvPr id="394" name="void Server_node (…"/>
          <p:cNvSpPr txBox="1"/>
          <p:nvPr/>
        </p:nvSpPr>
        <p:spPr>
          <a:xfrm>
            <a:off x="12690870" y="2328719"/>
            <a:ext cx="13743602" cy="14946791"/>
          </a:xfrm>
          <a:prstGeom prst="rect">
            <a:avLst/>
          </a:prstGeom>
          <a:solidFill>
            <a:srgbClr val="FFFFFF"/>
          </a:solidFill>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914400">
              <a:spcBef>
                <a:spcPts val="0"/>
              </a:spcBef>
              <a:defRPr sz="2500">
                <a:solidFill>
                  <a:srgbClr val="000000"/>
                </a:solidFill>
                <a:latin typeface="Monaco"/>
                <a:ea typeface="Monaco"/>
                <a:cs typeface="Monaco"/>
                <a:sym typeface="Monaco"/>
              </a:defRPr>
            </a:pPr>
            <a:r>
              <a:rPr>
                <a:solidFill>
                  <a:srgbClr val="931A68"/>
                </a:solidFill>
              </a:rPr>
              <a:t>void</a:t>
            </a:r>
            <a:r>
              <a:t> </a:t>
            </a:r>
            <a:r>
              <a:rPr sz="3000">
                <a:solidFill>
                  <a:srgbClr val="4F8F00"/>
                </a:solidFill>
              </a:rPr>
              <a:t>Server_node</a:t>
            </a:r>
            <a:r>
              <a:t> (</a:t>
            </a:r>
          </a:p>
          <a:p>
            <a:pPr defTabSz="914400">
              <a:spcBef>
                <a:spcPts val="0"/>
              </a:spcBef>
              <a:defRPr sz="2500">
                <a:solidFill>
                  <a:srgbClr val="000000"/>
                </a:solidFill>
                <a:latin typeface="Monaco"/>
                <a:ea typeface="Monaco"/>
                <a:cs typeface="Monaco"/>
                <a:sym typeface="Monaco"/>
              </a:defRPr>
            </a:pPr>
            <a:r>
              <a:t>        </a:t>
            </a:r>
            <a:r>
              <a:rPr>
                <a:solidFill>
                  <a:srgbClr val="931A68"/>
                </a:solidFill>
              </a:rPr>
              <a:t>const</a:t>
            </a:r>
            <a:r>
              <a:t> </a:t>
            </a:r>
            <a:r>
              <a:rPr>
                <a:solidFill>
                  <a:srgbClr val="931A68"/>
                </a:solidFill>
              </a:rPr>
              <a:t>unsigned</a:t>
            </a:r>
            <a:r>
              <a:t> iof_row,</a:t>
            </a:r>
          </a:p>
          <a:p>
            <a:pPr defTabSz="914400">
              <a:spcBef>
                <a:spcPts val="0"/>
              </a:spcBef>
              <a:defRPr sz="2500">
                <a:solidFill>
                  <a:srgbClr val="000000"/>
                </a:solidFill>
                <a:latin typeface="Monaco"/>
                <a:ea typeface="Monaco"/>
                <a:cs typeface="Monaco"/>
                <a:sym typeface="Monaco"/>
              </a:defRPr>
            </a:pPr>
            <a:r>
              <a:t>        </a:t>
            </a:r>
            <a:r>
              <a:rPr>
                <a:solidFill>
                  <a:srgbClr val="931A68"/>
                </a:solidFill>
              </a:rPr>
              <a:t>const</a:t>
            </a:r>
            <a:r>
              <a:t> </a:t>
            </a:r>
            <a:r>
              <a:rPr>
                <a:solidFill>
                  <a:srgbClr val="931A68"/>
                </a:solidFill>
              </a:rPr>
              <a:t>unsigned</a:t>
            </a:r>
            <a:r>
              <a:t> iof_col,</a:t>
            </a:r>
          </a:p>
          <a:p>
            <a:pPr defTabSz="914400">
              <a:spcBef>
                <a:spcPts val="0"/>
              </a:spcBef>
              <a:defRPr sz="2500">
                <a:solidFill>
                  <a:srgbClr val="000000"/>
                </a:solidFill>
                <a:latin typeface="Monaco"/>
                <a:ea typeface="Monaco"/>
                <a:cs typeface="Monaco"/>
                <a:sym typeface="Monaco"/>
              </a:defRPr>
            </a:pPr>
            <a:r>
              <a:t>        </a:t>
            </a:r>
            <a:r>
              <a:rPr>
                <a:solidFill>
                  <a:srgbClr val="931A68"/>
                </a:solidFill>
              </a:rPr>
              <a:t>chanend</a:t>
            </a:r>
            <a:r>
              <a:t>        chan_0,</a:t>
            </a:r>
          </a:p>
          <a:p>
            <a:pPr defTabSz="914400">
              <a:spcBef>
                <a:spcPts val="0"/>
              </a:spcBef>
              <a:defRPr sz="2500">
                <a:solidFill>
                  <a:srgbClr val="000000"/>
                </a:solidFill>
                <a:latin typeface="Monaco"/>
                <a:ea typeface="Monaco"/>
                <a:cs typeface="Monaco"/>
                <a:sym typeface="Monaco"/>
              </a:defRPr>
            </a:pPr>
            <a:r>
              <a:t>        </a:t>
            </a:r>
            <a:r>
              <a:rPr>
                <a:solidFill>
                  <a:srgbClr val="931A68"/>
                </a:solidFill>
              </a:rPr>
              <a:t>chanend</a:t>
            </a:r>
            <a:r>
              <a:t>        chan_1,</a:t>
            </a:r>
          </a:p>
          <a:p>
            <a:pPr defTabSz="914400">
              <a:spcBef>
                <a:spcPts val="0"/>
              </a:spcBef>
              <a:defRPr sz="2500">
                <a:solidFill>
                  <a:srgbClr val="000000"/>
                </a:solidFill>
                <a:latin typeface="Monaco"/>
                <a:ea typeface="Monaco"/>
                <a:cs typeface="Monaco"/>
                <a:sym typeface="Monaco"/>
              </a:defRPr>
            </a:pPr>
            <a:r>
              <a:t>        </a:t>
            </a:r>
            <a:r>
              <a:rPr>
                <a:solidFill>
                  <a:srgbClr val="931A68"/>
                </a:solidFill>
              </a:rPr>
              <a:t>chanend</a:t>
            </a:r>
            <a:r>
              <a:t>        chan_2) {</a:t>
            </a:r>
          </a:p>
          <a:p>
            <a:pPr defTabSz="914400">
              <a:spcBef>
                <a:spcPts val="0"/>
              </a:spcBef>
              <a:defRPr sz="2500">
                <a:solidFill>
                  <a:srgbClr val="000000"/>
                </a:solidFill>
                <a:latin typeface="Monaco"/>
                <a:ea typeface="Monaco"/>
                <a:cs typeface="Monaco"/>
                <a:sym typeface="Monaco"/>
              </a:defRPr>
            </a:pPr>
          </a:p>
          <a:p>
            <a:pPr defTabSz="914400">
              <a:spcBef>
                <a:spcPts val="0"/>
              </a:spcBef>
              <a:defRPr sz="2500">
                <a:solidFill>
                  <a:srgbClr val="000000"/>
                </a:solidFill>
                <a:latin typeface="Monaco"/>
                <a:ea typeface="Monaco"/>
                <a:cs typeface="Monaco"/>
                <a:sym typeface="Monaco"/>
              </a:defRPr>
            </a:pPr>
            <a:r>
              <a:t>    node_context_t context;</a:t>
            </a:r>
          </a:p>
          <a:p>
            <a:pPr defTabSz="914400">
              <a:spcBef>
                <a:spcPts val="0"/>
              </a:spcBef>
              <a:defRPr sz="2500">
                <a:solidFill>
                  <a:srgbClr val="000000"/>
                </a:solidFill>
                <a:latin typeface="Monaco"/>
                <a:ea typeface="Monaco"/>
                <a:cs typeface="Monaco"/>
                <a:sym typeface="Monaco"/>
              </a:defRPr>
            </a:pPr>
            <a:r>
              <a:t>    </a:t>
            </a:r>
            <a:r>
              <a:rPr>
                <a:solidFill>
                  <a:srgbClr val="931A68"/>
                </a:solidFill>
              </a:rPr>
              <a:t>const</a:t>
            </a:r>
            <a:r>
              <a:t> params_t params    = init_params ();</a:t>
            </a:r>
          </a:p>
          <a:p>
            <a:pPr defTabSz="914400">
              <a:spcBef>
                <a:spcPts val="0"/>
              </a:spcBef>
              <a:defRPr sz="2500">
                <a:solidFill>
                  <a:srgbClr val="000000"/>
                </a:solidFill>
                <a:latin typeface="Monaco"/>
                <a:ea typeface="Monaco"/>
                <a:cs typeface="Monaco"/>
                <a:sym typeface="Monaco"/>
              </a:defRPr>
            </a:pPr>
            <a:r>
              <a:t>    temp_degC_t    temp_degC = init_temp (iof_row,iof_col, params);</a:t>
            </a:r>
          </a:p>
          <a:p>
            <a:pPr defTabSz="914400">
              <a:spcBef>
                <a:spcPts val="0"/>
              </a:spcBef>
              <a:defRPr sz="2500">
                <a:solidFill>
                  <a:srgbClr val="000000"/>
                </a:solidFill>
                <a:latin typeface="Monaco"/>
                <a:ea typeface="Monaco"/>
                <a:cs typeface="Monaco"/>
                <a:sym typeface="Monaco"/>
              </a:defRPr>
            </a:pPr>
          </a:p>
          <a:p>
            <a:pPr defTabSz="914400">
              <a:spcBef>
                <a:spcPts val="0"/>
              </a:spcBef>
              <a:defRPr sz="2500">
                <a:solidFill>
                  <a:srgbClr val="000000"/>
                </a:solidFill>
                <a:latin typeface="Monaco"/>
                <a:ea typeface="Monaco"/>
                <a:cs typeface="Monaco"/>
                <a:sym typeface="Monaco"/>
              </a:defRPr>
            </a:pPr>
            <a:r>
              <a:t>    init_wt      (iof_row, iof_col, context.wt, params);</a:t>
            </a:r>
          </a:p>
          <a:p>
            <a:pPr defTabSz="914400">
              <a:spcBef>
                <a:spcPts val="0"/>
              </a:spcBef>
              <a:defRPr sz="2500">
                <a:solidFill>
                  <a:srgbClr val="000000"/>
                </a:solidFill>
                <a:latin typeface="Monaco"/>
                <a:ea typeface="Monaco"/>
                <a:cs typeface="Monaco"/>
                <a:sym typeface="Monaco"/>
              </a:defRPr>
            </a:pPr>
            <a:r>
              <a:t>    init_context (iof_row, iof_col, context);</a:t>
            </a:r>
          </a:p>
          <a:p>
            <a:pPr defTabSz="914400">
              <a:spcBef>
                <a:spcPts val="0"/>
              </a:spcBef>
              <a:defRPr sz="2500">
                <a:solidFill>
                  <a:srgbClr val="000000"/>
                </a:solidFill>
                <a:latin typeface="Monaco"/>
                <a:ea typeface="Monaco"/>
                <a:cs typeface="Monaco"/>
                <a:sym typeface="Monaco"/>
              </a:defRPr>
            </a:pPr>
          </a:p>
          <a:p>
            <a:pPr defTabSz="914400">
              <a:spcBef>
                <a:spcPts val="0"/>
              </a:spcBef>
              <a:defRPr sz="2500">
                <a:solidFill>
                  <a:srgbClr val="000000"/>
                </a:solidFill>
                <a:latin typeface="Monaco"/>
                <a:ea typeface="Monaco"/>
                <a:cs typeface="Monaco"/>
                <a:sym typeface="Monaco"/>
              </a:defRPr>
            </a:pPr>
            <a:r>
              <a:t>    </a:t>
            </a:r>
            <a:r>
              <a:rPr>
                <a:solidFill>
                  <a:srgbClr val="931A68"/>
                </a:solidFill>
              </a:rPr>
              <a:t>while</a:t>
            </a:r>
            <a:r>
              <a:t> (1) { </a:t>
            </a:r>
          </a:p>
          <a:p>
            <a:pPr defTabSz="914400">
              <a:spcBef>
                <a:spcPts val="0"/>
              </a:spcBef>
              <a:defRPr sz="2500">
                <a:solidFill>
                  <a:srgbClr val="000000"/>
                </a:solidFill>
                <a:latin typeface="Monaco"/>
                <a:ea typeface="Monaco"/>
                <a:cs typeface="Monaco"/>
                <a:sym typeface="Monaco"/>
              </a:defRPr>
            </a:pPr>
            <a:r>
              <a:t>        </a:t>
            </a:r>
            <a:r>
              <a:rPr>
                <a:solidFill>
                  <a:srgbClr val="931A68"/>
                </a:solidFill>
              </a:rPr>
              <a:t>par</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 </a:t>
            </a:r>
            <a:r>
              <a:rPr>
                <a:solidFill>
                  <a:srgbClr val="4E9072"/>
                </a:solidFill>
              </a:rPr>
              <a:t>// subtask 1</a:t>
            </a:r>
          </a:p>
          <a:p>
            <a:pPr defTabSz="914400">
              <a:spcBef>
                <a:spcPts val="0"/>
              </a:spcBef>
              <a:defRPr sz="2500">
                <a:solidFill>
                  <a:srgbClr val="000000"/>
                </a:solidFill>
                <a:latin typeface="Monaco"/>
                <a:ea typeface="Monaco"/>
                <a:cs typeface="Monaco"/>
                <a:sym typeface="Monaco"/>
              </a:defRPr>
            </a:pPr>
            <a:r>
              <a:t>                chan_0 :&gt; context.temps_degC[0];</a:t>
            </a:r>
          </a:p>
          <a:p>
            <a:pPr defTabSz="914400">
              <a:spcBef>
                <a:spcPts val="0"/>
              </a:spcBef>
              <a:defRPr sz="2500">
                <a:solidFill>
                  <a:srgbClr val="000000"/>
                </a:solidFill>
                <a:latin typeface="Monaco"/>
                <a:ea typeface="Monaco"/>
                <a:cs typeface="Monaco"/>
                <a:sym typeface="Monaco"/>
              </a:defRPr>
            </a:pPr>
            <a:r>
              <a:t>                chan_0 &lt;: temp_degC;</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 </a:t>
            </a:r>
            <a:r>
              <a:rPr>
                <a:solidFill>
                  <a:srgbClr val="4E9072"/>
                </a:solidFill>
              </a:rPr>
              <a:t>// subtask 2</a:t>
            </a:r>
          </a:p>
          <a:p>
            <a:pPr defTabSz="914400">
              <a:spcBef>
                <a:spcPts val="0"/>
              </a:spcBef>
              <a:defRPr sz="2500">
                <a:solidFill>
                  <a:srgbClr val="000000"/>
                </a:solidFill>
                <a:latin typeface="Monaco"/>
                <a:ea typeface="Monaco"/>
                <a:cs typeface="Monaco"/>
                <a:sym typeface="Monaco"/>
              </a:defRPr>
            </a:pPr>
            <a:r>
              <a:t>                chan_1 :&gt; context.temps_degC[1];</a:t>
            </a:r>
          </a:p>
          <a:p>
            <a:pPr defTabSz="914400">
              <a:spcBef>
                <a:spcPts val="0"/>
              </a:spcBef>
              <a:defRPr sz="2500">
                <a:solidFill>
                  <a:srgbClr val="000000"/>
                </a:solidFill>
                <a:latin typeface="Monaco"/>
                <a:ea typeface="Monaco"/>
                <a:cs typeface="Monaco"/>
                <a:sym typeface="Monaco"/>
              </a:defRPr>
            </a:pPr>
            <a:r>
              <a:t>                chan_1 &lt;: temp_degC;</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 </a:t>
            </a:r>
            <a:r>
              <a:rPr>
                <a:solidFill>
                  <a:srgbClr val="4E9072"/>
                </a:solidFill>
              </a:rPr>
              <a:t>// subtask 3</a:t>
            </a:r>
          </a:p>
          <a:p>
            <a:pPr defTabSz="914400">
              <a:spcBef>
                <a:spcPts val="0"/>
              </a:spcBef>
              <a:defRPr sz="2500">
                <a:solidFill>
                  <a:srgbClr val="000000"/>
                </a:solidFill>
                <a:latin typeface="Monaco"/>
                <a:ea typeface="Monaco"/>
                <a:cs typeface="Monaco"/>
                <a:sym typeface="Monaco"/>
              </a:defRPr>
            </a:pPr>
            <a:r>
              <a:t>                chan_2 :&gt; context.temps_degC[2];</a:t>
            </a:r>
          </a:p>
          <a:p>
            <a:pPr defTabSz="914400">
              <a:spcBef>
                <a:spcPts val="0"/>
              </a:spcBef>
              <a:defRPr sz="2500">
                <a:solidFill>
                  <a:srgbClr val="000000"/>
                </a:solidFill>
                <a:latin typeface="Monaco"/>
                <a:ea typeface="Monaco"/>
                <a:cs typeface="Monaco"/>
                <a:sym typeface="Monaco"/>
              </a:defRPr>
            </a:pPr>
            <a:r>
              <a:t>                chan_2 &lt;: temp_degC;</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context.cycle_cnt++;</a:t>
            </a:r>
          </a:p>
          <a:p>
            <a:pPr defTabSz="914400">
              <a:spcBef>
                <a:spcPts val="0"/>
              </a:spcBef>
              <a:defRPr sz="2500">
                <a:solidFill>
                  <a:srgbClr val="000000"/>
                </a:solidFill>
                <a:latin typeface="Monaco"/>
                <a:ea typeface="Monaco"/>
                <a:cs typeface="Monaco"/>
                <a:sym typeface="Monaco"/>
              </a:defRPr>
            </a:pPr>
            <a:r>
              <a:t>        temp_degC = calculate_new_temp_from_flow (context, temp_degC);</a:t>
            </a:r>
          </a:p>
          <a:p>
            <a:pPr defTabSz="914400">
              <a:spcBef>
                <a:spcPts val="0"/>
              </a:spcBef>
              <a:defRPr sz="2500">
                <a:solidFill>
                  <a:srgbClr val="000000"/>
                </a:solidFill>
                <a:latin typeface="Monaco"/>
                <a:ea typeface="Monaco"/>
                <a:cs typeface="Monaco"/>
                <a:sym typeface="Monaco"/>
              </a:defRPr>
            </a:pPr>
            <a:r>
              <a:t>    }</a:t>
            </a:r>
          </a:p>
          <a:p>
            <a:pPr defTabSz="914400">
              <a:spcBef>
                <a:spcPts val="0"/>
              </a:spcBef>
              <a:defRPr sz="2500">
                <a:solidFill>
                  <a:srgbClr val="000000"/>
                </a:solidFill>
                <a:latin typeface="Monaco"/>
                <a:ea typeface="Monaco"/>
                <a:cs typeface="Monaco"/>
                <a:sym typeface="Monaco"/>
              </a:defRPr>
            </a:pPr>
            <a:r>
              <a:t>} </a:t>
            </a:r>
          </a:p>
        </p:txBody>
      </p:sp>
      <p:sp>
        <p:nvSpPr>
          <p:cNvPr id="395" name="xC: CLIENT AND SERVER ROLES SAVES US TASKS"/>
          <p:cNvSpPr txBox="1"/>
          <p:nvPr/>
        </p:nvSpPr>
        <p:spPr>
          <a:xfrm>
            <a:off x="812800" y="914400"/>
            <a:ext cx="22352000" cy="914400"/>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defTabSz="914400">
              <a:lnSpc>
                <a:spcPct val="80000"/>
              </a:lnSpc>
              <a:spcBef>
                <a:spcPts val="0"/>
              </a:spcBef>
              <a:defRPr cap="all" spc="240" sz="4800">
                <a:latin typeface="DIN Alternate"/>
                <a:ea typeface="DIN Alternate"/>
                <a:cs typeface="DIN Alternate"/>
                <a:sym typeface="DIN Alternate"/>
              </a:defRPr>
            </a:pPr>
            <a:r>
              <a:rPr cap="none"/>
              <a:t>xC</a:t>
            </a:r>
            <a:r>
              <a:t>: CLIENT AND SERVER ROLES SAVES US TASKS</a:t>
            </a:r>
          </a:p>
        </p:txBody>
      </p:sp>
      <p:sp>
        <p:nvSpPr>
          <p:cNvPr id="396" name="Bildeforklaring"/>
          <p:cNvSpPr/>
          <p:nvPr/>
        </p:nvSpPr>
        <p:spPr>
          <a:xfrm>
            <a:off x="5040491" y="3757278"/>
            <a:ext cx="3310732" cy="1335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3" y="0"/>
                </a:moveTo>
                <a:cubicBezTo>
                  <a:pt x="360" y="0"/>
                  <a:pt x="0" y="891"/>
                  <a:pt x="0" y="1989"/>
                </a:cubicBezTo>
                <a:lnTo>
                  <a:pt x="0" y="19611"/>
                </a:lnTo>
                <a:cubicBezTo>
                  <a:pt x="0" y="20709"/>
                  <a:pt x="360" y="21600"/>
                  <a:pt x="803" y="21600"/>
                </a:cubicBezTo>
                <a:lnTo>
                  <a:pt x="10466" y="21600"/>
                </a:lnTo>
                <a:cubicBezTo>
                  <a:pt x="10909" y="21600"/>
                  <a:pt x="11269" y="20709"/>
                  <a:pt x="11269" y="19611"/>
                </a:cubicBezTo>
                <a:lnTo>
                  <a:pt x="11269" y="7855"/>
                </a:lnTo>
                <a:lnTo>
                  <a:pt x="21600" y="6821"/>
                </a:lnTo>
                <a:lnTo>
                  <a:pt x="11269" y="5795"/>
                </a:lnTo>
                <a:lnTo>
                  <a:pt x="11269" y="1989"/>
                </a:lnTo>
                <a:cubicBezTo>
                  <a:pt x="11269" y="891"/>
                  <a:pt x="10909" y="0"/>
                  <a:pt x="10466" y="0"/>
                </a:cubicBezTo>
                <a:lnTo>
                  <a:pt x="803" y="0"/>
                </a:lnTo>
                <a:close/>
              </a:path>
            </a:pathLst>
          </a:custGeom>
          <a:ln w="508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97" name="Bildeforklaring"/>
          <p:cNvSpPr/>
          <p:nvPr/>
        </p:nvSpPr>
        <p:spPr>
          <a:xfrm>
            <a:off x="13022268" y="3767764"/>
            <a:ext cx="5601098" cy="13358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5853" y="0"/>
                </a:moveTo>
                <a:cubicBezTo>
                  <a:pt x="15591" y="0"/>
                  <a:pt x="15379" y="891"/>
                  <a:pt x="15379" y="1989"/>
                </a:cubicBezTo>
                <a:lnTo>
                  <a:pt x="15379" y="6699"/>
                </a:lnTo>
                <a:lnTo>
                  <a:pt x="0" y="7726"/>
                </a:lnTo>
                <a:lnTo>
                  <a:pt x="15379" y="8753"/>
                </a:lnTo>
                <a:lnTo>
                  <a:pt x="15379" y="19611"/>
                </a:lnTo>
                <a:cubicBezTo>
                  <a:pt x="15379" y="20709"/>
                  <a:pt x="15591" y="21600"/>
                  <a:pt x="15853" y="21600"/>
                </a:cubicBezTo>
                <a:lnTo>
                  <a:pt x="21126" y="21600"/>
                </a:lnTo>
                <a:cubicBezTo>
                  <a:pt x="21387" y="21600"/>
                  <a:pt x="21600" y="20709"/>
                  <a:pt x="21600" y="19611"/>
                </a:cubicBezTo>
                <a:lnTo>
                  <a:pt x="21600" y="1989"/>
                </a:lnTo>
                <a:cubicBezTo>
                  <a:pt x="21600" y="891"/>
                  <a:pt x="21387" y="0"/>
                  <a:pt x="21126" y="0"/>
                </a:cubicBezTo>
                <a:lnTo>
                  <a:pt x="15853" y="0"/>
                </a:lnTo>
                <a:close/>
              </a:path>
            </a:pathLst>
          </a:custGeom>
          <a:ln w="508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398" name="Used bidirectionally"/>
          <p:cNvSpPr txBox="1"/>
          <p:nvPr/>
        </p:nvSpPr>
        <p:spPr>
          <a:xfrm>
            <a:off x="8368283" y="3666164"/>
            <a:ext cx="4636517" cy="8636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sz="3800">
                <a:solidFill>
                  <a:srgbClr val="FF2600"/>
                </a:solidFill>
              </a:defRPr>
            </a:lvl1pPr>
          </a:lstStyle>
          <a:p>
            <a:pPr/>
            <a:r>
              <a:t>Used bidirectionally</a:t>
            </a:r>
          </a:p>
        </p:txBody>
      </p:sp>
      <p:sp>
        <p:nvSpPr>
          <p:cNvPr id="399" name="Clients send first, always take initiative"/>
          <p:cNvSpPr txBox="1"/>
          <p:nvPr/>
        </p:nvSpPr>
        <p:spPr>
          <a:xfrm>
            <a:off x="3829208" y="8728964"/>
            <a:ext cx="9046078" cy="8636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sz="3800">
                <a:solidFill>
                  <a:srgbClr val="FF2600"/>
                </a:solidFill>
              </a:defRPr>
            </a:lvl1pPr>
          </a:lstStyle>
          <a:p>
            <a:pPr/>
            <a:r>
              <a:t>Clients send first, always take initiative</a:t>
            </a:r>
          </a:p>
        </p:txBody>
      </p:sp>
      <p:sp>
        <p:nvSpPr>
          <p:cNvPr id="400" name="Servers respond to input only"/>
          <p:cNvSpPr txBox="1"/>
          <p:nvPr/>
        </p:nvSpPr>
        <p:spPr>
          <a:xfrm>
            <a:off x="15394806" y="8706873"/>
            <a:ext cx="6726175" cy="8636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sz="3800">
                <a:solidFill>
                  <a:srgbClr val="FF2600"/>
                </a:solidFill>
              </a:defRPr>
            </a:lvl1pPr>
          </a:lstStyle>
          <a:p>
            <a:pPr/>
            <a:r>
              <a:t>Servers respond to input only</a:t>
            </a:r>
          </a:p>
        </p:txBody>
      </p:sp>
      <p:sp>
        <p:nvSpPr>
          <p:cNvPr id="401" name="Bildeforklaring"/>
          <p:cNvSpPr/>
          <p:nvPr/>
        </p:nvSpPr>
        <p:spPr>
          <a:xfrm>
            <a:off x="5180191" y="9505594"/>
            <a:ext cx="613967" cy="10223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2901" y="11898"/>
                </a:lnTo>
                <a:lnTo>
                  <a:pt x="4328" y="11898"/>
                </a:lnTo>
                <a:cubicBezTo>
                  <a:pt x="1939" y="11898"/>
                  <a:pt x="0" y="13063"/>
                  <a:pt x="0" y="14498"/>
                </a:cubicBezTo>
                <a:lnTo>
                  <a:pt x="0" y="19009"/>
                </a:lnTo>
                <a:cubicBezTo>
                  <a:pt x="0" y="20444"/>
                  <a:pt x="1939" y="21600"/>
                  <a:pt x="4328" y="21600"/>
                </a:cubicBezTo>
                <a:lnTo>
                  <a:pt x="13544" y="21600"/>
                </a:lnTo>
                <a:cubicBezTo>
                  <a:pt x="15933" y="21600"/>
                  <a:pt x="17872" y="20444"/>
                  <a:pt x="17872" y="19009"/>
                </a:cubicBezTo>
                <a:lnTo>
                  <a:pt x="17872" y="14498"/>
                </a:lnTo>
                <a:cubicBezTo>
                  <a:pt x="17872" y="13795"/>
                  <a:pt x="17397" y="13163"/>
                  <a:pt x="16643" y="12695"/>
                </a:cubicBezTo>
                <a:lnTo>
                  <a:pt x="21600" y="0"/>
                </a:lnTo>
                <a:close/>
              </a:path>
            </a:pathLst>
          </a:custGeom>
          <a:ln w="50800">
            <a:solidFill>
              <a:srgbClr val="FF2600"/>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02" name="Bildeforklaring"/>
          <p:cNvSpPr/>
          <p:nvPr/>
        </p:nvSpPr>
        <p:spPr>
          <a:xfrm>
            <a:off x="17131783" y="9459954"/>
            <a:ext cx="1020367" cy="10552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8754" y="12315"/>
                </a:lnTo>
                <a:cubicBezTo>
                  <a:pt x="8556" y="12268"/>
                  <a:pt x="8363" y="12201"/>
                  <a:pt x="8149" y="12201"/>
                </a:cubicBezTo>
                <a:lnTo>
                  <a:pt x="2604" y="12201"/>
                </a:lnTo>
                <a:cubicBezTo>
                  <a:pt x="1167" y="12201"/>
                  <a:pt x="0" y="13330"/>
                  <a:pt x="0" y="14720"/>
                </a:cubicBezTo>
                <a:lnTo>
                  <a:pt x="0" y="19090"/>
                </a:lnTo>
                <a:cubicBezTo>
                  <a:pt x="0" y="20480"/>
                  <a:pt x="1167" y="21600"/>
                  <a:pt x="2604" y="21600"/>
                </a:cubicBezTo>
                <a:lnTo>
                  <a:pt x="8149" y="21600"/>
                </a:lnTo>
                <a:cubicBezTo>
                  <a:pt x="9587" y="21600"/>
                  <a:pt x="10754" y="20480"/>
                  <a:pt x="10754" y="19090"/>
                </a:cubicBezTo>
                <a:lnTo>
                  <a:pt x="10754" y="14720"/>
                </a:lnTo>
                <a:cubicBezTo>
                  <a:pt x="10754" y="14401"/>
                  <a:pt x="10672" y="14099"/>
                  <a:pt x="10561" y="13818"/>
                </a:cubicBezTo>
                <a:lnTo>
                  <a:pt x="21600" y="0"/>
                </a:lnTo>
                <a:close/>
              </a:path>
            </a:pathLst>
          </a:custGeom>
          <a:ln w="50800">
            <a:solidFill>
              <a:srgbClr val="FF2600"/>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pic>
        <p:nvPicPr>
          <p:cNvPr id="403" name="217_four_gears.jpg" descr="217_four_gears.jpg"/>
          <p:cNvPicPr>
            <a:picLocks noChangeAspect="1"/>
          </p:cNvPicPr>
          <p:nvPr/>
        </p:nvPicPr>
        <p:blipFill>
          <a:blip r:embed="rId2">
            <a:extLst/>
          </a:blip>
          <a:stretch>
            <a:fillRect/>
          </a:stretch>
        </p:blipFill>
        <p:spPr>
          <a:xfrm>
            <a:off x="22762708" y="16235883"/>
            <a:ext cx="2542736" cy="2542736"/>
          </a:xfrm>
          <a:prstGeom prst="rect">
            <a:avLst/>
          </a:prstGeom>
          <a:ln w="25400">
            <a:miter lim="400000"/>
          </a:ln>
        </p:spPr>
      </p:pic>
      <p:sp>
        <p:nvSpPr>
          <p:cNvPr id="404"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0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9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9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40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40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10" presetID="19" grpId="10" fill="hold">
                                  <p:stCondLst>
                                    <p:cond delay="0"/>
                                  </p:stCondLst>
                                  <p:iterate type="el" backwards="0">
                                    <p:tmAbs val="0"/>
                                  </p:iterate>
                                  <p:childTnLst>
                                    <p:set>
                                      <p:cBhvr>
                                        <p:cTn id="42" fill="hold"/>
                                        <p:tgtEl>
                                          <p:spTgt spid="403"/>
                                        </p:tgtEl>
                                        <p:attrNameLst>
                                          <p:attrName>style.visibility</p:attrName>
                                        </p:attrNameLst>
                                      </p:cBhvr>
                                      <p:to>
                                        <p:strVal val="visible"/>
                                      </p:to>
                                    </p:set>
                                    <p:anim calcmode="lin" valueType="num">
                                      <p:cBhvr>
                                        <p:cTn id="43" dur="1000" fill="hold"/>
                                        <p:tgtEl>
                                          <p:spTgt spid="403"/>
                                        </p:tgtEl>
                                        <p:attrNameLst>
                                          <p:attrName>ppt_w</p:attrName>
                                        </p:attrNameLst>
                                      </p:cBhvr>
                                      <p:tavLst>
                                        <p:tav tm="0" fmla="#ppt_w*sin(2.5*pi*$)">
                                          <p:val>
                                            <p:fltVal val="0"/>
                                          </p:val>
                                        </p:tav>
                                        <p:tav tm="100000">
                                          <p:val>
                                            <p:fltVal val="1"/>
                                          </p:val>
                                        </p:tav>
                                      </p:tavLst>
                                    </p:anim>
                                    <p:anim calcmode="lin" valueType="num">
                                      <p:cBhvr>
                                        <p:cTn id="44" dur="1000" fill="hold"/>
                                        <p:tgtEl>
                                          <p:spTgt spid="403"/>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8" presetID="2" grpId="11" fill="hold">
                                  <p:stCondLst>
                                    <p:cond delay="0"/>
                                  </p:stCondLst>
                                  <p:iterate type="el" backwards="0">
                                    <p:tmAbs val="0"/>
                                  </p:iterate>
                                  <p:childTnLst>
                                    <p:set>
                                      <p:cBhvr>
                                        <p:cTn id="48" fill="hold"/>
                                        <p:tgtEl>
                                          <p:spTgt spid="404"/>
                                        </p:tgtEl>
                                        <p:attrNameLst>
                                          <p:attrName>style.visibility</p:attrName>
                                        </p:attrNameLst>
                                      </p:cBhvr>
                                      <p:to>
                                        <p:strVal val="visible"/>
                                      </p:to>
                                    </p:set>
                                    <p:anim calcmode="lin" valueType="num">
                                      <p:cBhvr>
                                        <p:cTn id="49" dur="1000" fill="hold"/>
                                        <p:tgtEl>
                                          <p:spTgt spid="404"/>
                                        </p:tgtEl>
                                        <p:attrNameLst>
                                          <p:attrName>ppt_x</p:attrName>
                                        </p:attrNameLst>
                                      </p:cBhvr>
                                      <p:tavLst>
                                        <p:tav tm="0">
                                          <p:val>
                                            <p:strVal val="0-#ppt_w/2"/>
                                          </p:val>
                                        </p:tav>
                                        <p:tav tm="100000">
                                          <p:val>
                                            <p:strVal val="#ppt_x"/>
                                          </p:val>
                                        </p:tav>
                                      </p:tavLst>
                                    </p:anim>
                                    <p:anim calcmode="lin" valueType="num">
                                      <p:cBhvr>
                                        <p:cTn id="50" dur="1000" fill="hold"/>
                                        <p:tgtEl>
                                          <p:spTgt spid="4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7" grpId="7"/>
      <p:bldP build="whole" bldLvl="1" animBg="1" rev="0" advAuto="0" spid="403" grpId="10"/>
      <p:bldP build="whole" bldLvl="1" animBg="1" rev="0" advAuto="0" spid="394" grpId="6"/>
      <p:bldP build="whole" bldLvl="1" animBg="1" rev="0" advAuto="0" spid="400" grpId="8"/>
      <p:bldP build="whole" bldLvl="1" animBg="1" rev="0" advAuto="0" spid="402" grpId="9"/>
      <p:bldP build="whole" bldLvl="1" animBg="1" rev="0" advAuto="0" spid="399" grpId="4"/>
      <p:bldP build="whole" bldLvl="1" animBg="1" rev="0" advAuto="0" spid="396" grpId="2"/>
      <p:bldP build="whole" bldLvl="1" animBg="1" rev="0" advAuto="0" spid="393" grpId="1"/>
      <p:bldP build="whole" bldLvl="1" animBg="1" rev="0" advAuto="0" spid="398" grpId="3"/>
      <p:bldP build="whole" bldLvl="1" animBg="1" rev="0" advAuto="0" spid="404" grpId="11"/>
      <p:bldP build="whole" bldLvl="1" animBg="1" rev="0" advAuto="0" spid="401" grpId="5"/>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06" name="2021 03 04 Top 20 comms pattern gears.pdf" descr="2021 03 04 Top 20 comms pattern gears.pdf"/>
          <p:cNvPicPr>
            <a:picLocks noChangeAspect="1"/>
          </p:cNvPicPr>
          <p:nvPr/>
        </p:nvPicPr>
        <p:blipFill>
          <a:blip r:embed="rId2">
            <a:extLst/>
          </a:blip>
          <a:stretch>
            <a:fillRect/>
          </a:stretch>
        </p:blipFill>
        <p:spPr>
          <a:xfrm>
            <a:off x="812799" y="2538066"/>
            <a:ext cx="19812139" cy="16981834"/>
          </a:xfrm>
          <a:prstGeom prst="rect">
            <a:avLst/>
          </a:prstGeom>
          <a:ln w="25400">
            <a:miter lim="400000"/>
          </a:ln>
        </p:spPr>
      </p:pic>
      <p:sp>
        <p:nvSpPr>
          <p:cNvPr id="407" name="AS xC NORMAL task type (3) showing communication pattern"/>
          <p:cNvSpPr txBox="1"/>
          <p:nvPr/>
        </p:nvSpPr>
        <p:spPr>
          <a:xfrm>
            <a:off x="812800" y="914400"/>
            <a:ext cx="22352000" cy="914400"/>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p>
            <a:pPr defTabSz="914400">
              <a:lnSpc>
                <a:spcPct val="80000"/>
              </a:lnSpc>
              <a:spcBef>
                <a:spcPts val="0"/>
              </a:spcBef>
              <a:defRPr cap="all" spc="240" sz="4800">
                <a:latin typeface="DIN Alternate"/>
                <a:ea typeface="DIN Alternate"/>
                <a:cs typeface="DIN Alternate"/>
                <a:sym typeface="DIN Alternate"/>
              </a:defRPr>
            </a:pPr>
            <a:r>
              <a:t>AS </a:t>
            </a:r>
            <a:r>
              <a:rPr cap="none"/>
              <a:t>xC</a:t>
            </a:r>
            <a:r>
              <a:t> NORMAL task type (3) showing communication pattern</a:t>
            </a:r>
          </a:p>
        </p:txBody>
      </p:sp>
      <p:sp>
        <p:nvSpPr>
          <p:cNvPr id="408" name="(Names don’t match previous page, they are according to blog 217)"/>
          <p:cNvSpPr txBox="1"/>
          <p:nvPr/>
        </p:nvSpPr>
        <p:spPr>
          <a:xfrm>
            <a:off x="810547" y="2031295"/>
            <a:ext cx="18557915" cy="8509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defRPr sz="3700">
                <a:solidFill>
                  <a:srgbClr val="515151"/>
                </a:solidFill>
              </a:defRPr>
            </a:pPr>
            <a:r>
              <a:t>(Names don’t match previous page, they are according to blog </a:t>
            </a:r>
            <a:r>
              <a:rPr u="sng">
                <a:hlinkClick r:id="rId3" invalidUrl="" action="" tgtFrame="" tooltip="" history="1" highlightClick="0" endSnd="0"/>
              </a:rPr>
              <a:t>217</a:t>
            </a:r>
            <a:r>
              <a:t>)</a:t>
            </a:r>
          </a:p>
        </p:txBody>
      </p:sp>
      <p:sp>
        <p:nvSpPr>
          <p:cNvPr id="409" name="Tekst"/>
          <p:cNvSpPr txBox="1"/>
          <p:nvPr/>
        </p:nvSpPr>
        <p:spPr>
          <a:xfrm>
            <a:off x="9911705" y="1954571"/>
            <a:ext cx="342901"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u="sng">
                <a:solidFill>
                  <a:schemeClr val="accent1"/>
                </a:solidFill>
                <a:hlinkClick r:id="rId3" invalidUrl="" action="" tgtFrame="" tooltip="" history="1" highlightClick="0" endSnd="0"/>
              </a:defRPr>
            </a:lvl1pPr>
          </a:lstStyle>
          <a:p>
            <a:pPr>
              <a:defRPr u="none">
                <a:solidFill>
                  <a:srgbClr val="838787"/>
                </a:solidFill>
              </a:defRPr>
            </a:pPr>
            <a:r>
              <a:rPr u="sng">
                <a:solidFill>
                  <a:schemeClr val="accent1"/>
                </a:solidFill>
                <a:hlinkClick r:id="rId3" invalidUrl="" action="" tgtFrame="" tooltip="" history="1" highlightClick="0" endSnd="0"/>
              </a:rPr>
              <a:t> </a:t>
            </a:r>
          </a:p>
        </p:txBody>
      </p:sp>
      <p:pic>
        <p:nvPicPr>
          <p:cNvPr id="410" name="2021 03 24 Toroid 2x2 p2.pdf" descr="2021 03 24 Toroid 2x2 p2.pdf"/>
          <p:cNvPicPr>
            <a:picLocks noChangeAspect="1"/>
          </p:cNvPicPr>
          <p:nvPr/>
        </p:nvPicPr>
        <p:blipFill>
          <a:blip r:embed="rId4">
            <a:extLst/>
          </a:blip>
          <a:srcRect l="25807" t="10277" r="22422" b="10277"/>
          <a:stretch>
            <a:fillRect/>
          </a:stretch>
        </p:blipFill>
        <p:spPr>
          <a:xfrm>
            <a:off x="21675564" y="9983721"/>
            <a:ext cx="3727496" cy="6864084"/>
          </a:xfrm>
          <a:prstGeom prst="rect">
            <a:avLst/>
          </a:prstGeom>
          <a:ln w="25400">
            <a:miter lim="400000"/>
          </a:ln>
        </p:spPr>
      </p:pic>
      <p:grpSp>
        <p:nvGrpSpPr>
          <p:cNvPr id="415" name="Gruppe"/>
          <p:cNvGrpSpPr/>
          <p:nvPr/>
        </p:nvGrpSpPr>
        <p:grpSpPr>
          <a:xfrm>
            <a:off x="21804727" y="14122928"/>
            <a:ext cx="1447801" cy="2159001"/>
            <a:chOff x="0" y="0"/>
            <a:chExt cx="1447800" cy="2159000"/>
          </a:xfrm>
        </p:grpSpPr>
        <p:sp>
          <p:nvSpPr>
            <p:cNvPr id="411" name="Rektangel"/>
            <p:cNvSpPr/>
            <p:nvPr/>
          </p:nvSpPr>
          <p:spPr>
            <a:xfrm>
              <a:off x="0" y="0"/>
              <a:ext cx="1447800" cy="2159000"/>
            </a:xfrm>
            <a:prstGeom prst="rect">
              <a:avLst/>
            </a:prstGeom>
            <a:solidFill>
              <a:srgbClr val="FF2600"/>
            </a:solidFill>
            <a:ln w="25400" cap="flat">
              <a:noFill/>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12" name="Rektangel"/>
            <p:cNvSpPr/>
            <p:nvPr/>
          </p:nvSpPr>
          <p:spPr>
            <a:xfrm>
              <a:off x="171772" y="157212"/>
              <a:ext cx="1235696" cy="520899"/>
            </a:xfrm>
            <a:prstGeom prst="rect">
              <a:avLst/>
            </a:prstGeom>
            <a:solidFill>
              <a:srgbClr val="FF26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13" name="Rektangel"/>
            <p:cNvSpPr/>
            <p:nvPr/>
          </p:nvSpPr>
          <p:spPr>
            <a:xfrm>
              <a:off x="171772" y="882550"/>
              <a:ext cx="1235696" cy="520900"/>
            </a:xfrm>
            <a:prstGeom prst="rect">
              <a:avLst/>
            </a:prstGeom>
            <a:solidFill>
              <a:srgbClr val="FF26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14" name="Rektangel"/>
            <p:cNvSpPr/>
            <p:nvPr/>
          </p:nvSpPr>
          <p:spPr>
            <a:xfrm>
              <a:off x="171772" y="1607889"/>
              <a:ext cx="1235696" cy="520899"/>
            </a:xfrm>
            <a:prstGeom prst="rect">
              <a:avLst/>
            </a:prstGeom>
            <a:solidFill>
              <a:srgbClr val="FF26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grpSp>
      <p:grpSp>
        <p:nvGrpSpPr>
          <p:cNvPr id="420" name="Gruppe"/>
          <p:cNvGrpSpPr/>
          <p:nvPr/>
        </p:nvGrpSpPr>
        <p:grpSpPr>
          <a:xfrm>
            <a:off x="23845194" y="14122928"/>
            <a:ext cx="1447801" cy="2159001"/>
            <a:chOff x="0" y="0"/>
            <a:chExt cx="1447800" cy="2159000"/>
          </a:xfrm>
        </p:grpSpPr>
        <p:sp>
          <p:nvSpPr>
            <p:cNvPr id="416" name="Rektangel"/>
            <p:cNvSpPr/>
            <p:nvPr/>
          </p:nvSpPr>
          <p:spPr>
            <a:xfrm>
              <a:off x="0" y="0"/>
              <a:ext cx="1447800" cy="2159000"/>
            </a:xfrm>
            <a:prstGeom prst="rect">
              <a:avLst/>
            </a:prstGeom>
            <a:solidFill>
              <a:srgbClr val="FF2600"/>
            </a:solidFill>
            <a:ln w="25400" cap="flat">
              <a:noFill/>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17" name="Rektangel"/>
            <p:cNvSpPr/>
            <p:nvPr/>
          </p:nvSpPr>
          <p:spPr>
            <a:xfrm>
              <a:off x="171772" y="157212"/>
              <a:ext cx="1235696" cy="520899"/>
            </a:xfrm>
            <a:prstGeom prst="rect">
              <a:avLst/>
            </a:prstGeom>
            <a:solidFill>
              <a:srgbClr val="FF26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18" name="Rektangel"/>
            <p:cNvSpPr/>
            <p:nvPr/>
          </p:nvSpPr>
          <p:spPr>
            <a:xfrm>
              <a:off x="171772" y="882550"/>
              <a:ext cx="1235696" cy="520900"/>
            </a:xfrm>
            <a:prstGeom prst="rect">
              <a:avLst/>
            </a:prstGeom>
            <a:solidFill>
              <a:srgbClr val="FF26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19" name="Rektangel"/>
            <p:cNvSpPr/>
            <p:nvPr/>
          </p:nvSpPr>
          <p:spPr>
            <a:xfrm>
              <a:off x="171772" y="1607889"/>
              <a:ext cx="1235696" cy="520899"/>
            </a:xfrm>
            <a:prstGeom prst="rect">
              <a:avLst/>
            </a:prstGeom>
            <a:solidFill>
              <a:srgbClr val="FF26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grpSp>
      <p:grpSp>
        <p:nvGrpSpPr>
          <p:cNvPr id="425" name="Gruppe"/>
          <p:cNvGrpSpPr/>
          <p:nvPr/>
        </p:nvGrpSpPr>
        <p:grpSpPr>
          <a:xfrm>
            <a:off x="21804727" y="11963929"/>
            <a:ext cx="1447801" cy="2159001"/>
            <a:chOff x="0" y="0"/>
            <a:chExt cx="1447800" cy="2159000"/>
          </a:xfrm>
        </p:grpSpPr>
        <p:sp>
          <p:nvSpPr>
            <p:cNvPr id="421" name="Rektangel"/>
            <p:cNvSpPr/>
            <p:nvPr/>
          </p:nvSpPr>
          <p:spPr>
            <a:xfrm>
              <a:off x="0" y="0"/>
              <a:ext cx="1447800" cy="2159000"/>
            </a:xfrm>
            <a:prstGeom prst="rect">
              <a:avLst/>
            </a:prstGeom>
            <a:solidFill>
              <a:srgbClr val="4F8F00"/>
            </a:solidFill>
            <a:ln w="25400" cap="flat">
              <a:noFill/>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22" name="Rektangel"/>
            <p:cNvSpPr/>
            <p:nvPr/>
          </p:nvSpPr>
          <p:spPr>
            <a:xfrm>
              <a:off x="171772" y="157212"/>
              <a:ext cx="1235696" cy="520899"/>
            </a:xfrm>
            <a:prstGeom prst="rect">
              <a:avLst/>
            </a:prstGeom>
            <a:solidFill>
              <a:srgbClr val="4F8F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23" name="Rektangel"/>
            <p:cNvSpPr/>
            <p:nvPr/>
          </p:nvSpPr>
          <p:spPr>
            <a:xfrm>
              <a:off x="171772" y="882550"/>
              <a:ext cx="1235696" cy="520900"/>
            </a:xfrm>
            <a:prstGeom prst="rect">
              <a:avLst/>
            </a:prstGeom>
            <a:solidFill>
              <a:srgbClr val="4F8F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24" name="Rektangel"/>
            <p:cNvSpPr/>
            <p:nvPr/>
          </p:nvSpPr>
          <p:spPr>
            <a:xfrm>
              <a:off x="171772" y="1607889"/>
              <a:ext cx="1235696" cy="520899"/>
            </a:xfrm>
            <a:prstGeom prst="rect">
              <a:avLst/>
            </a:prstGeom>
            <a:solidFill>
              <a:srgbClr val="4F8F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grpSp>
      <p:grpSp>
        <p:nvGrpSpPr>
          <p:cNvPr id="430" name="Gruppe"/>
          <p:cNvGrpSpPr/>
          <p:nvPr/>
        </p:nvGrpSpPr>
        <p:grpSpPr>
          <a:xfrm>
            <a:off x="23845194" y="11963929"/>
            <a:ext cx="1447801" cy="2159001"/>
            <a:chOff x="0" y="0"/>
            <a:chExt cx="1447800" cy="2159000"/>
          </a:xfrm>
        </p:grpSpPr>
        <p:sp>
          <p:nvSpPr>
            <p:cNvPr id="426" name="Rektangel"/>
            <p:cNvSpPr/>
            <p:nvPr/>
          </p:nvSpPr>
          <p:spPr>
            <a:xfrm>
              <a:off x="0" y="0"/>
              <a:ext cx="1447800" cy="2159000"/>
            </a:xfrm>
            <a:prstGeom prst="rect">
              <a:avLst/>
            </a:prstGeom>
            <a:solidFill>
              <a:srgbClr val="4F8F00"/>
            </a:solidFill>
            <a:ln w="25400" cap="flat">
              <a:noFill/>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27" name="Rektangel"/>
            <p:cNvSpPr/>
            <p:nvPr/>
          </p:nvSpPr>
          <p:spPr>
            <a:xfrm>
              <a:off x="171772" y="157212"/>
              <a:ext cx="1235696" cy="520899"/>
            </a:xfrm>
            <a:prstGeom prst="rect">
              <a:avLst/>
            </a:prstGeom>
            <a:solidFill>
              <a:srgbClr val="4F8F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28" name="Rektangel"/>
            <p:cNvSpPr/>
            <p:nvPr/>
          </p:nvSpPr>
          <p:spPr>
            <a:xfrm>
              <a:off x="171772" y="882550"/>
              <a:ext cx="1235696" cy="520900"/>
            </a:xfrm>
            <a:prstGeom prst="rect">
              <a:avLst/>
            </a:prstGeom>
            <a:solidFill>
              <a:srgbClr val="4F8F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29" name="Rektangel"/>
            <p:cNvSpPr/>
            <p:nvPr/>
          </p:nvSpPr>
          <p:spPr>
            <a:xfrm>
              <a:off x="171772" y="1607889"/>
              <a:ext cx="1235696" cy="520899"/>
            </a:xfrm>
            <a:prstGeom prst="rect">
              <a:avLst/>
            </a:prstGeom>
            <a:solidFill>
              <a:srgbClr val="4F8F00"/>
            </a:solidFill>
            <a:ln w="254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grpSp>
      <p:sp>
        <p:nvSpPr>
          <p:cNvPr id="431" name="75% used!"/>
          <p:cNvSpPr txBox="1"/>
          <p:nvPr/>
        </p:nvSpPr>
        <p:spPr>
          <a:xfrm>
            <a:off x="22123240" y="16841720"/>
            <a:ext cx="2832101" cy="901701"/>
          </a:xfrm>
          <a:prstGeom prst="rect">
            <a:avLst/>
          </a:prstGeom>
          <a:solidFill>
            <a:srgbClr val="000000"/>
          </a:solidFill>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lgn="ctr">
              <a:defRPr b="1">
                <a:solidFill>
                  <a:srgbClr val="FFFB00"/>
                </a:solidFill>
                <a:latin typeface="Avenir Next"/>
                <a:ea typeface="Avenir Next"/>
                <a:cs typeface="Avenir Next"/>
                <a:sym typeface="Avenir Next"/>
              </a:defRPr>
            </a:lvl1pPr>
          </a:lstStyle>
          <a:p>
            <a:pPr/>
            <a:r>
              <a:t>75% used!</a:t>
            </a:r>
          </a:p>
        </p:txBody>
      </p:sp>
      <p:sp>
        <p:nvSpPr>
          <p:cNvPr id="432" name="Bildeforklaring"/>
          <p:cNvSpPr/>
          <p:nvPr/>
        </p:nvSpPr>
        <p:spPr>
          <a:xfrm>
            <a:off x="1441652" y="18252969"/>
            <a:ext cx="4753770" cy="4393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59" y="0"/>
                </a:moveTo>
                <a:cubicBezTo>
                  <a:pt x="250" y="0"/>
                  <a:pt x="0" y="2710"/>
                  <a:pt x="0" y="6049"/>
                </a:cubicBezTo>
                <a:lnTo>
                  <a:pt x="0" y="15551"/>
                </a:lnTo>
                <a:cubicBezTo>
                  <a:pt x="0" y="18890"/>
                  <a:pt x="250" y="21600"/>
                  <a:pt x="559" y="21600"/>
                </a:cubicBezTo>
                <a:lnTo>
                  <a:pt x="17128" y="21600"/>
                </a:lnTo>
                <a:cubicBezTo>
                  <a:pt x="17436" y="21600"/>
                  <a:pt x="17685" y="18890"/>
                  <a:pt x="17685" y="15551"/>
                </a:cubicBezTo>
                <a:lnTo>
                  <a:pt x="17685" y="13815"/>
                </a:lnTo>
                <a:lnTo>
                  <a:pt x="21600" y="10693"/>
                </a:lnTo>
                <a:lnTo>
                  <a:pt x="17685" y="7551"/>
                </a:lnTo>
                <a:lnTo>
                  <a:pt x="17685" y="6049"/>
                </a:lnTo>
                <a:cubicBezTo>
                  <a:pt x="17685" y="2710"/>
                  <a:pt x="17436" y="0"/>
                  <a:pt x="17128" y="0"/>
                </a:cubicBezTo>
                <a:lnTo>
                  <a:pt x="559" y="0"/>
                </a:lnTo>
                <a:close/>
              </a:path>
            </a:pathLst>
          </a:custGeom>
          <a:ln w="50800">
            <a:solidFill>
              <a:srgbClr val="FF2600"/>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33" name="Since all in synch!"/>
          <p:cNvSpPr txBox="1"/>
          <p:nvPr/>
        </p:nvSpPr>
        <p:spPr>
          <a:xfrm>
            <a:off x="6197312" y="18040641"/>
            <a:ext cx="4111448" cy="8636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sz="3800">
                <a:solidFill>
                  <a:srgbClr val="FF2600"/>
                </a:solidFill>
              </a:defRPr>
            </a:lvl1pPr>
          </a:lstStyle>
          <a:p>
            <a:pPr/>
            <a:r>
              <a:t>Since all in synch!</a:t>
            </a:r>
          </a:p>
        </p:txBody>
      </p:sp>
      <p:sp>
        <p:nvSpPr>
          <p:cNvPr id="434" name="4 tasks with  3 subtasks each =…"/>
          <p:cNvSpPr txBox="1"/>
          <p:nvPr/>
        </p:nvSpPr>
        <p:spPr>
          <a:xfrm>
            <a:off x="20720992" y="4357077"/>
            <a:ext cx="4572002" cy="3695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spcBef>
                <a:spcPts val="0"/>
              </a:spcBef>
              <a:defRPr>
                <a:solidFill>
                  <a:srgbClr val="FF2600"/>
                </a:solidFill>
              </a:defRPr>
            </a:pPr>
            <a:r>
              <a:t>4 tasks with </a:t>
            </a:r>
            <a:br/>
            <a:r>
              <a:t>3 subtasks each =</a:t>
            </a:r>
          </a:p>
          <a:p>
            <a:pPr>
              <a:spcBef>
                <a:spcPts val="0"/>
              </a:spcBef>
              <a:defRPr>
                <a:solidFill>
                  <a:srgbClr val="FF2600"/>
                </a:solidFill>
              </a:defRPr>
            </a:pPr>
            <a:r>
              <a:t>12 tasks on</a:t>
            </a:r>
          </a:p>
          <a:p>
            <a:pPr>
              <a:spcBef>
                <a:spcPts val="0"/>
              </a:spcBef>
              <a:defRPr>
                <a:solidFill>
                  <a:srgbClr val="FF2600"/>
                </a:solidFill>
              </a:defRPr>
            </a:pPr>
            <a:r>
              <a:t>12 cores on</a:t>
            </a:r>
          </a:p>
          <a:p>
            <a:pPr>
              <a:spcBef>
                <a:spcPts val="0"/>
              </a:spcBef>
              <a:defRPr>
                <a:solidFill>
                  <a:srgbClr val="FF2600"/>
                </a:solidFill>
              </a:defRPr>
            </a:pPr>
            <a:r>
              <a:t>2 tiles</a:t>
            </a:r>
          </a:p>
        </p:txBody>
      </p:sp>
      <p:sp>
        <p:nvSpPr>
          <p:cNvPr id="435"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4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4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4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5" grpId="9" fill="hold">
                                  <p:stCondLst>
                                    <p:cond delay="0"/>
                                  </p:stCondLst>
                                  <p:iterate type="el" backwards="0">
                                    <p:tmAbs val="0"/>
                                  </p:iterate>
                                  <p:childTnLst>
                                    <p:set>
                                      <p:cBhvr>
                                        <p:cTn id="38" fill="hold"/>
                                        <p:tgtEl>
                                          <p:spTgt spid="432"/>
                                        </p:tgtEl>
                                        <p:attrNameLst>
                                          <p:attrName>style.visibility</p:attrName>
                                        </p:attrNameLst>
                                      </p:cBhvr>
                                      <p:to>
                                        <p:strVal val="visible"/>
                                      </p:to>
                                    </p:set>
                                    <p:anim calcmode="lin" valueType="num">
                                      <p:cBhvr>
                                        <p:cTn id="39" dur="1000" fill="hold"/>
                                        <p:tgtEl>
                                          <p:spTgt spid="432"/>
                                        </p:tgtEl>
                                        <p:attrNameLst>
                                          <p:attrName>ppt_w</p:attrName>
                                        </p:attrNameLst>
                                      </p:cBhvr>
                                      <p:tavLst>
                                        <p:tav tm="0">
                                          <p:val>
                                            <p:fltVal val="0"/>
                                          </p:val>
                                        </p:tav>
                                        <p:tav tm="100000">
                                          <p:val>
                                            <p:strVal val="#ppt_w"/>
                                          </p:val>
                                        </p:tav>
                                      </p:tavLst>
                                    </p:anim>
                                    <p:anim calcmode="lin" valueType="num">
                                      <p:cBhvr>
                                        <p:cTn id="40" dur="1000" fill="hold"/>
                                        <p:tgtEl>
                                          <p:spTgt spid="432"/>
                                        </p:tgtEl>
                                        <p:attrNameLst>
                                          <p:attrName>ppt_h</p:attrName>
                                        </p:attrNameLst>
                                      </p:cBhvr>
                                      <p:tavLst>
                                        <p:tav tm="0">
                                          <p:val>
                                            <p:fltVal val="0"/>
                                          </p:val>
                                        </p:tav>
                                        <p:tav tm="100000">
                                          <p:val>
                                            <p:strVal val="#ppt_h"/>
                                          </p:val>
                                        </p:tav>
                                      </p:tavLst>
                                    </p:anim>
                                    <p:anim calcmode="lin" valueType="num">
                                      <p:cBhvr>
                                        <p:cTn id="41" dur="1000" fill="hold"/>
                                        <p:tgtEl>
                                          <p:spTgt spid="43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3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0" fill="hold">
                                  <p:stCondLst>
                                    <p:cond delay="0"/>
                                  </p:stCondLst>
                                  <p:iterate type="el" backwards="0">
                                    <p:tmAbs val="0"/>
                                  </p:iterate>
                                  <p:childTnLst>
                                    <p:set>
                                      <p:cBhvr>
                                        <p:cTn id="46" fill="hold"/>
                                        <p:tgtEl>
                                          <p:spTgt spid="4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5" grpId="11" fill="hold">
                                  <p:stCondLst>
                                    <p:cond delay="0"/>
                                  </p:stCondLst>
                                  <p:iterate type="el" backwards="0">
                                    <p:tmAbs val="0"/>
                                  </p:iterate>
                                  <p:childTnLst>
                                    <p:set>
                                      <p:cBhvr>
                                        <p:cTn id="50" fill="hold"/>
                                        <p:tgtEl>
                                          <p:spTgt spid="431"/>
                                        </p:tgtEl>
                                        <p:attrNameLst>
                                          <p:attrName>style.visibility</p:attrName>
                                        </p:attrNameLst>
                                      </p:cBhvr>
                                      <p:to>
                                        <p:strVal val="visible"/>
                                      </p:to>
                                    </p:set>
                                    <p:anim calcmode="lin" valueType="num">
                                      <p:cBhvr>
                                        <p:cTn id="51" dur="1000" fill="hold"/>
                                        <p:tgtEl>
                                          <p:spTgt spid="431"/>
                                        </p:tgtEl>
                                        <p:attrNameLst>
                                          <p:attrName>ppt_w</p:attrName>
                                        </p:attrNameLst>
                                      </p:cBhvr>
                                      <p:tavLst>
                                        <p:tav tm="0">
                                          <p:val>
                                            <p:fltVal val="0"/>
                                          </p:val>
                                        </p:tav>
                                        <p:tav tm="100000">
                                          <p:val>
                                            <p:strVal val="#ppt_w"/>
                                          </p:val>
                                        </p:tav>
                                      </p:tavLst>
                                    </p:anim>
                                    <p:anim calcmode="lin" valueType="num">
                                      <p:cBhvr>
                                        <p:cTn id="52" dur="1000" fill="hold"/>
                                        <p:tgtEl>
                                          <p:spTgt spid="431"/>
                                        </p:tgtEl>
                                        <p:attrNameLst>
                                          <p:attrName>ppt_h</p:attrName>
                                        </p:attrNameLst>
                                      </p:cBhvr>
                                      <p:tavLst>
                                        <p:tav tm="0">
                                          <p:val>
                                            <p:fltVal val="0"/>
                                          </p:val>
                                        </p:tav>
                                        <p:tav tm="100000">
                                          <p:val>
                                            <p:strVal val="#ppt_h"/>
                                          </p:val>
                                        </p:tav>
                                      </p:tavLst>
                                    </p:anim>
                                    <p:anim calcmode="lin" valueType="num">
                                      <p:cBhvr>
                                        <p:cTn id="53" dur="1000" fill="hold"/>
                                        <p:tgtEl>
                                          <p:spTgt spid="431"/>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4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8" presetID="2" grpId="12" fill="hold">
                                  <p:stCondLst>
                                    <p:cond delay="0"/>
                                  </p:stCondLst>
                                  <p:iterate type="el" backwards="0">
                                    <p:tmAbs val="0"/>
                                  </p:iterate>
                                  <p:childTnLst>
                                    <p:set>
                                      <p:cBhvr>
                                        <p:cTn id="58" fill="hold"/>
                                        <p:tgtEl>
                                          <p:spTgt spid="435"/>
                                        </p:tgtEl>
                                        <p:attrNameLst>
                                          <p:attrName>style.visibility</p:attrName>
                                        </p:attrNameLst>
                                      </p:cBhvr>
                                      <p:to>
                                        <p:strVal val="visible"/>
                                      </p:to>
                                    </p:set>
                                    <p:anim calcmode="lin" valueType="num">
                                      <p:cBhvr>
                                        <p:cTn id="59" dur="1000" fill="hold"/>
                                        <p:tgtEl>
                                          <p:spTgt spid="435"/>
                                        </p:tgtEl>
                                        <p:attrNameLst>
                                          <p:attrName>ppt_x</p:attrName>
                                        </p:attrNameLst>
                                      </p:cBhvr>
                                      <p:tavLst>
                                        <p:tav tm="0">
                                          <p:val>
                                            <p:strVal val="0-#ppt_w/2"/>
                                          </p:val>
                                        </p:tav>
                                        <p:tav tm="100000">
                                          <p:val>
                                            <p:strVal val="#ppt_x"/>
                                          </p:val>
                                        </p:tav>
                                      </p:tavLst>
                                    </p:anim>
                                    <p:anim calcmode="lin" valueType="num">
                                      <p:cBhvr>
                                        <p:cTn id="60" dur="1000" fill="hold"/>
                                        <p:tgtEl>
                                          <p:spTgt spid="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3" grpId="10"/>
      <p:bldP build="whole" bldLvl="1" animBg="1" rev="0" advAuto="0" spid="432" grpId="9"/>
      <p:bldP build="whole" bldLvl="1" animBg="1" rev="0" advAuto="0" spid="408" grpId="1"/>
      <p:bldP build="whole" bldLvl="1" animBg="1" rev="0" advAuto="0" spid="406" grpId="2"/>
      <p:bldP build="whole" bldLvl="1" animBg="1" rev="0" advAuto="0" spid="410" grpId="3"/>
      <p:bldP build="whole" bldLvl="1" animBg="1" rev="0" advAuto="0" spid="435" grpId="12"/>
      <p:bldP build="whole" bldLvl="1" animBg="1" rev="0" advAuto="0" spid="431" grpId="11"/>
      <p:bldP build="whole" bldLvl="1" animBg="1" rev="0" advAuto="0" spid="420" grpId="4"/>
      <p:bldP build="whole" bldLvl="1" animBg="1" rev="0" advAuto="0" spid="430" grpId="5"/>
      <p:bldP build="whole" bldLvl="1" animBg="1" rev="0" advAuto="0" spid="415" grpId="6"/>
      <p:bldP build="whole" bldLvl="1" animBg="1" rev="0" advAuto="0" spid="434" grpId="8"/>
      <p:bldP build="whole" bldLvl="1" animBg="1" rev="0" advAuto="0" spid="425" grpId="7"/>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7" name="Bilde" descr="Bilde"/>
          <p:cNvPicPr>
            <a:picLocks noChangeAspect="1"/>
          </p:cNvPicPr>
          <p:nvPr/>
        </p:nvPicPr>
        <p:blipFill>
          <a:blip r:embed="rId2">
            <a:extLst/>
          </a:blip>
          <a:srcRect l="0" t="18495" r="0" b="55761"/>
          <a:stretch>
            <a:fillRect/>
          </a:stretch>
        </p:blipFill>
        <p:spPr>
          <a:xfrm>
            <a:off x="0" y="6156682"/>
            <a:ext cx="26009600" cy="2444863"/>
          </a:xfrm>
          <a:prstGeom prst="rect">
            <a:avLst/>
          </a:prstGeom>
          <a:ln w="25400">
            <a:miter lim="400000"/>
          </a:ln>
        </p:spPr>
      </p:pic>
      <p:sp>
        <p:nvSpPr>
          <p:cNvPr id="438" name="From the XMOS Programming guide"/>
          <p:cNvSpPr txBox="1"/>
          <p:nvPr/>
        </p:nvSpPr>
        <p:spPr>
          <a:xfrm>
            <a:off x="241949" y="14194265"/>
            <a:ext cx="8742173"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a:defRPr>
                <a:solidFill>
                  <a:srgbClr val="FFFFFF"/>
                </a:solidFill>
              </a:defRPr>
            </a:pPr>
            <a:r>
              <a:rPr>
                <a:solidFill>
                  <a:srgbClr val="C0C0C0"/>
                </a:solidFill>
              </a:rPr>
              <a:t>From the </a:t>
            </a:r>
            <a:r>
              <a:rPr u="sng">
                <a:solidFill>
                  <a:schemeClr val="accent1"/>
                </a:solidFill>
                <a:hlinkClick r:id="rId3" invalidUrl="" action="" tgtFrame="" tooltip="" history="1" highlightClick="0" endSnd="0"/>
              </a:rPr>
              <a:t>XMOS Programming guide</a:t>
            </a:r>
          </a:p>
        </p:txBody>
      </p:sp>
      <p:pic>
        <p:nvPicPr>
          <p:cNvPr id="439" name="Bilde" descr="Bilde"/>
          <p:cNvPicPr>
            <a:picLocks noChangeAspect="1"/>
          </p:cNvPicPr>
          <p:nvPr/>
        </p:nvPicPr>
        <p:blipFill>
          <a:blip r:embed="rId2">
            <a:extLst/>
          </a:blip>
          <a:srcRect l="0" t="44199" r="0" b="21262"/>
          <a:stretch>
            <a:fillRect/>
          </a:stretch>
        </p:blipFill>
        <p:spPr>
          <a:xfrm>
            <a:off x="0" y="8677702"/>
            <a:ext cx="26009600" cy="3280109"/>
          </a:xfrm>
          <a:prstGeom prst="rect">
            <a:avLst/>
          </a:prstGeom>
          <a:ln w="25400">
            <a:miter lim="400000"/>
          </a:ln>
        </p:spPr>
      </p:pic>
      <p:pic>
        <p:nvPicPr>
          <p:cNvPr id="440" name="Bilde" descr="Bilde"/>
          <p:cNvPicPr>
            <a:picLocks noChangeAspect="1"/>
          </p:cNvPicPr>
          <p:nvPr/>
        </p:nvPicPr>
        <p:blipFill>
          <a:blip r:embed="rId2">
            <a:extLst/>
          </a:blip>
          <a:srcRect l="0" t="77986" r="0" b="0"/>
          <a:stretch>
            <a:fillRect/>
          </a:stretch>
        </p:blipFill>
        <p:spPr>
          <a:xfrm>
            <a:off x="0" y="12033677"/>
            <a:ext cx="26009601" cy="2090681"/>
          </a:xfrm>
          <a:prstGeom prst="rect">
            <a:avLst/>
          </a:prstGeom>
          <a:ln w="25400">
            <a:miter lim="400000"/>
          </a:ln>
        </p:spPr>
      </p:pic>
      <p:pic>
        <p:nvPicPr>
          <p:cNvPr id="441" name="Bilde" descr="Bilde"/>
          <p:cNvPicPr>
            <a:picLocks noChangeAspect="1"/>
          </p:cNvPicPr>
          <p:nvPr/>
        </p:nvPicPr>
        <p:blipFill>
          <a:blip r:embed="rId2">
            <a:extLst/>
          </a:blip>
          <a:srcRect l="0" t="0" r="0" b="81890"/>
          <a:stretch>
            <a:fillRect/>
          </a:stretch>
        </p:blipFill>
        <p:spPr>
          <a:xfrm>
            <a:off x="0" y="4436626"/>
            <a:ext cx="26009600" cy="1719840"/>
          </a:xfrm>
          <a:prstGeom prst="rect">
            <a:avLst/>
          </a:prstGeom>
          <a:ln w="25400">
            <a:miter lim="400000"/>
          </a:ln>
        </p:spPr>
      </p:pic>
      <p:sp>
        <p:nvSpPr>
          <p:cNvPr id="442" name="xC has task types"/>
          <p:cNvSpPr txBox="1"/>
          <p:nvPr>
            <p:ph type="title" idx="4294967295"/>
          </p:nvPr>
        </p:nvSpPr>
        <p:spPr>
          <a:xfrm>
            <a:off x="558799" y="1465408"/>
            <a:ext cx="16732151" cy="2269034"/>
          </a:xfrm>
          <a:prstGeom prst="rect">
            <a:avLst/>
          </a:prstGeom>
        </p:spPr>
        <p:txBody>
          <a:bodyPr anchor="b"/>
          <a:lstStyle/>
          <a:p>
            <a:pPr>
              <a:spcBef>
                <a:spcPts val="0"/>
              </a:spcBef>
              <a:defRPr sz="14000"/>
            </a:pPr>
            <a:r>
              <a:rPr cap="none"/>
              <a:t>xC</a:t>
            </a:r>
            <a:r>
              <a:t> has task types</a:t>
            </a:r>
          </a:p>
        </p:txBody>
      </p:sp>
      <p:sp>
        <p:nvSpPr>
          <p:cNvPr id="443" name="Bildeforklaring"/>
          <p:cNvSpPr/>
          <p:nvPr/>
        </p:nvSpPr>
        <p:spPr>
          <a:xfrm>
            <a:off x="369447" y="6248945"/>
            <a:ext cx="4924029" cy="8378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3" y="0"/>
                </a:moveTo>
                <a:cubicBezTo>
                  <a:pt x="225" y="0"/>
                  <a:pt x="0" y="1325"/>
                  <a:pt x="0" y="2957"/>
                </a:cubicBezTo>
                <a:lnTo>
                  <a:pt x="0" y="18643"/>
                </a:lnTo>
                <a:cubicBezTo>
                  <a:pt x="0" y="20275"/>
                  <a:pt x="225" y="21600"/>
                  <a:pt x="503" y="21600"/>
                </a:cubicBezTo>
                <a:lnTo>
                  <a:pt x="11609" y="21600"/>
                </a:lnTo>
                <a:cubicBezTo>
                  <a:pt x="11886" y="21600"/>
                  <a:pt x="12110" y="20275"/>
                  <a:pt x="12110" y="18643"/>
                </a:cubicBezTo>
                <a:lnTo>
                  <a:pt x="12110" y="13077"/>
                </a:lnTo>
                <a:lnTo>
                  <a:pt x="21600" y="11552"/>
                </a:lnTo>
                <a:lnTo>
                  <a:pt x="12110" y="10017"/>
                </a:lnTo>
                <a:lnTo>
                  <a:pt x="12110" y="2957"/>
                </a:lnTo>
                <a:cubicBezTo>
                  <a:pt x="12110" y="1325"/>
                  <a:pt x="11886" y="0"/>
                  <a:pt x="11609" y="0"/>
                </a:cubicBezTo>
                <a:lnTo>
                  <a:pt x="503" y="0"/>
                </a:lnTo>
                <a:close/>
              </a:path>
            </a:pathLst>
          </a:custGeom>
          <a:ln w="50800">
            <a:solidFill>
              <a:srgbClr val="FF2600"/>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44" name="Bildeforklaring"/>
          <p:cNvSpPr/>
          <p:nvPr/>
        </p:nvSpPr>
        <p:spPr>
          <a:xfrm>
            <a:off x="518074" y="8703102"/>
            <a:ext cx="4776391" cy="8378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19" y="0"/>
                </a:moveTo>
                <a:cubicBezTo>
                  <a:pt x="232" y="0"/>
                  <a:pt x="0" y="1325"/>
                  <a:pt x="0" y="2957"/>
                </a:cubicBezTo>
                <a:lnTo>
                  <a:pt x="0" y="18643"/>
                </a:lnTo>
                <a:cubicBezTo>
                  <a:pt x="0" y="20275"/>
                  <a:pt x="232" y="21600"/>
                  <a:pt x="519" y="21600"/>
                </a:cubicBezTo>
                <a:lnTo>
                  <a:pt x="17515" y="21600"/>
                </a:lnTo>
                <a:cubicBezTo>
                  <a:pt x="17801" y="21600"/>
                  <a:pt x="18034" y="20275"/>
                  <a:pt x="18034" y="18643"/>
                </a:cubicBezTo>
                <a:lnTo>
                  <a:pt x="18034" y="12575"/>
                </a:lnTo>
                <a:lnTo>
                  <a:pt x="21600" y="11470"/>
                </a:lnTo>
                <a:lnTo>
                  <a:pt x="18034" y="10355"/>
                </a:lnTo>
                <a:lnTo>
                  <a:pt x="18034" y="2957"/>
                </a:lnTo>
                <a:cubicBezTo>
                  <a:pt x="18034" y="1325"/>
                  <a:pt x="17801" y="0"/>
                  <a:pt x="17515" y="0"/>
                </a:cubicBezTo>
                <a:lnTo>
                  <a:pt x="519" y="0"/>
                </a:lnTo>
                <a:close/>
              </a:path>
            </a:pathLst>
          </a:custGeom>
          <a:ln w="50800">
            <a:solidFill>
              <a:srgbClr val="FF2600"/>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45" name="Bildeforklaring"/>
          <p:cNvSpPr/>
          <p:nvPr/>
        </p:nvSpPr>
        <p:spPr>
          <a:xfrm>
            <a:off x="584199" y="12109877"/>
            <a:ext cx="4901407" cy="8378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5" y="0"/>
                </a:moveTo>
                <a:cubicBezTo>
                  <a:pt x="226" y="0"/>
                  <a:pt x="0" y="1325"/>
                  <a:pt x="0" y="2957"/>
                </a:cubicBezTo>
                <a:lnTo>
                  <a:pt x="0" y="18643"/>
                </a:lnTo>
                <a:cubicBezTo>
                  <a:pt x="0" y="20275"/>
                  <a:pt x="226" y="21600"/>
                  <a:pt x="505" y="21600"/>
                </a:cubicBezTo>
                <a:lnTo>
                  <a:pt x="18233" y="21600"/>
                </a:lnTo>
                <a:cubicBezTo>
                  <a:pt x="18512" y="21600"/>
                  <a:pt x="18739" y="20275"/>
                  <a:pt x="18739" y="18643"/>
                </a:cubicBezTo>
                <a:lnTo>
                  <a:pt x="18739" y="12064"/>
                </a:lnTo>
                <a:lnTo>
                  <a:pt x="21600" y="10948"/>
                </a:lnTo>
                <a:lnTo>
                  <a:pt x="18739" y="9843"/>
                </a:lnTo>
                <a:lnTo>
                  <a:pt x="18739" y="2957"/>
                </a:lnTo>
                <a:cubicBezTo>
                  <a:pt x="18739" y="1325"/>
                  <a:pt x="18512" y="0"/>
                  <a:pt x="18233" y="0"/>
                </a:cubicBezTo>
                <a:lnTo>
                  <a:pt x="505" y="0"/>
                </a:lnTo>
                <a:close/>
              </a:path>
            </a:pathLst>
          </a:custGeom>
          <a:ln w="50800">
            <a:solidFill>
              <a:srgbClr val="FF2600"/>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46" name="Linje"/>
          <p:cNvSpPr/>
          <p:nvPr/>
        </p:nvSpPr>
        <p:spPr>
          <a:xfrm>
            <a:off x="9851187" y="7005287"/>
            <a:ext cx="4212115" cy="1"/>
          </a:xfrm>
          <a:prstGeom prst="line">
            <a:avLst/>
          </a:prstGeom>
          <a:ln w="762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grpSp>
        <p:nvGrpSpPr>
          <p:cNvPr id="449" name="Gruppe"/>
          <p:cNvGrpSpPr/>
          <p:nvPr/>
        </p:nvGrpSpPr>
        <p:grpSpPr>
          <a:xfrm>
            <a:off x="5665409" y="9528206"/>
            <a:ext cx="17910797" cy="814983"/>
            <a:chOff x="0" y="0"/>
            <a:chExt cx="17910796" cy="814982"/>
          </a:xfrm>
        </p:grpSpPr>
        <p:sp>
          <p:nvSpPr>
            <p:cNvPr id="447" name="Linje"/>
            <p:cNvSpPr/>
            <p:nvPr/>
          </p:nvSpPr>
          <p:spPr>
            <a:xfrm>
              <a:off x="13836952" y="0"/>
              <a:ext cx="4073845" cy="0"/>
            </a:xfrm>
            <a:prstGeom prst="line">
              <a:avLst/>
            </a:prstGeom>
            <a:noFill/>
            <a:ln w="762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448" name="Linje"/>
            <p:cNvSpPr/>
            <p:nvPr/>
          </p:nvSpPr>
          <p:spPr>
            <a:xfrm>
              <a:off x="0" y="814982"/>
              <a:ext cx="10245017" cy="1"/>
            </a:xfrm>
            <a:prstGeom prst="line">
              <a:avLst/>
            </a:prstGeom>
            <a:noFill/>
            <a:ln w="762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sp>
        <p:nvSpPr>
          <p:cNvPr id="450" name="Linje"/>
          <p:cNvSpPr/>
          <p:nvPr/>
        </p:nvSpPr>
        <p:spPr>
          <a:xfrm>
            <a:off x="14238513" y="12866106"/>
            <a:ext cx="5741872" cy="1"/>
          </a:xfrm>
          <a:prstGeom prst="line">
            <a:avLst/>
          </a:prstGeom>
          <a:ln w="762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451"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452" name="No restrictions"/>
          <p:cNvSpPr txBox="1"/>
          <p:nvPr/>
        </p:nvSpPr>
        <p:spPr>
          <a:xfrm>
            <a:off x="492674" y="7112148"/>
            <a:ext cx="3599689"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FF2600"/>
                </a:solidFill>
              </a:defRPr>
            </a:lvl1pPr>
          </a:lstStyle>
          <a:p>
            <a:pPr/>
            <a:r>
              <a:t>No restrictions</a:t>
            </a:r>
          </a:p>
        </p:txBody>
      </p:sp>
      <p:sp>
        <p:nvSpPr>
          <p:cNvPr id="453" name="Combined selects"/>
          <p:cNvSpPr txBox="1"/>
          <p:nvPr/>
        </p:nvSpPr>
        <p:spPr>
          <a:xfrm>
            <a:off x="492674" y="9636156"/>
            <a:ext cx="4404361"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FF2600"/>
                </a:solidFill>
              </a:defRPr>
            </a:lvl1pPr>
          </a:lstStyle>
          <a:p>
            <a:pPr/>
            <a:r>
              <a:t>Combined selects</a:t>
            </a:r>
          </a:p>
        </p:txBody>
      </p:sp>
      <p:sp>
        <p:nvSpPr>
          <p:cNvPr id="454" name="Called inline"/>
          <p:cNvSpPr txBox="1"/>
          <p:nvPr/>
        </p:nvSpPr>
        <p:spPr>
          <a:xfrm>
            <a:off x="492674" y="12904206"/>
            <a:ext cx="3124201"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FF2600"/>
                </a:solidFill>
              </a:defRPr>
            </a:lvl1pPr>
          </a:lstStyle>
          <a:p>
            <a:pPr/>
            <a:r>
              <a:t>Called inline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 grpId="3" fill="hold">
                                  <p:stCondLst>
                                    <p:cond delay="0"/>
                                  </p:stCondLst>
                                  <p:iterate type="el" backwards="0">
                                    <p:tmAbs val="0"/>
                                  </p:iterate>
                                  <p:childTnLst>
                                    <p:set>
                                      <p:cBhvr>
                                        <p:cTn id="14" fill="hold"/>
                                        <p:tgtEl>
                                          <p:spTgt spid="452"/>
                                        </p:tgtEl>
                                        <p:attrNameLst>
                                          <p:attrName>style.visibility</p:attrName>
                                        </p:attrNameLst>
                                      </p:cBhvr>
                                      <p:to>
                                        <p:strVal val="visible"/>
                                      </p:to>
                                    </p:set>
                                    <p:anim calcmode="lin" valueType="num">
                                      <p:cBhvr>
                                        <p:cTn id="15" dur="1000" fill="hold"/>
                                        <p:tgtEl>
                                          <p:spTgt spid="452"/>
                                        </p:tgtEl>
                                        <p:attrNameLst>
                                          <p:attrName>ppt_x</p:attrName>
                                        </p:attrNameLst>
                                      </p:cBhvr>
                                      <p:tavLst>
                                        <p:tav tm="0">
                                          <p:val>
                                            <p:strVal val="0-#ppt_w/2"/>
                                          </p:val>
                                        </p:tav>
                                        <p:tav tm="100000">
                                          <p:val>
                                            <p:strVal val="#ppt_x"/>
                                          </p:val>
                                        </p:tav>
                                      </p:tavLst>
                                    </p:anim>
                                    <p:anim calcmode="lin" valueType="num">
                                      <p:cBhvr>
                                        <p:cTn id="16" dur="1000" fill="hold"/>
                                        <p:tgtEl>
                                          <p:spTgt spid="45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5" grpId="4" fill="hold">
                                  <p:stCondLst>
                                    <p:cond delay="0"/>
                                  </p:stCondLst>
                                  <p:iterate type="el" backwards="0">
                                    <p:tmAbs val="0"/>
                                  </p:iterate>
                                  <p:childTnLst>
                                    <p:set>
                                      <p:cBhvr>
                                        <p:cTn id="20" fill="hold"/>
                                        <p:tgtEl>
                                          <p:spTgt spid="446"/>
                                        </p:tgtEl>
                                        <p:attrNameLst>
                                          <p:attrName>style.visibility</p:attrName>
                                        </p:attrNameLst>
                                      </p:cBhvr>
                                      <p:to>
                                        <p:strVal val="visible"/>
                                      </p:to>
                                    </p:set>
                                    <p:anim calcmode="lin" valueType="num">
                                      <p:cBhvr>
                                        <p:cTn id="21" dur="1000" fill="hold"/>
                                        <p:tgtEl>
                                          <p:spTgt spid="446"/>
                                        </p:tgtEl>
                                        <p:attrNameLst>
                                          <p:attrName>ppt_w</p:attrName>
                                        </p:attrNameLst>
                                      </p:cBhvr>
                                      <p:tavLst>
                                        <p:tav tm="0">
                                          <p:val>
                                            <p:fltVal val="0"/>
                                          </p:val>
                                        </p:tav>
                                        <p:tav tm="100000">
                                          <p:val>
                                            <p:strVal val="#ppt_w"/>
                                          </p:val>
                                        </p:tav>
                                      </p:tavLst>
                                    </p:anim>
                                    <p:anim calcmode="lin" valueType="num">
                                      <p:cBhvr>
                                        <p:cTn id="22" dur="1000" fill="hold"/>
                                        <p:tgtEl>
                                          <p:spTgt spid="446"/>
                                        </p:tgtEl>
                                        <p:attrNameLst>
                                          <p:attrName>ppt_h</p:attrName>
                                        </p:attrNameLst>
                                      </p:cBhvr>
                                      <p:tavLst>
                                        <p:tav tm="0">
                                          <p:val>
                                            <p:fltVal val="0"/>
                                          </p:val>
                                        </p:tav>
                                        <p:tav tm="100000">
                                          <p:val>
                                            <p:strVal val="#ppt_h"/>
                                          </p:val>
                                        </p:tav>
                                      </p:tavLst>
                                    </p:anim>
                                    <p:anim calcmode="lin" valueType="num">
                                      <p:cBhvr>
                                        <p:cTn id="23" dur="1000" fill="hold"/>
                                        <p:tgtEl>
                                          <p:spTgt spid="446"/>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5" fill="hold">
                                  <p:stCondLst>
                                    <p:cond delay="0"/>
                                  </p:stCondLst>
                                  <p:iterate type="el" backwards="0">
                                    <p:tmAbs val="0"/>
                                  </p:iterate>
                                  <p:childTnLst>
                                    <p:set>
                                      <p:cBhvr>
                                        <p:cTn id="28" fill="hold"/>
                                        <p:tgtEl>
                                          <p:spTgt spid="4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6" fill="hold">
                                  <p:stCondLst>
                                    <p:cond delay="0"/>
                                  </p:stCondLst>
                                  <p:iterate type="el" backwards="0">
                                    <p:tmAbs val="0"/>
                                  </p:iterate>
                                  <p:childTnLst>
                                    <p:set>
                                      <p:cBhvr>
                                        <p:cTn id="32" fill="hold"/>
                                        <p:tgtEl>
                                          <p:spTgt spid="4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 grpId="7" fill="hold">
                                  <p:stCondLst>
                                    <p:cond delay="0"/>
                                  </p:stCondLst>
                                  <p:iterate type="el" backwards="0">
                                    <p:tmAbs val="0"/>
                                  </p:iterate>
                                  <p:childTnLst>
                                    <p:set>
                                      <p:cBhvr>
                                        <p:cTn id="36" fill="hold"/>
                                        <p:tgtEl>
                                          <p:spTgt spid="453"/>
                                        </p:tgtEl>
                                        <p:attrNameLst>
                                          <p:attrName>style.visibility</p:attrName>
                                        </p:attrNameLst>
                                      </p:cBhvr>
                                      <p:to>
                                        <p:strVal val="visible"/>
                                      </p:to>
                                    </p:set>
                                    <p:anim calcmode="lin" valueType="num">
                                      <p:cBhvr>
                                        <p:cTn id="37" dur="1000" fill="hold"/>
                                        <p:tgtEl>
                                          <p:spTgt spid="453"/>
                                        </p:tgtEl>
                                        <p:attrNameLst>
                                          <p:attrName>ppt_x</p:attrName>
                                        </p:attrNameLst>
                                      </p:cBhvr>
                                      <p:tavLst>
                                        <p:tav tm="0">
                                          <p:val>
                                            <p:strVal val="0-#ppt_w/2"/>
                                          </p:val>
                                        </p:tav>
                                        <p:tav tm="100000">
                                          <p:val>
                                            <p:strVal val="#ppt_x"/>
                                          </p:val>
                                        </p:tav>
                                      </p:tavLst>
                                    </p:anim>
                                    <p:anim calcmode="lin" valueType="num">
                                      <p:cBhvr>
                                        <p:cTn id="38" dur="1000" fill="hold"/>
                                        <p:tgtEl>
                                          <p:spTgt spid="45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5" grpId="8" fill="hold">
                                  <p:stCondLst>
                                    <p:cond delay="0"/>
                                  </p:stCondLst>
                                  <p:iterate type="el" backwards="0">
                                    <p:tmAbs val="0"/>
                                  </p:iterate>
                                  <p:childTnLst>
                                    <p:set>
                                      <p:cBhvr>
                                        <p:cTn id="42" fill="hold"/>
                                        <p:tgtEl>
                                          <p:spTgt spid="449"/>
                                        </p:tgtEl>
                                        <p:attrNameLst>
                                          <p:attrName>style.visibility</p:attrName>
                                        </p:attrNameLst>
                                      </p:cBhvr>
                                      <p:to>
                                        <p:strVal val="visible"/>
                                      </p:to>
                                    </p:set>
                                    <p:anim calcmode="lin" valueType="num">
                                      <p:cBhvr>
                                        <p:cTn id="43" dur="1000" fill="hold"/>
                                        <p:tgtEl>
                                          <p:spTgt spid="449"/>
                                        </p:tgtEl>
                                        <p:attrNameLst>
                                          <p:attrName>ppt_w</p:attrName>
                                        </p:attrNameLst>
                                      </p:cBhvr>
                                      <p:tavLst>
                                        <p:tav tm="0">
                                          <p:val>
                                            <p:fltVal val="0"/>
                                          </p:val>
                                        </p:tav>
                                        <p:tav tm="100000">
                                          <p:val>
                                            <p:strVal val="#ppt_w"/>
                                          </p:val>
                                        </p:tav>
                                      </p:tavLst>
                                    </p:anim>
                                    <p:anim calcmode="lin" valueType="num">
                                      <p:cBhvr>
                                        <p:cTn id="44" dur="1000" fill="hold"/>
                                        <p:tgtEl>
                                          <p:spTgt spid="449"/>
                                        </p:tgtEl>
                                        <p:attrNameLst>
                                          <p:attrName>ppt_h</p:attrName>
                                        </p:attrNameLst>
                                      </p:cBhvr>
                                      <p:tavLst>
                                        <p:tav tm="0">
                                          <p:val>
                                            <p:fltVal val="0"/>
                                          </p:val>
                                        </p:tav>
                                        <p:tav tm="100000">
                                          <p:val>
                                            <p:strVal val="#ppt_h"/>
                                          </p:val>
                                        </p:tav>
                                      </p:tavLst>
                                    </p:anim>
                                    <p:anim calcmode="lin" valueType="num">
                                      <p:cBhvr>
                                        <p:cTn id="45" dur="1000" fill="hold"/>
                                        <p:tgtEl>
                                          <p:spTgt spid="449"/>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4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9" fill="hold">
                                  <p:stCondLst>
                                    <p:cond delay="0"/>
                                  </p:stCondLst>
                                  <p:iterate type="el" backwards="0">
                                    <p:tmAbs val="0"/>
                                  </p:iterate>
                                  <p:childTnLst>
                                    <p:set>
                                      <p:cBhvr>
                                        <p:cTn id="50" fill="hold"/>
                                        <p:tgtEl>
                                          <p:spTgt spid="4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0" fill="hold">
                                  <p:stCondLst>
                                    <p:cond delay="0"/>
                                  </p:stCondLst>
                                  <p:iterate type="el" backwards="0">
                                    <p:tmAbs val="0"/>
                                  </p:iterate>
                                  <p:childTnLst>
                                    <p:set>
                                      <p:cBhvr>
                                        <p:cTn id="54" fill="hold"/>
                                        <p:tgtEl>
                                          <p:spTgt spid="4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8" presetID="2" grpId="11" fill="hold">
                                  <p:stCondLst>
                                    <p:cond delay="0"/>
                                  </p:stCondLst>
                                  <p:iterate type="el" backwards="0">
                                    <p:tmAbs val="0"/>
                                  </p:iterate>
                                  <p:childTnLst>
                                    <p:set>
                                      <p:cBhvr>
                                        <p:cTn id="58" fill="hold"/>
                                        <p:tgtEl>
                                          <p:spTgt spid="454"/>
                                        </p:tgtEl>
                                        <p:attrNameLst>
                                          <p:attrName>style.visibility</p:attrName>
                                        </p:attrNameLst>
                                      </p:cBhvr>
                                      <p:to>
                                        <p:strVal val="visible"/>
                                      </p:to>
                                    </p:set>
                                    <p:anim calcmode="lin" valueType="num">
                                      <p:cBhvr>
                                        <p:cTn id="59" dur="1000" fill="hold"/>
                                        <p:tgtEl>
                                          <p:spTgt spid="454"/>
                                        </p:tgtEl>
                                        <p:attrNameLst>
                                          <p:attrName>ppt_x</p:attrName>
                                        </p:attrNameLst>
                                      </p:cBhvr>
                                      <p:tavLst>
                                        <p:tav tm="0">
                                          <p:val>
                                            <p:strVal val="0-#ppt_w/2"/>
                                          </p:val>
                                        </p:tav>
                                        <p:tav tm="100000">
                                          <p:val>
                                            <p:strVal val="#ppt_x"/>
                                          </p:val>
                                        </p:tav>
                                      </p:tavLst>
                                    </p:anim>
                                    <p:anim calcmode="lin" valueType="num">
                                      <p:cBhvr>
                                        <p:cTn id="60" dur="1000" fill="hold"/>
                                        <p:tgtEl>
                                          <p:spTgt spid="45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5" grpId="12" fill="hold">
                                  <p:stCondLst>
                                    <p:cond delay="0"/>
                                  </p:stCondLst>
                                  <p:iterate type="el" backwards="0">
                                    <p:tmAbs val="0"/>
                                  </p:iterate>
                                  <p:childTnLst>
                                    <p:set>
                                      <p:cBhvr>
                                        <p:cTn id="64" fill="hold"/>
                                        <p:tgtEl>
                                          <p:spTgt spid="450"/>
                                        </p:tgtEl>
                                        <p:attrNameLst>
                                          <p:attrName>style.visibility</p:attrName>
                                        </p:attrNameLst>
                                      </p:cBhvr>
                                      <p:to>
                                        <p:strVal val="visible"/>
                                      </p:to>
                                    </p:set>
                                    <p:anim calcmode="lin" valueType="num">
                                      <p:cBhvr>
                                        <p:cTn id="65" dur="1000" fill="hold"/>
                                        <p:tgtEl>
                                          <p:spTgt spid="450"/>
                                        </p:tgtEl>
                                        <p:attrNameLst>
                                          <p:attrName>ppt_w</p:attrName>
                                        </p:attrNameLst>
                                      </p:cBhvr>
                                      <p:tavLst>
                                        <p:tav tm="0">
                                          <p:val>
                                            <p:fltVal val="0"/>
                                          </p:val>
                                        </p:tav>
                                        <p:tav tm="100000">
                                          <p:val>
                                            <p:strVal val="#ppt_w"/>
                                          </p:val>
                                        </p:tav>
                                      </p:tavLst>
                                    </p:anim>
                                    <p:anim calcmode="lin" valueType="num">
                                      <p:cBhvr>
                                        <p:cTn id="66" dur="1000" fill="hold"/>
                                        <p:tgtEl>
                                          <p:spTgt spid="450"/>
                                        </p:tgtEl>
                                        <p:attrNameLst>
                                          <p:attrName>ppt_h</p:attrName>
                                        </p:attrNameLst>
                                      </p:cBhvr>
                                      <p:tavLst>
                                        <p:tav tm="0">
                                          <p:val>
                                            <p:fltVal val="0"/>
                                          </p:val>
                                        </p:tav>
                                        <p:tav tm="100000">
                                          <p:val>
                                            <p:strVal val="#ppt_h"/>
                                          </p:val>
                                        </p:tav>
                                      </p:tavLst>
                                    </p:anim>
                                    <p:anim calcmode="lin" valueType="num">
                                      <p:cBhvr>
                                        <p:cTn id="67" dur="1000" fill="hold"/>
                                        <p:tgtEl>
                                          <p:spTgt spid="450"/>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4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8" presetID="2" grpId="13" fill="hold">
                                  <p:stCondLst>
                                    <p:cond delay="0"/>
                                  </p:stCondLst>
                                  <p:iterate type="el" backwards="0">
                                    <p:tmAbs val="0"/>
                                  </p:iterate>
                                  <p:childTnLst>
                                    <p:set>
                                      <p:cBhvr>
                                        <p:cTn id="72" fill="hold"/>
                                        <p:tgtEl>
                                          <p:spTgt spid="451"/>
                                        </p:tgtEl>
                                        <p:attrNameLst>
                                          <p:attrName>style.visibility</p:attrName>
                                        </p:attrNameLst>
                                      </p:cBhvr>
                                      <p:to>
                                        <p:strVal val="visible"/>
                                      </p:to>
                                    </p:set>
                                    <p:anim calcmode="lin" valueType="num">
                                      <p:cBhvr>
                                        <p:cTn id="73" dur="1000" fill="hold"/>
                                        <p:tgtEl>
                                          <p:spTgt spid="451"/>
                                        </p:tgtEl>
                                        <p:attrNameLst>
                                          <p:attrName>ppt_x</p:attrName>
                                        </p:attrNameLst>
                                      </p:cBhvr>
                                      <p:tavLst>
                                        <p:tav tm="0">
                                          <p:val>
                                            <p:strVal val="0-#ppt_w/2"/>
                                          </p:val>
                                        </p:tav>
                                        <p:tav tm="100000">
                                          <p:val>
                                            <p:strVal val="#ppt_x"/>
                                          </p:val>
                                        </p:tav>
                                      </p:tavLst>
                                    </p:anim>
                                    <p:anim calcmode="lin" valueType="num">
                                      <p:cBhvr>
                                        <p:cTn id="74" dur="1000" fill="hold"/>
                                        <p:tgtEl>
                                          <p:spTgt spid="4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40" grpId="9"/>
      <p:bldP build="whole" bldLvl="1" animBg="1" rev="0" advAuto="0" spid="445" grpId="10"/>
      <p:bldP build="whole" bldLvl="1" animBg="1" rev="0" advAuto="0" spid="454" grpId="11"/>
      <p:bldP build="whole" bldLvl="1" animBg="1" rev="0" advAuto="0" spid="446" grpId="4"/>
      <p:bldP build="whole" bldLvl="1" animBg="1" rev="0" advAuto="0" spid="452" grpId="3"/>
      <p:bldP build="whole" bldLvl="1" animBg="1" rev="0" advAuto="0" spid="449" grpId="8"/>
      <p:bldP build="whole" bldLvl="1" animBg="1" rev="0" advAuto="0" spid="439" grpId="5"/>
      <p:bldP build="whole" bldLvl="1" animBg="1" rev="0" advAuto="0" spid="443" grpId="2"/>
      <p:bldP build="whole" bldLvl="1" animBg="1" rev="0" advAuto="0" spid="437" grpId="1"/>
      <p:bldP build="whole" bldLvl="1" animBg="1" rev="0" advAuto="0" spid="451" grpId="13"/>
      <p:bldP build="whole" bldLvl="1" animBg="1" rev="0" advAuto="0" spid="453" grpId="7"/>
      <p:bldP build="whole" bldLvl="1" animBg="1" rev="0" advAuto="0" spid="444" grpId="6"/>
      <p:bldP build="whole" bldLvl="1" animBg="1" rev="0" advAuto="0" spid="450" grpId="12"/>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Øyvind Teig"/>
          <p:cNvSpPr txBox="1"/>
          <p:nvPr>
            <p:ph type="ctrTitle"/>
          </p:nvPr>
        </p:nvSpPr>
        <p:spPr>
          <a:xfrm>
            <a:off x="812799" y="13480380"/>
            <a:ext cx="10983616" cy="2269034"/>
          </a:xfrm>
          <a:prstGeom prst="rect">
            <a:avLst/>
          </a:prstGeom>
        </p:spPr>
        <p:txBody>
          <a:bodyPr anchor="b"/>
          <a:lstStyle>
            <a:lvl1pPr>
              <a:defRPr sz="14000"/>
            </a:lvl1pPr>
          </a:lstStyle>
          <a:p>
            <a:pPr/>
            <a:r>
              <a:t>Øyvind Teig</a:t>
            </a:r>
          </a:p>
        </p:txBody>
      </p:sp>
      <p:sp>
        <p:nvSpPr>
          <p:cNvPr id="183" name="Fringe presentation at IEEE-COPA 2021"/>
          <p:cNvSpPr txBox="1"/>
          <p:nvPr>
            <p:ph type="subTitle" sz="quarter" idx="1"/>
          </p:nvPr>
        </p:nvSpPr>
        <p:spPr>
          <a:xfrm>
            <a:off x="812799" y="10337800"/>
            <a:ext cx="24384002" cy="1803400"/>
          </a:xfrm>
          <a:prstGeom prst="rect">
            <a:avLst/>
          </a:prstGeom>
        </p:spPr>
        <p:txBody>
          <a:bodyPr/>
          <a:lstStyle>
            <a:lvl1pPr defTabSz="1109980">
              <a:spcBef>
                <a:spcPts val="4300"/>
              </a:spcBef>
              <a:defRPr sz="10260">
                <a:solidFill>
                  <a:srgbClr val="C0C0C0"/>
                </a:solidFill>
              </a:defRPr>
            </a:lvl1pPr>
          </a:lstStyle>
          <a:p>
            <a:pPr/>
            <a:r>
              <a:t>Fringe presentation at IEEE-COPA 2021</a:t>
            </a:r>
          </a:p>
        </p:txBody>
      </p:sp>
      <p:sp>
        <p:nvSpPr>
          <p:cNvPr id="184" name="ieee-copa.org">
            <a:hlinkClick r:id="rId2" invalidUrl="" action="" tgtFrame="" tooltip="" history="1" highlightClick="0" endSnd="0"/>
          </p:cNvPr>
          <p:cNvSpPr txBox="1"/>
          <p:nvPr/>
        </p:nvSpPr>
        <p:spPr>
          <a:xfrm>
            <a:off x="19586916" y="12314062"/>
            <a:ext cx="3479293"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C0C0C0"/>
                </a:solidFill>
              </a:defRPr>
            </a:lvl1pPr>
          </a:lstStyle>
          <a:p>
            <a:pPr/>
            <a:r>
              <a:t>ieee-copa.org</a:t>
            </a:r>
          </a:p>
        </p:txBody>
      </p:sp>
      <p:sp>
        <p:nvSpPr>
          <p:cNvPr id="185" name="Dr. Lawrence John Dickson"/>
          <p:cNvSpPr txBox="1"/>
          <p:nvPr/>
        </p:nvSpPr>
        <p:spPr>
          <a:xfrm>
            <a:off x="812799" y="15749413"/>
            <a:ext cx="19408143" cy="1981206"/>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nSpc>
                <a:spcPct val="80000"/>
              </a:lnSpc>
              <a:spcBef>
                <a:spcPts val="0"/>
              </a:spcBef>
              <a:defRPr cap="all" sz="14000">
                <a:solidFill>
                  <a:schemeClr val="accent1"/>
                </a:solidFill>
                <a:latin typeface="+mn-lt"/>
                <a:ea typeface="+mn-ea"/>
                <a:cs typeface="+mn-cs"/>
                <a:sym typeface="DIN Condensed"/>
              </a:defRPr>
            </a:lvl1pPr>
          </a:lstStyle>
          <a:p>
            <a:pPr/>
            <a:r>
              <a:t>Dr. Lawrence John Dickson</a:t>
            </a:r>
          </a:p>
        </p:txBody>
      </p:sp>
      <p:sp>
        <p:nvSpPr>
          <p:cNvPr id="186" name="Last edits: Øyvind: 24. April 2021 at 17.17 Norway time ✅ - Larry: 18. April 2021 at 14:23 California time ☑️"/>
          <p:cNvSpPr txBox="1"/>
          <p:nvPr/>
        </p:nvSpPr>
        <p:spPr>
          <a:xfrm>
            <a:off x="6859964" y="18465800"/>
            <a:ext cx="18897474" cy="7239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sz="3000">
                <a:solidFill>
                  <a:srgbClr val="C0C0C0"/>
                </a:solidFill>
              </a:defRPr>
            </a:lvl1pPr>
          </a:lstStyle>
          <a:p>
            <a:pPr/>
            <a:r>
              <a:t>Last edits: Øyvind: 24. April 2021 at 17.17 Norway time ✅ - Larry: 18. April 2021 at 14:23 California time ☑️</a:t>
            </a:r>
          </a:p>
        </p:txBody>
      </p:sp>
      <p:pic>
        <p:nvPicPr>
          <p:cNvPr id="187" name="IEEE-CS_LogoTM-orange white text.png" descr="IEEE-CS_LogoTM-orange white text.png">
            <a:hlinkClick r:id="rId3" invalidUrl="" action="" tgtFrame="" tooltip="" history="1" highlightClick="0" endSnd="0"/>
          </p:cNvPr>
          <p:cNvPicPr>
            <a:picLocks noChangeAspect="1"/>
          </p:cNvPicPr>
          <p:nvPr/>
        </p:nvPicPr>
        <p:blipFill>
          <a:blip r:embed="rId4">
            <a:extLst/>
          </a:blip>
          <a:stretch>
            <a:fillRect/>
          </a:stretch>
        </p:blipFill>
        <p:spPr>
          <a:xfrm>
            <a:off x="23078909" y="12524057"/>
            <a:ext cx="1907345" cy="583819"/>
          </a:xfrm>
          <a:prstGeom prst="rect">
            <a:avLst/>
          </a:prstGeom>
          <a:ln w="254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85"/>
                                        </p:tgtEl>
                                        <p:attrNameLst>
                                          <p:attrName>style.visibility</p:attrName>
                                        </p:attrNameLst>
                                      </p:cBhvr>
                                      <p:to>
                                        <p:strVal val="visible"/>
                                      </p:to>
                                    </p:set>
                                    <p:anim calcmode="lin" valueType="num">
                                      <p:cBhvr>
                                        <p:cTn id="7" dur="1000" fill="hold"/>
                                        <p:tgtEl>
                                          <p:spTgt spid="185"/>
                                        </p:tgtEl>
                                        <p:attrNameLst>
                                          <p:attrName>ppt_x</p:attrName>
                                        </p:attrNameLst>
                                      </p:cBhvr>
                                      <p:tavLst>
                                        <p:tav tm="0">
                                          <p:val>
                                            <p:strVal val="0-#ppt_w/2"/>
                                          </p:val>
                                        </p:tav>
                                        <p:tav tm="100000">
                                          <p:val>
                                            <p:strVal val="#ppt_x"/>
                                          </p:val>
                                        </p:tav>
                                      </p:tavLst>
                                    </p:anim>
                                    <p:anim calcmode="lin" valueType="num">
                                      <p:cBhvr>
                                        <p:cTn id="8" dur="10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182"/>
                                        </p:tgtEl>
                                        <p:attrNameLst>
                                          <p:attrName>style.visibility</p:attrName>
                                        </p:attrNameLst>
                                      </p:cBhvr>
                                      <p:to>
                                        <p:strVal val="visible"/>
                                      </p:to>
                                    </p:set>
                                    <p:anim calcmode="lin" valueType="num">
                                      <p:cBhvr>
                                        <p:cTn id="13" dur="1000" fill="hold"/>
                                        <p:tgtEl>
                                          <p:spTgt spid="182"/>
                                        </p:tgtEl>
                                        <p:attrNameLst>
                                          <p:attrName>ppt_x</p:attrName>
                                        </p:attrNameLst>
                                      </p:cBhvr>
                                      <p:tavLst>
                                        <p:tav tm="0">
                                          <p:val>
                                            <p:strVal val="0-#ppt_w/2"/>
                                          </p:val>
                                        </p:tav>
                                        <p:tav tm="100000">
                                          <p:val>
                                            <p:strVal val="#ppt_x"/>
                                          </p:val>
                                        </p:tav>
                                      </p:tavLst>
                                    </p:anim>
                                    <p:anim calcmode="lin" valueType="num">
                                      <p:cBhvr>
                                        <p:cTn id="14" dur="1000" fill="hold"/>
                                        <p:tgtEl>
                                          <p:spTgt spid="18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3" fill="hold">
                                  <p:stCondLst>
                                    <p:cond delay="0"/>
                                  </p:stCondLst>
                                  <p:iterate type="el" backwards="0">
                                    <p:tmAbs val="0"/>
                                  </p:iterate>
                                  <p:childTnLst>
                                    <p:set>
                                      <p:cBhvr>
                                        <p:cTn id="18" fill="hold"/>
                                        <p:tgtEl>
                                          <p:spTgt spid="186"/>
                                        </p:tgtEl>
                                        <p:attrNameLst>
                                          <p:attrName>style.visibility</p:attrName>
                                        </p:attrNameLst>
                                      </p:cBhvr>
                                      <p:to>
                                        <p:strVal val="visible"/>
                                      </p:to>
                                    </p:set>
                                    <p:anim calcmode="lin" valueType="num">
                                      <p:cBhvr>
                                        <p:cTn id="19" dur="1000" fill="hold"/>
                                        <p:tgtEl>
                                          <p:spTgt spid="186"/>
                                        </p:tgtEl>
                                        <p:attrNameLst>
                                          <p:attrName>ppt_x</p:attrName>
                                        </p:attrNameLst>
                                      </p:cBhvr>
                                      <p:tavLst>
                                        <p:tav tm="0">
                                          <p:val>
                                            <p:strVal val="#ppt_x"/>
                                          </p:val>
                                        </p:tav>
                                        <p:tav tm="100000">
                                          <p:val>
                                            <p:strVal val="#ppt_x"/>
                                          </p:val>
                                        </p:tav>
                                      </p:tavLst>
                                    </p:anim>
                                    <p:anim calcmode="lin" valueType="num">
                                      <p:cBhvr>
                                        <p:cTn id="20" dur="1000" fill="hold"/>
                                        <p:tgtEl>
                                          <p:spTgt spid="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2"/>
      <p:bldP build="whole" bldLvl="1" animBg="1" rev="0" advAuto="0" spid="186" grpId="3"/>
      <p:bldP build="whole" bldLvl="1" animBg="1" rev="0" advAuto="0" spid="185"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6" name="xC «normal» TASK type"/>
          <p:cNvSpPr txBox="1"/>
          <p:nvPr>
            <p:ph type="body" idx="13"/>
          </p:nvPr>
        </p:nvSpPr>
        <p:spPr>
          <a:prstGeom prst="rect">
            <a:avLst/>
          </a:prstGeom>
        </p:spPr>
        <p:txBody>
          <a:bodyPr/>
          <a:lstStyle/>
          <a:p>
            <a:pPr/>
            <a:r>
              <a:rPr cap="none"/>
              <a:t>xC</a:t>
            </a:r>
            <a:r>
              <a:t> «normal» TASK type</a:t>
            </a:r>
          </a:p>
        </p:txBody>
      </p:sp>
      <p:sp>
        <p:nvSpPr>
          <p:cNvPr id="457" name="Many tasks (max 16) and one per logical core is what (I think) the xCORE was originally built for…"/>
          <p:cNvSpPr txBox="1"/>
          <p:nvPr>
            <p:ph type="body" sz="half" idx="1"/>
          </p:nvPr>
        </p:nvSpPr>
        <p:spPr>
          <a:xfrm>
            <a:off x="677333" y="9753600"/>
            <a:ext cx="12896562" cy="8867439"/>
          </a:xfrm>
          <a:prstGeom prst="rect">
            <a:avLst/>
          </a:prstGeom>
        </p:spPr>
        <p:txBody>
          <a:bodyPr/>
          <a:lstStyle/>
          <a:p>
            <a:pPr marL="568959" indent="-568959" defTabSz="747775">
              <a:spcBef>
                <a:spcPts val="3500"/>
              </a:spcBef>
              <a:defRPr sz="4352"/>
            </a:pPr>
            <a:r>
              <a:t>Many tasks (max 16) and one per logical core is what (I think) the xCORE was originally built for</a:t>
            </a:r>
          </a:p>
          <a:p>
            <a:pPr marL="568959" indent="-568959" defTabSz="747775">
              <a:spcBef>
                <a:spcPts val="3500"/>
              </a:spcBef>
              <a:defRPr sz="4352"/>
            </a:pPr>
            <a:r>
              <a:t>Having so much of what’s needed for concurrent programs in HW</a:t>
            </a:r>
          </a:p>
          <a:p>
            <a:pPr marL="568959" indent="-568959" defTabSz="747775">
              <a:spcBef>
                <a:spcPts val="3500"/>
              </a:spcBef>
              <a:defRPr sz="4352"/>
            </a:pPr>
            <a:r>
              <a:t>But xC </a:t>
            </a:r>
            <a:r>
              <a:rPr>
                <a:solidFill>
                  <a:srgbClr val="FF2600"/>
                </a:solidFill>
              </a:rPr>
              <a:t>tasks</a:t>
            </a:r>
            <a:r>
              <a:t> were probably supposed to be rather unequal, rather </a:t>
            </a:r>
            <a:r>
              <a:rPr>
                <a:solidFill>
                  <a:srgbClr val="FF2600"/>
                </a:solidFill>
              </a:rPr>
              <a:t>large</a:t>
            </a:r>
            <a:r>
              <a:t>, and possibly with hard and deterministic timing requirements</a:t>
            </a:r>
          </a:p>
          <a:p>
            <a:pPr marL="568959" indent="-568959" defTabSz="747775">
              <a:spcBef>
                <a:spcPts val="3500"/>
              </a:spcBef>
              <a:defRPr sz="4352"/>
            </a:pPr>
            <a:r>
              <a:t>Doing a mesh of a multitude of uniform, smaller tasks therefore challenges the xCORE/xC</a:t>
            </a:r>
          </a:p>
        </p:txBody>
      </p:sp>
      <p:sp>
        <p:nvSpPr>
          <p:cNvPr id="458" name="Constraint check for tile[0]:…"/>
          <p:cNvSpPr txBox="1"/>
          <p:nvPr/>
        </p:nvSpPr>
        <p:spPr>
          <a:xfrm>
            <a:off x="12880913" y="2099917"/>
            <a:ext cx="12303188" cy="6843130"/>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914400">
              <a:spcBef>
                <a:spcPts val="0"/>
              </a:spcBef>
              <a:defRPr sz="2600">
                <a:solidFill>
                  <a:srgbClr val="4E9072"/>
                </a:solidFill>
                <a:latin typeface="Monaco"/>
                <a:ea typeface="Monaco"/>
                <a:cs typeface="Monaco"/>
                <a:sym typeface="Monaco"/>
              </a:defRPr>
            </a:pPr>
            <a:r>
              <a:t>Constraint check for tile[0]:</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  Cores available:            8,   used:          6 .  OKAY</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  Timers available:          10,   used:          6 .  OKAY</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  Chanends available:        32,   used:          7 .  OKAY</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  Memory available:       262144,   used:       5220 .  OKAY</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    (Stack: 1076, Code: 3328, Data: 816)</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Constraints checks PASSED.</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Constraint check for tile[1]:</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  Cores available:            8,   used:          6 .  OKAY</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  Timers available:          10,   used:          6 .  OKAY</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  Chanends available:        32,   used:          7 .  OKAY</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  Memory available:       262144,   used:       4908 .  OKAY</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    (Stack: 1076, Code: 3060, Data: 772)</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Constraints checks PASSED.</a:t>
            </a:r>
            <a:endParaRPr>
              <a:solidFill>
                <a:srgbClr val="000000"/>
              </a:solidFill>
            </a:endParaRPr>
          </a:p>
          <a:p>
            <a:pPr defTabSz="914400">
              <a:spcBef>
                <a:spcPts val="0"/>
              </a:spcBef>
              <a:defRPr sz="2600">
                <a:solidFill>
                  <a:srgbClr val="4E9072"/>
                </a:solidFill>
                <a:latin typeface="Monaco"/>
                <a:ea typeface="Monaco"/>
                <a:cs typeface="Monaco"/>
                <a:sym typeface="Monaco"/>
              </a:defRPr>
            </a:pPr>
            <a:r>
              <a:t>Build Complete</a:t>
            </a:r>
          </a:p>
        </p:txBody>
      </p:sp>
      <p:grpSp>
        <p:nvGrpSpPr>
          <p:cNvPr id="461" name="Gruppe"/>
          <p:cNvGrpSpPr/>
          <p:nvPr/>
        </p:nvGrpSpPr>
        <p:grpSpPr>
          <a:xfrm>
            <a:off x="12540059" y="2663959"/>
            <a:ext cx="6837760" cy="3461547"/>
            <a:chOff x="-490140" y="0"/>
            <a:chExt cx="6837759" cy="3461546"/>
          </a:xfrm>
        </p:grpSpPr>
        <p:sp>
          <p:nvSpPr>
            <p:cNvPr id="459" name="Bildeforklaring"/>
            <p:cNvSpPr/>
            <p:nvPr/>
          </p:nvSpPr>
          <p:spPr>
            <a:xfrm>
              <a:off x="-490141" y="0"/>
              <a:ext cx="6837760" cy="439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7" y="0"/>
                  </a:moveTo>
                  <a:cubicBezTo>
                    <a:pt x="1722" y="0"/>
                    <a:pt x="1548" y="2710"/>
                    <a:pt x="1548" y="6049"/>
                  </a:cubicBezTo>
                  <a:lnTo>
                    <a:pt x="1548" y="10127"/>
                  </a:lnTo>
                  <a:lnTo>
                    <a:pt x="0" y="13249"/>
                  </a:lnTo>
                  <a:lnTo>
                    <a:pt x="1560" y="16410"/>
                  </a:lnTo>
                  <a:cubicBezTo>
                    <a:pt x="1587" y="19325"/>
                    <a:pt x="1742" y="21600"/>
                    <a:pt x="1937" y="21600"/>
                  </a:cubicBezTo>
                  <a:lnTo>
                    <a:pt x="21211" y="21600"/>
                  </a:lnTo>
                  <a:cubicBezTo>
                    <a:pt x="21426" y="21600"/>
                    <a:pt x="21600" y="18890"/>
                    <a:pt x="21600" y="15551"/>
                  </a:cubicBezTo>
                  <a:lnTo>
                    <a:pt x="21600" y="6049"/>
                  </a:lnTo>
                  <a:cubicBezTo>
                    <a:pt x="21600" y="2710"/>
                    <a:pt x="21426" y="0"/>
                    <a:pt x="21211" y="0"/>
                  </a:cubicBezTo>
                  <a:lnTo>
                    <a:pt x="1937" y="0"/>
                  </a:lnTo>
                  <a:close/>
                </a:path>
              </a:pathLst>
            </a:custGeom>
            <a:noFill/>
            <a:ln w="508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60" name="Bildeforklaring"/>
            <p:cNvSpPr/>
            <p:nvPr/>
          </p:nvSpPr>
          <p:spPr>
            <a:xfrm>
              <a:off x="-356394" y="2954736"/>
              <a:ext cx="6704013" cy="5068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148" y="9083"/>
                  </a:lnTo>
                  <a:lnTo>
                    <a:pt x="1148" y="16356"/>
                  </a:lnTo>
                  <a:cubicBezTo>
                    <a:pt x="1148" y="19251"/>
                    <a:pt x="1326" y="21600"/>
                    <a:pt x="1545" y="21600"/>
                  </a:cubicBezTo>
                  <a:lnTo>
                    <a:pt x="21204" y="21600"/>
                  </a:lnTo>
                  <a:cubicBezTo>
                    <a:pt x="21422" y="21600"/>
                    <a:pt x="21600" y="19251"/>
                    <a:pt x="21600" y="16356"/>
                  </a:cubicBezTo>
                  <a:lnTo>
                    <a:pt x="21600" y="8119"/>
                  </a:lnTo>
                  <a:cubicBezTo>
                    <a:pt x="21600" y="5225"/>
                    <a:pt x="21422" y="2875"/>
                    <a:pt x="21204" y="2875"/>
                  </a:cubicBezTo>
                  <a:lnTo>
                    <a:pt x="1545" y="2875"/>
                  </a:lnTo>
                  <a:cubicBezTo>
                    <a:pt x="1461" y="2875"/>
                    <a:pt x="1388" y="3294"/>
                    <a:pt x="1325" y="3873"/>
                  </a:cubicBezTo>
                  <a:lnTo>
                    <a:pt x="0" y="0"/>
                  </a:lnTo>
                  <a:close/>
                </a:path>
              </a:pathLst>
            </a:custGeom>
            <a:noFill/>
            <a:ln w="508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grpSp>
      <p:grpSp>
        <p:nvGrpSpPr>
          <p:cNvPr id="464" name="Gruppe"/>
          <p:cNvGrpSpPr/>
          <p:nvPr/>
        </p:nvGrpSpPr>
        <p:grpSpPr>
          <a:xfrm>
            <a:off x="12572603" y="3153702"/>
            <a:ext cx="6805216" cy="3461547"/>
            <a:chOff x="-457596" y="0"/>
            <a:chExt cx="6805215" cy="3461546"/>
          </a:xfrm>
        </p:grpSpPr>
        <p:sp>
          <p:nvSpPr>
            <p:cNvPr id="462" name="Bildeforklaring"/>
            <p:cNvSpPr/>
            <p:nvPr/>
          </p:nvSpPr>
          <p:spPr>
            <a:xfrm>
              <a:off x="-457597" y="0"/>
              <a:ext cx="6805216" cy="82510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43" y="0"/>
                  </a:moveTo>
                  <a:cubicBezTo>
                    <a:pt x="1627" y="0"/>
                    <a:pt x="1452" y="1443"/>
                    <a:pt x="1452" y="3221"/>
                  </a:cubicBezTo>
                  <a:lnTo>
                    <a:pt x="1452" y="8281"/>
                  </a:lnTo>
                  <a:cubicBezTo>
                    <a:pt x="1452" y="8442"/>
                    <a:pt x="1461" y="8582"/>
                    <a:pt x="1464" y="8738"/>
                  </a:cubicBezTo>
                  <a:lnTo>
                    <a:pt x="0" y="21600"/>
                  </a:lnTo>
                  <a:lnTo>
                    <a:pt x="1737" y="11325"/>
                  </a:lnTo>
                  <a:cubicBezTo>
                    <a:pt x="1771" y="11406"/>
                    <a:pt x="1806" y="11501"/>
                    <a:pt x="1843" y="11501"/>
                  </a:cubicBezTo>
                  <a:lnTo>
                    <a:pt x="21209" y="11501"/>
                  </a:lnTo>
                  <a:cubicBezTo>
                    <a:pt x="21425" y="11501"/>
                    <a:pt x="21600" y="10058"/>
                    <a:pt x="21600" y="8281"/>
                  </a:cubicBezTo>
                  <a:lnTo>
                    <a:pt x="21600" y="3221"/>
                  </a:lnTo>
                  <a:cubicBezTo>
                    <a:pt x="21600" y="1443"/>
                    <a:pt x="21425" y="0"/>
                    <a:pt x="21209" y="0"/>
                  </a:cubicBezTo>
                  <a:lnTo>
                    <a:pt x="1843" y="0"/>
                  </a:lnTo>
                  <a:close/>
                </a:path>
              </a:pathLst>
            </a:custGeom>
            <a:noFill/>
            <a:ln w="50800" cap="flat">
              <a:solidFill>
                <a:srgbClr val="0433FF"/>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63" name="Bildeforklaring"/>
            <p:cNvSpPr/>
            <p:nvPr/>
          </p:nvSpPr>
          <p:spPr>
            <a:xfrm>
              <a:off x="-390129" y="3022205"/>
              <a:ext cx="6737748" cy="4393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5" y="0"/>
                  </a:moveTo>
                  <a:cubicBezTo>
                    <a:pt x="1504" y="0"/>
                    <a:pt x="1385" y="1209"/>
                    <a:pt x="1316" y="2927"/>
                  </a:cubicBezTo>
                  <a:lnTo>
                    <a:pt x="0" y="6205"/>
                  </a:lnTo>
                  <a:lnTo>
                    <a:pt x="1251" y="9346"/>
                  </a:lnTo>
                  <a:lnTo>
                    <a:pt x="1251" y="15551"/>
                  </a:lnTo>
                  <a:cubicBezTo>
                    <a:pt x="1251" y="18890"/>
                    <a:pt x="1427" y="21600"/>
                    <a:pt x="1645" y="21600"/>
                  </a:cubicBezTo>
                  <a:lnTo>
                    <a:pt x="21206" y="21600"/>
                  </a:lnTo>
                  <a:cubicBezTo>
                    <a:pt x="21423" y="21600"/>
                    <a:pt x="21600" y="18890"/>
                    <a:pt x="21600" y="15551"/>
                  </a:cubicBezTo>
                  <a:lnTo>
                    <a:pt x="21600" y="6049"/>
                  </a:lnTo>
                  <a:cubicBezTo>
                    <a:pt x="21600" y="2710"/>
                    <a:pt x="21423" y="0"/>
                    <a:pt x="21206" y="0"/>
                  </a:cubicBezTo>
                  <a:lnTo>
                    <a:pt x="1645" y="0"/>
                  </a:lnTo>
                  <a:close/>
                </a:path>
              </a:pathLst>
            </a:custGeom>
            <a:noFill/>
            <a:ln w="50800" cap="flat">
              <a:solidFill>
                <a:srgbClr val="0433FF"/>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grpSp>
      <p:grpSp>
        <p:nvGrpSpPr>
          <p:cNvPr id="467" name="Gruppe"/>
          <p:cNvGrpSpPr/>
          <p:nvPr/>
        </p:nvGrpSpPr>
        <p:grpSpPr>
          <a:xfrm>
            <a:off x="12689681" y="3591876"/>
            <a:ext cx="6688138" cy="3478432"/>
            <a:chOff x="-340518" y="0"/>
            <a:chExt cx="6688137" cy="3478431"/>
          </a:xfrm>
        </p:grpSpPr>
        <p:sp>
          <p:nvSpPr>
            <p:cNvPr id="465" name="Bildeforklaring"/>
            <p:cNvSpPr/>
            <p:nvPr/>
          </p:nvSpPr>
          <p:spPr>
            <a:xfrm>
              <a:off x="-340519" y="0"/>
              <a:ext cx="6688138" cy="981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97" y="0"/>
                  </a:moveTo>
                  <a:cubicBezTo>
                    <a:pt x="1278" y="0"/>
                    <a:pt x="1100" y="1213"/>
                    <a:pt x="1100" y="2709"/>
                  </a:cubicBezTo>
                  <a:lnTo>
                    <a:pt x="1100" y="6964"/>
                  </a:lnTo>
                  <a:cubicBezTo>
                    <a:pt x="1100" y="7338"/>
                    <a:pt x="1110" y="7697"/>
                    <a:pt x="1131" y="8021"/>
                  </a:cubicBezTo>
                  <a:lnTo>
                    <a:pt x="0" y="21600"/>
                  </a:lnTo>
                  <a:lnTo>
                    <a:pt x="1479" y="9647"/>
                  </a:lnTo>
                  <a:cubicBezTo>
                    <a:pt x="1485" y="9649"/>
                    <a:pt x="1491" y="9673"/>
                    <a:pt x="1497" y="9673"/>
                  </a:cubicBezTo>
                  <a:lnTo>
                    <a:pt x="21203" y="9673"/>
                  </a:lnTo>
                  <a:cubicBezTo>
                    <a:pt x="21422" y="9673"/>
                    <a:pt x="21600" y="8459"/>
                    <a:pt x="21600" y="6964"/>
                  </a:cubicBezTo>
                  <a:lnTo>
                    <a:pt x="21600" y="2709"/>
                  </a:lnTo>
                  <a:cubicBezTo>
                    <a:pt x="21600" y="1213"/>
                    <a:pt x="21422" y="0"/>
                    <a:pt x="21203" y="0"/>
                  </a:cubicBezTo>
                  <a:lnTo>
                    <a:pt x="1497" y="0"/>
                  </a:lnTo>
                  <a:close/>
                </a:path>
              </a:pathLst>
            </a:custGeom>
            <a:noFill/>
            <a:ln w="50800" cap="flat">
              <a:solidFill>
                <a:srgbClr val="4F8F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66" name="Bildeforklaring"/>
            <p:cNvSpPr/>
            <p:nvPr/>
          </p:nvSpPr>
          <p:spPr>
            <a:xfrm>
              <a:off x="-261144" y="3039091"/>
              <a:ext cx="6608763" cy="4393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56" y="0"/>
                  </a:moveTo>
                  <a:cubicBezTo>
                    <a:pt x="1034" y="0"/>
                    <a:pt x="854" y="2710"/>
                    <a:pt x="854" y="6049"/>
                  </a:cubicBezTo>
                  <a:lnTo>
                    <a:pt x="854" y="7571"/>
                  </a:lnTo>
                  <a:lnTo>
                    <a:pt x="0" y="10693"/>
                  </a:lnTo>
                  <a:lnTo>
                    <a:pt x="854" y="13815"/>
                  </a:lnTo>
                  <a:lnTo>
                    <a:pt x="854" y="15551"/>
                  </a:lnTo>
                  <a:cubicBezTo>
                    <a:pt x="854" y="18890"/>
                    <a:pt x="1034" y="21600"/>
                    <a:pt x="1256" y="21600"/>
                  </a:cubicBezTo>
                  <a:lnTo>
                    <a:pt x="21198" y="21600"/>
                  </a:lnTo>
                  <a:cubicBezTo>
                    <a:pt x="21420" y="21600"/>
                    <a:pt x="21600" y="18890"/>
                    <a:pt x="21600" y="15551"/>
                  </a:cubicBezTo>
                  <a:lnTo>
                    <a:pt x="21600" y="6049"/>
                  </a:lnTo>
                  <a:cubicBezTo>
                    <a:pt x="21600" y="2710"/>
                    <a:pt x="21420" y="0"/>
                    <a:pt x="21198" y="0"/>
                  </a:cubicBezTo>
                  <a:lnTo>
                    <a:pt x="1256" y="0"/>
                  </a:lnTo>
                  <a:close/>
                </a:path>
              </a:pathLst>
            </a:custGeom>
            <a:noFill/>
            <a:ln w="50800" cap="flat">
              <a:solidFill>
                <a:srgbClr val="4F8F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grpSp>
      <p:pic>
        <p:nvPicPr>
          <p:cNvPr id="468" name="2021_COPA_IEEE_FRINGE_TEIG_DICKSON p7.pdf" descr="2021_COPA_IEEE_FRINGE_TEIG_DICKSON p7.pdf"/>
          <p:cNvPicPr>
            <a:picLocks noChangeAspect="1"/>
          </p:cNvPicPr>
          <p:nvPr/>
        </p:nvPicPr>
        <p:blipFill>
          <a:blip r:embed="rId2">
            <a:extLst/>
          </a:blip>
          <a:srcRect l="21948" t="13469" r="22963" b="9825"/>
          <a:stretch>
            <a:fillRect/>
          </a:stretch>
        </p:blipFill>
        <p:spPr>
          <a:xfrm>
            <a:off x="15036800" y="8847796"/>
            <a:ext cx="10159608" cy="10002396"/>
          </a:xfrm>
          <a:prstGeom prst="rect">
            <a:avLst/>
          </a:prstGeom>
          <a:ln w="25400">
            <a:miter lim="400000"/>
          </a:ln>
        </p:spPr>
      </p:pic>
      <p:sp>
        <p:nvSpPr>
          <p:cNvPr id="469"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470" name="Avrundet rektangel"/>
          <p:cNvSpPr/>
          <p:nvPr/>
        </p:nvSpPr>
        <p:spPr>
          <a:xfrm>
            <a:off x="22288715" y="2321876"/>
            <a:ext cx="1388391" cy="5602925"/>
          </a:xfrm>
          <a:prstGeom prst="roundRect">
            <a:avLst>
              <a:gd name="adj" fmla="val 13721"/>
            </a:avLst>
          </a:prstGeom>
          <a:ln w="508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16" presetID="23" grpId="5" fill="hold">
                                  <p:stCondLst>
                                    <p:cond delay="0"/>
                                  </p:stCondLst>
                                  <p:iterate type="el" backwards="0">
                                    <p:tmAbs val="0"/>
                                  </p:iterate>
                                  <p:childTnLst>
                                    <p:set>
                                      <p:cBhvr>
                                        <p:cTn id="22" fill="hold"/>
                                        <p:tgtEl>
                                          <p:spTgt spid="470"/>
                                        </p:tgtEl>
                                        <p:attrNameLst>
                                          <p:attrName>style.visibility</p:attrName>
                                        </p:attrNameLst>
                                      </p:cBhvr>
                                      <p:to>
                                        <p:strVal val="visible"/>
                                      </p:to>
                                    </p:set>
                                    <p:anim calcmode="lin" valueType="num">
                                      <p:cBhvr>
                                        <p:cTn id="23" dur="750" fill="hold"/>
                                        <p:tgtEl>
                                          <p:spTgt spid="470"/>
                                        </p:tgtEl>
                                        <p:attrNameLst>
                                          <p:attrName>ppt_w</p:attrName>
                                        </p:attrNameLst>
                                      </p:cBhvr>
                                      <p:tavLst>
                                        <p:tav tm="0">
                                          <p:val>
                                            <p:fltVal val="0"/>
                                          </p:val>
                                        </p:tav>
                                        <p:tav tm="100000">
                                          <p:val>
                                            <p:strVal val="#ppt_w"/>
                                          </p:val>
                                        </p:tav>
                                      </p:tavLst>
                                    </p:anim>
                                    <p:anim calcmode="lin" valueType="num">
                                      <p:cBhvr>
                                        <p:cTn id="24" dur="750" fill="hold"/>
                                        <p:tgtEl>
                                          <p:spTgt spid="470"/>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457">
                                            <p:bg/>
                                          </p:spTgt>
                                        </p:tgtEl>
                                        <p:attrNameLst>
                                          <p:attrName>style.visibility</p:attrName>
                                        </p:attrNameLst>
                                      </p:cBhvr>
                                      <p:to>
                                        <p:strVal val="visible"/>
                                      </p:to>
                                    </p:set>
                                  </p:childTnLst>
                                </p:cTn>
                              </p:par>
                              <p:par>
                                <p:cTn id="29" presetClass="entr" nodeType="withEffect" presetSubtype="0" presetID="1" grpId="6" fill="hold">
                                  <p:stCondLst>
                                    <p:cond delay="0"/>
                                  </p:stCondLst>
                                  <p:iterate type="el" backwards="0">
                                    <p:tmAbs val="0"/>
                                  </p:iterate>
                                  <p:childTnLst>
                                    <p:set>
                                      <p:cBhvr>
                                        <p:cTn id="30" fill="hold"/>
                                        <p:tgtEl>
                                          <p:spTgt spid="45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6" fill="hold">
                                  <p:stCondLst>
                                    <p:cond delay="0"/>
                                  </p:stCondLst>
                                  <p:iterate type="el" backwards="0">
                                    <p:tmAbs val="0"/>
                                  </p:iterate>
                                  <p:childTnLst>
                                    <p:set>
                                      <p:cBhvr>
                                        <p:cTn id="34" fill="hold"/>
                                        <p:tgtEl>
                                          <p:spTgt spid="45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6" fill="hold">
                                  <p:stCondLst>
                                    <p:cond delay="0"/>
                                  </p:stCondLst>
                                  <p:iterate type="el" backwards="0">
                                    <p:tmAbs val="0"/>
                                  </p:iterate>
                                  <p:childTnLst>
                                    <p:set>
                                      <p:cBhvr>
                                        <p:cTn id="38" fill="hold"/>
                                        <p:tgtEl>
                                          <p:spTgt spid="45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6" fill="hold">
                                  <p:stCondLst>
                                    <p:cond delay="0"/>
                                  </p:stCondLst>
                                  <p:iterate type="el" backwards="0">
                                    <p:tmAbs val="0"/>
                                  </p:iterate>
                                  <p:childTnLst>
                                    <p:set>
                                      <p:cBhvr>
                                        <p:cTn id="42" fill="hold"/>
                                        <p:tgtEl>
                                          <p:spTgt spid="45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 grpId="7" fill="hold">
                                  <p:stCondLst>
                                    <p:cond delay="0"/>
                                  </p:stCondLst>
                                  <p:iterate type="el" backwards="0">
                                    <p:tmAbs val="0"/>
                                  </p:iterate>
                                  <p:childTnLst>
                                    <p:set>
                                      <p:cBhvr>
                                        <p:cTn id="46" fill="hold"/>
                                        <p:tgtEl>
                                          <p:spTgt spid="469"/>
                                        </p:tgtEl>
                                        <p:attrNameLst>
                                          <p:attrName>style.visibility</p:attrName>
                                        </p:attrNameLst>
                                      </p:cBhvr>
                                      <p:to>
                                        <p:strVal val="visible"/>
                                      </p:to>
                                    </p:set>
                                    <p:anim calcmode="lin" valueType="num">
                                      <p:cBhvr>
                                        <p:cTn id="47" dur="1000" fill="hold"/>
                                        <p:tgtEl>
                                          <p:spTgt spid="469"/>
                                        </p:tgtEl>
                                        <p:attrNameLst>
                                          <p:attrName>ppt_x</p:attrName>
                                        </p:attrNameLst>
                                      </p:cBhvr>
                                      <p:tavLst>
                                        <p:tav tm="0">
                                          <p:val>
                                            <p:strVal val="0-#ppt_w/2"/>
                                          </p:val>
                                        </p:tav>
                                        <p:tav tm="100000">
                                          <p:val>
                                            <p:strVal val="#ppt_x"/>
                                          </p:val>
                                        </p:tav>
                                      </p:tavLst>
                                    </p:anim>
                                    <p:anim calcmode="lin" valueType="num">
                                      <p:cBhvr>
                                        <p:cTn id="48" dur="1000" fill="hold"/>
                                        <p:tgtEl>
                                          <p:spTgt spid="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9" grpId="7"/>
      <p:bldP build="whole" bldLvl="1" animBg="1" rev="0" advAuto="0" spid="461" grpId="2"/>
      <p:bldP build="whole" bldLvl="1" animBg="1" rev="0" advAuto="0" spid="470" grpId="5"/>
      <p:bldP build="whole" bldLvl="1" animBg="1" rev="0" advAuto="0" spid="467" grpId="4"/>
      <p:bldP build="whole" bldLvl="1" animBg="1" rev="0" advAuto="0" spid="464" grpId="3"/>
      <p:bldP build="whole" bldLvl="1" animBg="1" rev="0" advAuto="0" spid="458" grpId="1"/>
      <p:bldP build="p" bldLvl="5" animBg="1" rev="0" advAuto="0" spid="457" grpId="6"/>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2" name="Comment"/>
          <p:cNvSpPr txBox="1"/>
          <p:nvPr>
            <p:ph type="body" idx="13"/>
          </p:nvPr>
        </p:nvSpPr>
        <p:spPr>
          <a:prstGeom prst="rect">
            <a:avLst/>
          </a:prstGeom>
        </p:spPr>
        <p:txBody>
          <a:bodyPr/>
          <a:lstStyle/>
          <a:p>
            <a:pPr/>
            <a:r>
              <a:t>Comment</a:t>
            </a:r>
          </a:p>
        </p:txBody>
      </p:sp>
      <p:sp>
        <p:nvSpPr>
          <p:cNvPr id="473" name="Finding the right way to make this large amount of tasks compilable and then runnable, has been the main challenge…"/>
          <p:cNvSpPr txBox="1"/>
          <p:nvPr>
            <p:ph type="body" idx="1"/>
          </p:nvPr>
        </p:nvSpPr>
        <p:spPr>
          <a:xfrm>
            <a:off x="812799" y="2719992"/>
            <a:ext cx="23199724" cy="15751359"/>
          </a:xfrm>
          <a:prstGeom prst="rect">
            <a:avLst/>
          </a:prstGeom>
        </p:spPr>
        <p:txBody>
          <a:bodyPr/>
          <a:lstStyle/>
          <a:p>
            <a:pPr marL="693419" indent="-693419" defTabSz="911351">
              <a:spcBef>
                <a:spcPts val="4300"/>
              </a:spcBef>
              <a:defRPr sz="5303"/>
            </a:pPr>
            <a:r>
              <a:t>Finding the right way to make this large amount of tasks compilable and then runnable, has been the main challenge</a:t>
            </a:r>
          </a:p>
          <a:p>
            <a:pPr marL="693419" indent="-693419" defTabSz="911351">
              <a:spcBef>
                <a:spcPts val="4300"/>
              </a:spcBef>
              <a:defRPr sz="5303"/>
            </a:pPr>
            <a:r>
              <a:t>However, we did «find» several ways to implement it</a:t>
            </a:r>
          </a:p>
          <a:p>
            <a:pPr marL="693419" indent="-693419" defTabSz="911351">
              <a:spcBef>
                <a:spcPts val="4300"/>
              </a:spcBef>
              <a:defRPr sz="5303"/>
            </a:pPr>
            <a:r>
              <a:t>But runnability is like throwing with dice: scheduling issues and compiler issues (whichever comes first)…</a:t>
            </a:r>
          </a:p>
          <a:p>
            <a:pPr marL="693419" indent="-693419" defTabSz="911351">
              <a:spcBef>
                <a:spcPts val="4300"/>
              </a:spcBef>
              <a:defRPr sz="5303"/>
            </a:pPr>
            <a:r>
              <a:t>But once a configuration has proven to run, it </a:t>
            </a:r>
            <a:r>
              <a:rPr i="1">
                <a:latin typeface="Avenir Next"/>
                <a:ea typeface="Avenir Next"/>
                <a:cs typeface="Avenir Next"/>
                <a:sym typeface="Avenir Next"/>
              </a:rPr>
              <a:t>always</a:t>
            </a:r>
            <a:r>
              <a:t> runs</a:t>
            </a:r>
          </a:p>
          <a:p>
            <a:pPr marL="693419" indent="-693419" defTabSz="911351">
              <a:spcBef>
                <a:spcPts val="4300"/>
              </a:spcBef>
              <a:defRPr sz="5303"/>
            </a:pPr>
            <a:r>
              <a:t>All done with XMOS xTIMEcomposer 14.4.1 and code running on an xCORE-200 eXplorer board</a:t>
            </a:r>
          </a:p>
          <a:p>
            <a:pPr marL="693419" indent="-693419" defTabSz="911351">
              <a:spcBef>
                <a:spcPts val="4300"/>
              </a:spcBef>
              <a:defRPr sz="5303"/>
            </a:pPr>
            <a:r>
              <a:t>This lecture in no way pretends to be a textbook in xC. </a:t>
            </a:r>
            <a:br/>
            <a:r>
              <a:t>See </a:t>
            </a:r>
            <a:r>
              <a:rPr b="1">
                <a:latin typeface="Avenir Next"/>
                <a:ea typeface="Avenir Next"/>
                <a:cs typeface="Avenir Next"/>
                <a:sym typeface="Avenir Next"/>
              </a:rPr>
              <a:t>XMOS Programming Guide</a:t>
            </a:r>
            <a:r>
              <a:t> (2015/9/21 version F, 2015/9/18 in the document), </a:t>
            </a:r>
            <a:br/>
            <a:r>
              <a:t>see</a:t>
            </a:r>
            <a:r>
              <a:rPr>
                <a:solidFill>
                  <a:srgbClr val="444444"/>
                </a:solidFill>
              </a:rPr>
              <a:t> </a:t>
            </a:r>
            <a:r>
              <a:rPr u="sng">
                <a:solidFill>
                  <a:schemeClr val="accent1"/>
                </a:solidFill>
                <a:hlinkClick r:id="rId2" invalidUrl="" action="" tgtFrame="" tooltip="" history="1" highlightClick="0" endSnd="0"/>
              </a:rPr>
              <a:t>https://www.xmos.ai/file/xmos-programming-guide</a:t>
            </a:r>
            <a:endParaRPr>
              <a:solidFill>
                <a:srgbClr val="444444"/>
              </a:solidFill>
            </a:endParaRPr>
          </a:p>
          <a:p>
            <a:pPr marL="693419" indent="-693419" defTabSz="911351">
              <a:spcBef>
                <a:spcPts val="4300"/>
              </a:spcBef>
              <a:defRPr sz="5303"/>
            </a:pPr>
            <a:r>
              <a:t>Alternatively, go to the References section of my note </a:t>
            </a:r>
            <a:r>
              <a:rPr u="sng">
                <a:solidFill>
                  <a:schemeClr val="accent1"/>
                </a:solidFill>
                <a:hlinkClick r:id="rId3" invalidUrl="" action="" tgtFrame="" tooltip="" history="1" highlightClick="0" endSnd="0"/>
              </a:rPr>
              <a:t>141</a:t>
            </a:r>
          </a:p>
        </p:txBody>
      </p:sp>
      <p:sp>
        <p:nvSpPr>
          <p:cNvPr id="474"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7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7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47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47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47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47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47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47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 grpId="2" fill="hold">
                                  <p:stCondLst>
                                    <p:cond delay="0"/>
                                  </p:stCondLst>
                                  <p:iterate type="el" backwards="0">
                                    <p:tmAbs val="0"/>
                                  </p:iterate>
                                  <p:childTnLst>
                                    <p:set>
                                      <p:cBhvr>
                                        <p:cTn id="36" fill="hold"/>
                                        <p:tgtEl>
                                          <p:spTgt spid="474"/>
                                        </p:tgtEl>
                                        <p:attrNameLst>
                                          <p:attrName>style.visibility</p:attrName>
                                        </p:attrNameLst>
                                      </p:cBhvr>
                                      <p:to>
                                        <p:strVal val="visible"/>
                                      </p:to>
                                    </p:set>
                                    <p:anim calcmode="lin" valueType="num">
                                      <p:cBhvr>
                                        <p:cTn id="37" dur="1000" fill="hold"/>
                                        <p:tgtEl>
                                          <p:spTgt spid="474"/>
                                        </p:tgtEl>
                                        <p:attrNameLst>
                                          <p:attrName>ppt_x</p:attrName>
                                        </p:attrNameLst>
                                      </p:cBhvr>
                                      <p:tavLst>
                                        <p:tav tm="0">
                                          <p:val>
                                            <p:strVal val="0-#ppt_w/2"/>
                                          </p:val>
                                        </p:tav>
                                        <p:tav tm="100000">
                                          <p:val>
                                            <p:strVal val="#ppt_x"/>
                                          </p:val>
                                        </p:tav>
                                      </p:tavLst>
                                    </p:anim>
                                    <p:anim calcmode="lin" valueType="num">
                                      <p:cBhvr>
                                        <p:cTn id="38" dur="1000" fill="hold"/>
                                        <p:tgtEl>
                                          <p:spTgt spid="4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73" grpId="1"/>
      <p:bldP build="whole" bldLvl="1" animBg="1" rev="0" advAuto="0" spid="474"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76" name="View presentation in full resolution at…"/>
          <p:cNvSpPr txBox="1"/>
          <p:nvPr/>
        </p:nvSpPr>
        <p:spPr>
          <a:xfrm>
            <a:off x="3400655" y="6578600"/>
            <a:ext cx="19208290" cy="6350000"/>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lgn="ctr">
              <a:spcBef>
                <a:spcPts val="5600"/>
              </a:spcBef>
              <a:defRPr sz="6800">
                <a:solidFill>
                  <a:srgbClr val="515151"/>
                </a:solidFill>
              </a:defRPr>
            </a:pPr>
            <a:r>
              <a:t>View presentation in full resolution at</a:t>
            </a:r>
          </a:p>
          <a:p>
            <a:pPr algn="ctr">
              <a:spcBef>
                <a:spcPts val="5600"/>
              </a:spcBef>
              <a:defRPr sz="6800">
                <a:solidFill>
                  <a:srgbClr val="515151"/>
                </a:solidFill>
              </a:defRPr>
            </a:pPr>
            <a:r>
              <a:rPr u="sng">
                <a:hlinkClick r:id="rId2" invalidUrl="" action="" tgtFrame="" tooltip="" history="1" highlightClick="0" endSnd="0"/>
              </a:rPr>
              <a:t>https://www.teigfam.net/oyvind/home/technology/218-ieee-copa-2021-fringe/</a:t>
            </a:r>
          </a:p>
          <a:p>
            <a:pPr algn="ctr">
              <a:spcBef>
                <a:spcPts val="5600"/>
              </a:spcBef>
              <a:defRPr sz="6800">
                <a:solidFill>
                  <a:srgbClr val="515151"/>
                </a:solidFill>
              </a:defRPr>
            </a:pPr>
            <a:r>
              <a:t>plus: download of </a:t>
            </a:r>
            <a:r>
              <a:rPr sz="6400">
                <a:solidFill>
                  <a:srgbClr val="942192"/>
                </a:solidFill>
                <a:latin typeface="Monaco"/>
                <a:ea typeface="Monaco"/>
                <a:cs typeface="Monaco"/>
                <a:sym typeface="Monaco"/>
              </a:rPr>
              <a:t>code</a:t>
            </a:r>
            <a:r>
              <a:t> and extras</a:t>
            </a:r>
          </a:p>
        </p:txBody>
      </p:sp>
      <p:sp>
        <p:nvSpPr>
          <p:cNvPr id="477" name="For fine text or {fine code;}"/>
          <p:cNvSpPr txBox="1"/>
          <p:nvPr/>
        </p:nvSpPr>
        <p:spPr>
          <a:xfrm rot="20697925">
            <a:off x="2806932" y="4779100"/>
            <a:ext cx="7041063"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spcBef>
                <a:spcPts val="5600"/>
              </a:spcBef>
              <a:defRPr>
                <a:solidFill>
                  <a:srgbClr val="515151"/>
                </a:solidFill>
              </a:defRPr>
            </a:pPr>
            <a:r>
              <a:t>For fine text or </a:t>
            </a:r>
            <a:r>
              <a:rPr sz="3500">
                <a:solidFill>
                  <a:srgbClr val="942192"/>
                </a:solidFill>
              </a:rPr>
              <a:t>{fine code;}</a:t>
            </a:r>
          </a:p>
        </p:txBody>
      </p:sp>
      <p:sp>
        <p:nvSpPr>
          <p:cNvPr id="478"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476"/>
                                        </p:tgtEl>
                                        <p:attrNameLst>
                                          <p:attrName>style.visibility</p:attrName>
                                        </p:attrNameLst>
                                      </p:cBhvr>
                                      <p:to>
                                        <p:strVal val="visible"/>
                                      </p:to>
                                    </p:set>
                                    <p:anim calcmode="lin" valueType="num">
                                      <p:cBhvr>
                                        <p:cTn id="7" dur="2000" fill="hold"/>
                                        <p:tgtEl>
                                          <p:spTgt spid="476"/>
                                        </p:tgtEl>
                                        <p:attrNameLst>
                                          <p:attrName>ppt_w</p:attrName>
                                        </p:attrNameLst>
                                      </p:cBhvr>
                                      <p:tavLst>
                                        <p:tav tm="0">
                                          <p:val>
                                            <p:fltVal val="0"/>
                                          </p:val>
                                        </p:tav>
                                        <p:tav tm="100000">
                                          <p:val>
                                            <p:strVal val="#ppt_w"/>
                                          </p:val>
                                        </p:tav>
                                      </p:tavLst>
                                    </p:anim>
                                    <p:anim calcmode="lin" valueType="num">
                                      <p:cBhvr>
                                        <p:cTn id="8" dur="2000" fill="hold"/>
                                        <p:tgtEl>
                                          <p:spTgt spid="47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478"/>
                                        </p:tgtEl>
                                        <p:attrNameLst>
                                          <p:attrName>style.visibility</p:attrName>
                                        </p:attrNameLst>
                                      </p:cBhvr>
                                      <p:to>
                                        <p:strVal val="visible"/>
                                      </p:to>
                                    </p:set>
                                    <p:anim calcmode="lin" valueType="num">
                                      <p:cBhvr>
                                        <p:cTn id="13" dur="1000" fill="hold"/>
                                        <p:tgtEl>
                                          <p:spTgt spid="478"/>
                                        </p:tgtEl>
                                        <p:attrNameLst>
                                          <p:attrName>ppt_x</p:attrName>
                                        </p:attrNameLst>
                                      </p:cBhvr>
                                      <p:tavLst>
                                        <p:tav tm="0">
                                          <p:val>
                                            <p:strVal val="0-#ppt_w/2"/>
                                          </p:val>
                                        </p:tav>
                                        <p:tav tm="100000">
                                          <p:val>
                                            <p:strVal val="#ppt_x"/>
                                          </p:val>
                                        </p:tav>
                                      </p:tavLst>
                                    </p:anim>
                                    <p:anim calcmode="lin" valueType="num">
                                      <p:cBhvr>
                                        <p:cTn id="14" dur="1000" fill="hold"/>
                                        <p:tgtEl>
                                          <p:spTgt spid="4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76" grpId="1"/>
      <p:bldP build="whole" bldLvl="1" animBg="1" rev="0" advAuto="0" spid="478" grpId="2"/>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0" name="in  buffered port:32 p_pin_b = on tile[0]: XS1_PORT_1M;…"/>
          <p:cNvSpPr txBox="1"/>
          <p:nvPr/>
        </p:nvSpPr>
        <p:spPr>
          <a:xfrm>
            <a:off x="17173688" y="9806750"/>
            <a:ext cx="10419677" cy="6697093"/>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2000">
                <a:solidFill>
                  <a:srgbClr val="000000"/>
                </a:solidFill>
                <a:latin typeface="Monaco"/>
                <a:ea typeface="Monaco"/>
                <a:cs typeface="Monaco"/>
                <a:sym typeface="Monaco"/>
              </a:defRPr>
            </a:pPr>
            <a:r>
              <a:rPr>
                <a:solidFill>
                  <a:srgbClr val="931A68"/>
                </a:solidFill>
              </a:rPr>
              <a:t>in</a:t>
            </a:r>
            <a:r>
              <a:t>  </a:t>
            </a:r>
            <a:r>
              <a:rPr>
                <a:solidFill>
                  <a:srgbClr val="931A68"/>
                </a:solidFill>
              </a:rPr>
              <a:t>buffered</a:t>
            </a:r>
            <a:r>
              <a:t> </a:t>
            </a:r>
            <a:r>
              <a:rPr>
                <a:solidFill>
                  <a:srgbClr val="931A68"/>
                </a:solidFill>
              </a:rPr>
              <a:t>port</a:t>
            </a:r>
            <a:r>
              <a:t>:32 p_pin_b = </a:t>
            </a:r>
            <a:r>
              <a:rPr>
                <a:solidFill>
                  <a:srgbClr val="931A68"/>
                </a:solidFill>
              </a:rPr>
              <a:t>on</a:t>
            </a:r>
            <a:r>
              <a:t> tile[0]: XS1_PORT_1M;</a:t>
            </a:r>
          </a:p>
          <a:p>
            <a:pPr defTabSz="457200">
              <a:spcBef>
                <a:spcPts val="0"/>
              </a:spcBef>
              <a:defRPr sz="2000">
                <a:solidFill>
                  <a:srgbClr val="000000"/>
                </a:solidFill>
                <a:latin typeface="Monaco"/>
                <a:ea typeface="Monaco"/>
                <a:cs typeface="Monaco"/>
                <a:sym typeface="Monaco"/>
              </a:defRPr>
            </a:pPr>
            <a:r>
              <a:rPr>
                <a:solidFill>
                  <a:srgbClr val="931A68"/>
                </a:solidFill>
              </a:rPr>
              <a:t>in</a:t>
            </a:r>
            <a:r>
              <a:t>  </a:t>
            </a:r>
            <a:r>
              <a:rPr>
                <a:solidFill>
                  <a:srgbClr val="931A68"/>
                </a:solidFill>
              </a:rPr>
              <a:t>port</a:t>
            </a:r>
            <a:r>
              <a:t>             p_pin   = </a:t>
            </a:r>
            <a:r>
              <a:rPr>
                <a:solidFill>
                  <a:srgbClr val="931A68"/>
                </a:solidFill>
              </a:rPr>
              <a:t>on</a:t>
            </a:r>
            <a:r>
              <a:t> tile[0]: XS1_PORT_1N;</a:t>
            </a:r>
          </a:p>
          <a:p>
            <a:pPr defTabSz="457200">
              <a:spcBef>
                <a:spcPts val="0"/>
              </a:spcBef>
              <a:defRPr sz="2000">
                <a:solidFill>
                  <a:srgbClr val="000000"/>
                </a:solidFill>
                <a:latin typeface="Monaco"/>
                <a:ea typeface="Monaco"/>
                <a:cs typeface="Monaco"/>
                <a:sym typeface="Monaco"/>
              </a:defRPr>
            </a:pPr>
            <a:r>
              <a:rPr>
                <a:solidFill>
                  <a:srgbClr val="931A68"/>
                </a:solidFill>
              </a:rPr>
              <a:t>int</a:t>
            </a:r>
            <a:r>
              <a:t> main (</a:t>
            </a:r>
            <a:r>
              <a:rPr>
                <a:solidFill>
                  <a:srgbClr val="931A68"/>
                </a:solidFill>
              </a:rPr>
              <a:t>void</a:t>
            </a:r>
            <a:r>
              <a:t>) {</a:t>
            </a:r>
          </a:p>
          <a:p>
            <a:pPr defTabSz="457200">
              <a:spcBef>
                <a:spcPts val="0"/>
              </a:spcBef>
              <a:defRPr sz="2000">
                <a:solidFill>
                  <a:srgbClr val="000000"/>
                </a:solidFill>
                <a:latin typeface="Monaco"/>
                <a:ea typeface="Monaco"/>
                <a:cs typeface="Monaco"/>
                <a:sym typeface="Monaco"/>
              </a:defRPr>
            </a:pPr>
            <a:r>
              <a:t>    </a:t>
            </a:r>
            <a:r>
              <a:rPr>
                <a:solidFill>
                  <a:srgbClr val="006141"/>
                </a:solidFill>
              </a:rPr>
              <a:t>con_if_t</a:t>
            </a:r>
            <a:r>
              <a:t> i_con_a;</a:t>
            </a:r>
          </a:p>
          <a:p>
            <a:pPr defTabSz="457200">
              <a:spcBef>
                <a:spcPts val="0"/>
              </a:spcBef>
              <a:defRPr sz="2000">
                <a:solidFill>
                  <a:srgbClr val="000000"/>
                </a:solidFill>
                <a:latin typeface="Monaco"/>
                <a:ea typeface="Monaco"/>
                <a:cs typeface="Monaco"/>
                <a:sym typeface="Monaco"/>
              </a:defRPr>
            </a:pPr>
            <a:r>
              <a:t>    </a:t>
            </a:r>
            <a:r>
              <a:rPr>
                <a:solidFill>
                  <a:srgbClr val="006141"/>
                </a:solidFill>
              </a:rPr>
              <a:t>con_if_t</a:t>
            </a:r>
            <a:r>
              <a:t> i_con_b;</a:t>
            </a:r>
          </a:p>
          <a:p>
            <a:pPr defTabSz="457200">
              <a:spcBef>
                <a:spcPts val="0"/>
              </a:spcBef>
              <a:defRPr sz="2000">
                <a:solidFill>
                  <a:srgbClr val="000000"/>
                </a:solidFill>
                <a:latin typeface="Monaco"/>
                <a:ea typeface="Monaco"/>
                <a:cs typeface="Monaco"/>
                <a:sym typeface="Monaco"/>
              </a:defRPr>
            </a:pPr>
            <a:r>
              <a:t>    </a:t>
            </a:r>
            <a:r>
              <a:rPr>
                <a:solidFill>
                  <a:srgbClr val="931A68"/>
                </a:solidFill>
              </a:rPr>
              <a:t>chan</a:t>
            </a:r>
            <a:r>
              <a:t> c_chan;</a:t>
            </a:r>
          </a:p>
          <a:p>
            <a:pPr defTabSz="457200">
              <a:spcBef>
                <a:spcPts val="0"/>
              </a:spcBef>
              <a:defRPr sz="2000">
                <a:solidFill>
                  <a:srgbClr val="000000"/>
                </a:solidFill>
                <a:latin typeface="Monaco"/>
                <a:ea typeface="Monaco"/>
                <a:cs typeface="Monaco"/>
                <a:sym typeface="Monaco"/>
              </a:defRPr>
            </a:pPr>
            <a:r>
              <a:t>    </a:t>
            </a:r>
            <a:r>
              <a:rPr>
                <a:solidFill>
                  <a:srgbClr val="931A68"/>
                </a:solidFill>
              </a:rPr>
              <a:t>par</a:t>
            </a:r>
            <a:r>
              <a:t> {</a:t>
            </a:r>
          </a:p>
          <a:p>
            <a:pPr defTabSz="457200">
              <a:spcBef>
                <a:spcPts val="0"/>
              </a:spcBef>
              <a:defRPr sz="2000">
                <a:solidFill>
                  <a:srgbClr val="000000"/>
                </a:solidFill>
                <a:latin typeface="Monaco"/>
                <a:ea typeface="Monaco"/>
                <a:cs typeface="Monaco"/>
                <a:sym typeface="Monaco"/>
              </a:defRPr>
            </a:pPr>
            <a:r>
              <a:t>        my_normal_task (i_con_a, c_chan, p_pin_b);</a:t>
            </a:r>
          </a:p>
          <a:p>
            <a:pPr defTabSz="457200">
              <a:spcBef>
                <a:spcPts val="0"/>
              </a:spcBef>
              <a:defRPr sz="2000">
                <a:solidFill>
                  <a:srgbClr val="000000"/>
                </a:solidFill>
                <a:latin typeface="Monaco"/>
                <a:ea typeface="Monaco"/>
                <a:cs typeface="Monaco"/>
                <a:sym typeface="Monaco"/>
              </a:defRPr>
            </a:pPr>
            <a:r>
              <a:t>        [[combine]]</a:t>
            </a:r>
          </a:p>
          <a:p>
            <a:pPr defTabSz="457200">
              <a:spcBef>
                <a:spcPts val="0"/>
              </a:spcBef>
              <a:defRPr sz="2000">
                <a:solidFill>
                  <a:srgbClr val="000000"/>
                </a:solidFill>
                <a:latin typeface="Monaco"/>
                <a:ea typeface="Monaco"/>
                <a:cs typeface="Monaco"/>
                <a:sym typeface="Monaco"/>
              </a:defRPr>
            </a:pPr>
            <a:r>
              <a:t>        </a:t>
            </a:r>
            <a:r>
              <a:rPr>
                <a:solidFill>
                  <a:srgbClr val="931A68"/>
                </a:solidFill>
              </a:rPr>
              <a:t>par</a:t>
            </a:r>
            <a:r>
              <a:t> {</a:t>
            </a:r>
          </a:p>
          <a:p>
            <a:pPr defTabSz="457200">
              <a:spcBef>
                <a:spcPts val="0"/>
              </a:spcBef>
              <a:defRPr sz="2000">
                <a:solidFill>
                  <a:srgbClr val="000000"/>
                </a:solidFill>
                <a:latin typeface="Monaco"/>
                <a:ea typeface="Monaco"/>
                <a:cs typeface="Monaco"/>
                <a:sym typeface="Monaco"/>
              </a:defRPr>
            </a:pPr>
            <a:r>
              <a:t>            my_combinable_task (</a:t>
            </a:r>
          </a:p>
          <a:p>
            <a:pPr defTabSz="457200">
              <a:spcBef>
                <a:spcPts val="0"/>
              </a:spcBef>
              <a:defRPr sz="2000">
                <a:solidFill>
                  <a:srgbClr val="000000"/>
                </a:solidFill>
                <a:latin typeface="Monaco"/>
                <a:ea typeface="Monaco"/>
                <a:cs typeface="Monaco"/>
                <a:sym typeface="Monaco"/>
              </a:defRPr>
            </a:pPr>
            <a:r>
              <a:t>                i_con_a, i_con_b, c_chan, p_pin);</a:t>
            </a:r>
          </a:p>
          <a:p>
            <a:pPr defTabSz="457200">
              <a:spcBef>
                <a:spcPts val="0"/>
              </a:spcBef>
              <a:defRPr sz="2000">
                <a:solidFill>
                  <a:srgbClr val="000000"/>
                </a:solidFill>
                <a:latin typeface="Monaco"/>
                <a:ea typeface="Monaco"/>
                <a:cs typeface="Monaco"/>
                <a:sym typeface="Monaco"/>
              </a:defRPr>
            </a:pPr>
            <a:r>
              <a:t>        }</a:t>
            </a:r>
          </a:p>
          <a:p>
            <a:pPr defTabSz="457200">
              <a:spcBef>
                <a:spcPts val="0"/>
              </a:spcBef>
              <a:defRPr sz="2000">
                <a:solidFill>
                  <a:srgbClr val="000000"/>
                </a:solidFill>
                <a:latin typeface="Monaco"/>
                <a:ea typeface="Monaco"/>
                <a:cs typeface="Monaco"/>
                <a:sym typeface="Monaco"/>
              </a:defRPr>
            </a:pPr>
            <a:r>
              <a:t>        [[distribute]]</a:t>
            </a:r>
          </a:p>
          <a:p>
            <a:pPr defTabSz="457200">
              <a:spcBef>
                <a:spcPts val="0"/>
              </a:spcBef>
              <a:defRPr sz="2000">
                <a:solidFill>
                  <a:srgbClr val="000000"/>
                </a:solidFill>
                <a:latin typeface="Monaco"/>
                <a:ea typeface="Monaco"/>
                <a:cs typeface="Monaco"/>
                <a:sym typeface="Monaco"/>
              </a:defRPr>
            </a:pPr>
            <a:r>
              <a:t>        my_distributable_task (i_con_b);</a:t>
            </a:r>
          </a:p>
          <a:p>
            <a:pPr defTabSz="457200">
              <a:spcBef>
                <a:spcPts val="0"/>
              </a:spcBef>
              <a:defRPr sz="2000">
                <a:solidFill>
                  <a:srgbClr val="000000"/>
                </a:solidFill>
                <a:latin typeface="Monaco"/>
                <a:ea typeface="Monaco"/>
                <a:cs typeface="Monaco"/>
                <a:sym typeface="Monaco"/>
              </a:defRPr>
            </a:pPr>
            <a:r>
              <a:t>    }</a:t>
            </a:r>
          </a:p>
          <a:p>
            <a:pPr defTabSz="457200">
              <a:spcBef>
                <a:spcPts val="0"/>
              </a:spcBef>
              <a:defRPr sz="2000">
                <a:solidFill>
                  <a:srgbClr val="931A68"/>
                </a:solidFill>
                <a:latin typeface="Monaco"/>
                <a:ea typeface="Monaco"/>
                <a:cs typeface="Monaco"/>
                <a:sym typeface="Monaco"/>
              </a:defRPr>
            </a:pPr>
            <a:r>
              <a:rPr>
                <a:solidFill>
                  <a:srgbClr val="000000"/>
                </a:solidFill>
              </a:rPr>
              <a:t>   </a:t>
            </a:r>
            <a:r>
              <a:t>return</a:t>
            </a:r>
            <a:r>
              <a:rPr>
                <a:solidFill>
                  <a:srgbClr val="000000"/>
                </a:solidFill>
              </a:rPr>
              <a:t> 0;</a:t>
            </a:r>
            <a:endParaRPr>
              <a:solidFill>
                <a:srgbClr val="000000"/>
              </a:solidFill>
            </a:endParaRPr>
          </a:p>
          <a:p>
            <a:pPr defTabSz="457200">
              <a:spcBef>
                <a:spcPts val="0"/>
              </a:spcBef>
              <a:defRPr sz="2000">
                <a:solidFill>
                  <a:srgbClr val="000000"/>
                </a:solidFill>
                <a:latin typeface="Monaco"/>
                <a:ea typeface="Monaco"/>
                <a:cs typeface="Monaco"/>
                <a:sym typeface="Monaco"/>
              </a:defRPr>
            </a:pPr>
            <a:r>
              <a:t>}</a:t>
            </a:r>
          </a:p>
        </p:txBody>
      </p:sp>
      <p:sp>
        <p:nvSpPr>
          <p:cNvPr id="481" name="// Called as inline function, on the caller's stack…"/>
          <p:cNvSpPr txBox="1"/>
          <p:nvPr/>
        </p:nvSpPr>
        <p:spPr>
          <a:xfrm>
            <a:off x="17297400" y="3792970"/>
            <a:ext cx="8636000" cy="5786934"/>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1600">
                <a:solidFill>
                  <a:srgbClr val="4E9072"/>
                </a:solidFill>
                <a:latin typeface="Monaco"/>
                <a:ea typeface="Monaco"/>
                <a:cs typeface="Monaco"/>
                <a:sym typeface="Monaco"/>
              </a:defRPr>
            </a:pPr>
            <a:r>
              <a:t>// Called as inline function, on the caller's stack</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 Third level of resitrictions apply</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 When DISTRIBUTABLE only interfaces allowed as communication params</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 No side effects with system, like timers, channels or ports</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a:t>
            </a:r>
            <a:endParaRPr>
              <a:solidFill>
                <a:srgbClr val="000000"/>
              </a:solidFill>
            </a:endParaRPr>
          </a:p>
          <a:p>
            <a:pPr defTabSz="457200">
              <a:spcBef>
                <a:spcPts val="0"/>
              </a:spcBef>
              <a:defRPr sz="1600">
                <a:solidFill>
                  <a:srgbClr val="000000"/>
                </a:solidFill>
                <a:latin typeface="Monaco"/>
                <a:ea typeface="Monaco"/>
                <a:cs typeface="Monaco"/>
                <a:sym typeface="Monaco"/>
              </a:defRPr>
            </a:pPr>
            <a:r>
              <a:t>[[distributable]]</a:t>
            </a:r>
          </a:p>
          <a:p>
            <a:pPr defTabSz="457200">
              <a:spcBef>
                <a:spcPts val="0"/>
              </a:spcBef>
              <a:defRPr sz="1600">
                <a:solidFill>
                  <a:srgbClr val="000000"/>
                </a:solidFill>
                <a:latin typeface="Monaco"/>
                <a:ea typeface="Monaco"/>
                <a:cs typeface="Monaco"/>
                <a:sym typeface="Monaco"/>
              </a:defRPr>
            </a:pPr>
            <a:r>
              <a:rPr>
                <a:solidFill>
                  <a:srgbClr val="931A68"/>
                </a:solidFill>
              </a:rPr>
              <a:t>void</a:t>
            </a:r>
            <a:r>
              <a:t> my_distributable_task (</a:t>
            </a:r>
            <a:r>
              <a:rPr>
                <a:solidFill>
                  <a:srgbClr val="931A68"/>
                </a:solidFill>
              </a:rPr>
              <a:t>server</a:t>
            </a:r>
            <a:r>
              <a:t> </a:t>
            </a:r>
            <a:r>
              <a:rPr>
                <a:solidFill>
                  <a:srgbClr val="006141"/>
                </a:solidFill>
              </a:rPr>
              <a:t>con_if_t</a:t>
            </a:r>
            <a:r>
              <a:t> i_con) {</a:t>
            </a:r>
          </a:p>
          <a:p>
            <a:pPr defTabSz="457200">
              <a:spcBef>
                <a:spcPts val="0"/>
              </a:spcBef>
              <a:defRPr sz="1600">
                <a:solidFill>
                  <a:srgbClr val="000000"/>
                </a:solidFill>
                <a:latin typeface="Monaco"/>
                <a:ea typeface="Monaco"/>
                <a:cs typeface="Monaco"/>
                <a:sym typeface="Monaco"/>
              </a:defRPr>
            </a:pPr>
          </a:p>
          <a:p>
            <a:pPr defTabSz="457200">
              <a:spcBef>
                <a:spcPts val="0"/>
              </a:spcBef>
              <a:defRPr sz="1600">
                <a:solidFill>
                  <a:srgbClr val="000000"/>
                </a:solidFill>
                <a:latin typeface="Monaco"/>
                <a:ea typeface="Monaco"/>
                <a:cs typeface="Monaco"/>
                <a:sym typeface="Monaco"/>
              </a:defRPr>
            </a:pPr>
            <a:r>
              <a:t>    </a:t>
            </a:r>
            <a:r>
              <a:rPr>
                <a:solidFill>
                  <a:srgbClr val="931A68"/>
                </a:solidFill>
              </a:rPr>
              <a:t>unsigned</a:t>
            </a:r>
            <a:r>
              <a:t> my_value = 1; // Only   </a:t>
            </a:r>
            <a:r>
              <a:rPr>
                <a:solidFill>
                  <a:srgbClr val="FF2600"/>
                </a:solidFill>
              </a:rPr>
              <a:t>interface</a:t>
            </a:r>
          </a:p>
          <a:p>
            <a:pPr defTabSz="457200">
              <a:spcBef>
                <a:spcPts val="0"/>
              </a:spcBef>
              <a:defRPr sz="1600">
                <a:solidFill>
                  <a:srgbClr val="000000"/>
                </a:solidFill>
                <a:latin typeface="Monaco"/>
                <a:ea typeface="Monaco"/>
                <a:cs typeface="Monaco"/>
                <a:sym typeface="Monaco"/>
              </a:defRPr>
            </a:pPr>
          </a:p>
          <a:p>
            <a:pPr defTabSz="457200">
              <a:spcBef>
                <a:spcPts val="0"/>
              </a:spcBef>
              <a:defRPr sz="1600">
                <a:solidFill>
                  <a:srgbClr val="4E9072"/>
                </a:solidFill>
                <a:latin typeface="Monaco"/>
                <a:ea typeface="Monaco"/>
                <a:cs typeface="Monaco"/>
                <a:sym typeface="Monaco"/>
              </a:defRPr>
            </a:pPr>
            <a:r>
              <a:rPr>
                <a:solidFill>
                  <a:srgbClr val="000000"/>
                </a:solidFill>
              </a:rPr>
              <a:t>    </a:t>
            </a:r>
            <a:r>
              <a:rPr>
                <a:solidFill>
                  <a:srgbClr val="931A68"/>
                </a:solidFill>
              </a:rPr>
              <a:t>while</a:t>
            </a:r>
            <a:r>
              <a:rPr>
                <a:solidFill>
                  <a:srgbClr val="000000"/>
                </a:solidFill>
              </a:rPr>
              <a:t> (1) { </a:t>
            </a:r>
            <a:r>
              <a:t>// </a:t>
            </a:r>
            <a:r>
              <a:rPr>
                <a:solidFill>
                  <a:srgbClr val="FF2600"/>
                </a:solidFill>
              </a:rPr>
              <a:t>looping required </a:t>
            </a:r>
            <a:endParaRPr>
              <a:solidFill>
                <a:srgbClr val="FF2600"/>
              </a:solidFill>
            </a:endParaRPr>
          </a:p>
          <a:p>
            <a:pPr defTabSz="457200">
              <a:spcBef>
                <a:spcPts val="0"/>
              </a:spcBef>
              <a:defRPr sz="1600">
                <a:solidFill>
                  <a:srgbClr val="000000"/>
                </a:solidFill>
                <a:latin typeface="Monaco"/>
                <a:ea typeface="Monaco"/>
                <a:cs typeface="Monaco"/>
                <a:sym typeface="Monaco"/>
              </a:defRPr>
            </a:pPr>
            <a:r>
              <a:t>        </a:t>
            </a:r>
            <a:r>
              <a:rPr>
                <a:solidFill>
                  <a:srgbClr val="931A68"/>
                </a:solidFill>
              </a:rPr>
              <a:t>select</a:t>
            </a:r>
            <a:r>
              <a:t> {</a:t>
            </a:r>
          </a:p>
          <a:p>
            <a:pPr defTabSz="457200">
              <a:spcBef>
                <a:spcPts val="0"/>
              </a:spcBef>
              <a:defRPr sz="1600">
                <a:solidFill>
                  <a:srgbClr val="000000"/>
                </a:solidFill>
                <a:latin typeface="Monaco"/>
                <a:ea typeface="Monaco"/>
                <a:cs typeface="Monaco"/>
                <a:sym typeface="Monaco"/>
              </a:defRPr>
            </a:pPr>
            <a:r>
              <a:t>            </a:t>
            </a:r>
            <a:r>
              <a:rPr>
                <a:solidFill>
                  <a:srgbClr val="931A68"/>
                </a:solidFill>
              </a:rPr>
              <a:t>case</a:t>
            </a:r>
            <a:r>
              <a:t> i_con.set_get (</a:t>
            </a:r>
            <a:r>
              <a:rPr>
                <a:solidFill>
                  <a:srgbClr val="931A68"/>
                </a:solidFill>
              </a:rPr>
              <a:t>const</a:t>
            </a:r>
            <a:r>
              <a:t> </a:t>
            </a:r>
            <a:r>
              <a:rPr>
                <a:solidFill>
                  <a:srgbClr val="931A68"/>
                </a:solidFill>
              </a:rPr>
              <a:t>unsigned</a:t>
            </a:r>
            <a:r>
              <a:t> value_in) -&gt;</a:t>
            </a:r>
          </a:p>
          <a:p>
            <a:pPr defTabSz="457200">
              <a:spcBef>
                <a:spcPts val="0"/>
              </a:spcBef>
              <a:defRPr sz="1600">
                <a:solidFill>
                  <a:srgbClr val="000000"/>
                </a:solidFill>
                <a:latin typeface="Monaco"/>
                <a:ea typeface="Monaco"/>
                <a:cs typeface="Monaco"/>
                <a:sym typeface="Monaco"/>
              </a:defRPr>
            </a:pPr>
            <a:r>
              <a:t>                    </a:t>
            </a:r>
            <a:r>
              <a:rPr>
                <a:solidFill>
                  <a:srgbClr val="931A68"/>
                </a:solidFill>
              </a:rPr>
              <a:t>unsigned</a:t>
            </a:r>
            <a:r>
              <a:t> value_return : {</a:t>
            </a:r>
          </a:p>
          <a:p>
            <a:pPr defTabSz="457200">
              <a:spcBef>
                <a:spcPts val="0"/>
              </a:spcBef>
              <a:defRPr sz="1600">
                <a:solidFill>
                  <a:srgbClr val="000000"/>
                </a:solidFill>
                <a:latin typeface="Monaco"/>
                <a:ea typeface="Monaco"/>
                <a:cs typeface="Monaco"/>
                <a:sym typeface="Monaco"/>
              </a:defRPr>
            </a:pPr>
            <a:r>
              <a:t>                value_return = my_value;</a:t>
            </a:r>
          </a:p>
          <a:p>
            <a:pPr defTabSz="457200">
              <a:spcBef>
                <a:spcPts val="0"/>
              </a:spcBef>
              <a:defRPr sz="1600">
                <a:solidFill>
                  <a:srgbClr val="000000"/>
                </a:solidFill>
                <a:latin typeface="Monaco"/>
                <a:ea typeface="Monaco"/>
                <a:cs typeface="Monaco"/>
                <a:sym typeface="Monaco"/>
              </a:defRPr>
            </a:pPr>
            <a:r>
              <a:t>                my_value = value_in;</a:t>
            </a:r>
          </a:p>
          <a:p>
            <a:pPr defTabSz="457200">
              <a:spcBef>
                <a:spcPts val="0"/>
              </a:spcBef>
              <a:defRPr sz="1600">
                <a:solidFill>
                  <a:srgbClr val="000000"/>
                </a:solidFill>
                <a:latin typeface="Monaco"/>
                <a:ea typeface="Monaco"/>
                <a:cs typeface="Monaco"/>
                <a:sym typeface="Monaco"/>
              </a:defRPr>
            </a:pPr>
            <a:r>
              <a:t>                my_value = calculate (my_value);</a:t>
            </a:r>
          </a:p>
          <a:p>
            <a:pPr defTabSz="457200">
              <a:spcBef>
                <a:spcPts val="0"/>
              </a:spcBef>
              <a:defRPr sz="16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600">
                <a:solidFill>
                  <a:srgbClr val="000000"/>
                </a:solidFill>
                <a:latin typeface="Monaco"/>
                <a:ea typeface="Monaco"/>
                <a:cs typeface="Monaco"/>
                <a:sym typeface="Monaco"/>
              </a:defRPr>
            </a:pPr>
            <a:r>
              <a:t>        }</a:t>
            </a:r>
          </a:p>
          <a:p>
            <a:pPr defTabSz="457200">
              <a:spcBef>
                <a:spcPts val="0"/>
              </a:spcBef>
              <a:defRPr sz="1600">
                <a:solidFill>
                  <a:srgbClr val="000000"/>
                </a:solidFill>
                <a:latin typeface="Monaco"/>
                <a:ea typeface="Monaco"/>
                <a:cs typeface="Monaco"/>
                <a:sym typeface="Monaco"/>
              </a:defRPr>
            </a:pPr>
            <a:r>
              <a:t>    }</a:t>
            </a:r>
          </a:p>
          <a:p>
            <a:pPr defTabSz="457200">
              <a:spcBef>
                <a:spcPts val="0"/>
              </a:spcBef>
              <a:defRPr sz="1600">
                <a:solidFill>
                  <a:srgbClr val="000000"/>
                </a:solidFill>
                <a:latin typeface="Monaco"/>
                <a:ea typeface="Monaco"/>
                <a:cs typeface="Monaco"/>
                <a:sym typeface="Monaco"/>
              </a:defRPr>
            </a:pPr>
            <a:r>
              <a:t>}</a:t>
            </a:r>
          </a:p>
        </p:txBody>
      </p:sp>
      <p:sp>
        <p:nvSpPr>
          <p:cNvPr id="482" name="// Like occam and go tasks. One per xCORE logical core.…"/>
          <p:cNvSpPr txBox="1"/>
          <p:nvPr/>
        </p:nvSpPr>
        <p:spPr>
          <a:xfrm>
            <a:off x="312949" y="4203246"/>
            <a:ext cx="8636001" cy="11387635"/>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1600">
                <a:solidFill>
                  <a:srgbClr val="4E9072"/>
                </a:solidFill>
                <a:latin typeface="Monaco"/>
                <a:ea typeface="Monaco"/>
                <a:cs typeface="Monaco"/>
                <a:sym typeface="Monaco"/>
              </a:defRPr>
            </a:pPr>
            <a:r>
              <a:t>// Like occam and go tasks. One per xCORE logical core.</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 Expensive, so is most often a much more complex tast or one</a:t>
            </a:r>
          </a:p>
          <a:p>
            <a:pPr defTabSz="457200">
              <a:spcBef>
                <a:spcPts val="0"/>
              </a:spcBef>
              <a:defRPr sz="1600">
                <a:solidFill>
                  <a:srgbClr val="4E9072"/>
                </a:solidFill>
                <a:latin typeface="Monaco"/>
                <a:ea typeface="Monaco"/>
                <a:cs typeface="Monaco"/>
                <a:sym typeface="Monaco"/>
              </a:defRPr>
            </a:pPr>
            <a:r>
              <a:t>// with very hard timing requirements</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a:t>
            </a:r>
            <a:endParaRPr>
              <a:solidFill>
                <a:srgbClr val="000000"/>
              </a:solidFill>
            </a:endParaRPr>
          </a:p>
          <a:p>
            <a:pPr defTabSz="457200">
              <a:spcBef>
                <a:spcPts val="0"/>
              </a:spcBef>
              <a:defRPr sz="1600">
                <a:solidFill>
                  <a:srgbClr val="000000"/>
                </a:solidFill>
                <a:latin typeface="Monaco"/>
                <a:ea typeface="Monaco"/>
                <a:cs typeface="Monaco"/>
                <a:sym typeface="Monaco"/>
              </a:defRPr>
            </a:pPr>
            <a:r>
              <a:rPr>
                <a:solidFill>
                  <a:srgbClr val="931A68"/>
                </a:solidFill>
              </a:rPr>
              <a:t>void</a:t>
            </a:r>
            <a:r>
              <a:t> my_normal_task (</a:t>
            </a:r>
          </a:p>
          <a:p>
            <a:pPr defTabSz="457200">
              <a:spcBef>
                <a:spcPts val="0"/>
              </a:spcBef>
              <a:defRPr sz="1600">
                <a:solidFill>
                  <a:srgbClr val="000000"/>
                </a:solidFill>
                <a:latin typeface="Monaco"/>
                <a:ea typeface="Monaco"/>
                <a:cs typeface="Monaco"/>
                <a:sym typeface="Monaco"/>
              </a:defRPr>
            </a:pPr>
            <a:r>
              <a:t>        </a:t>
            </a:r>
            <a:r>
              <a:rPr>
                <a:solidFill>
                  <a:srgbClr val="931A68"/>
                </a:solidFill>
              </a:rPr>
              <a:t>server</a:t>
            </a:r>
            <a:r>
              <a:t>  </a:t>
            </a:r>
            <a:r>
              <a:rPr>
                <a:solidFill>
                  <a:srgbClr val="006141"/>
                </a:solidFill>
              </a:rPr>
              <a:t>con_if_t</a:t>
            </a:r>
            <a:r>
              <a:t>    i_con,</a:t>
            </a:r>
          </a:p>
          <a:p>
            <a:pPr defTabSz="457200">
              <a:spcBef>
                <a:spcPts val="0"/>
              </a:spcBef>
              <a:defRPr sz="1600">
                <a:solidFill>
                  <a:srgbClr val="4E9072"/>
                </a:solidFill>
                <a:latin typeface="Monaco"/>
                <a:ea typeface="Monaco"/>
                <a:cs typeface="Monaco"/>
                <a:sym typeface="Monaco"/>
              </a:defRPr>
            </a:pPr>
            <a:r>
              <a:rPr>
                <a:solidFill>
                  <a:srgbClr val="000000"/>
                </a:solidFill>
              </a:rPr>
              <a:t>        </a:t>
            </a:r>
            <a:r>
              <a:rPr>
                <a:solidFill>
                  <a:srgbClr val="931A68"/>
                </a:solidFill>
              </a:rPr>
              <a:t>chanend</a:t>
            </a:r>
            <a:r>
              <a:rPr>
                <a:solidFill>
                  <a:srgbClr val="000000"/>
                </a:solidFill>
              </a:rPr>
              <a:t>             c_chan_in, </a:t>
            </a:r>
            <a:r>
              <a:t>// Used unidirectionally here</a:t>
            </a:r>
            <a:endParaRPr>
              <a:solidFill>
                <a:srgbClr val="000000"/>
              </a:solidFill>
            </a:endParaRPr>
          </a:p>
          <a:p>
            <a:pPr defTabSz="457200">
              <a:spcBef>
                <a:spcPts val="0"/>
              </a:spcBef>
              <a:defRPr sz="1600">
                <a:solidFill>
                  <a:srgbClr val="000000"/>
                </a:solidFill>
                <a:latin typeface="Monaco"/>
                <a:ea typeface="Monaco"/>
                <a:cs typeface="Monaco"/>
                <a:sym typeface="Monaco"/>
              </a:defRPr>
            </a:pPr>
            <a:r>
              <a:t>        </a:t>
            </a:r>
            <a:r>
              <a:rPr>
                <a:solidFill>
                  <a:srgbClr val="931A68"/>
                </a:solidFill>
              </a:rPr>
              <a:t>in</a:t>
            </a:r>
            <a:r>
              <a:t> </a:t>
            </a:r>
            <a:r>
              <a:rPr>
                <a:solidFill>
                  <a:srgbClr val="931A68"/>
                </a:solidFill>
              </a:rPr>
              <a:t>buffered</a:t>
            </a:r>
            <a:r>
              <a:t> </a:t>
            </a:r>
            <a:r>
              <a:rPr>
                <a:solidFill>
                  <a:srgbClr val="931A68"/>
                </a:solidFill>
              </a:rPr>
              <a:t>port</a:t>
            </a:r>
            <a:r>
              <a:t>:32 p_pin) {</a:t>
            </a:r>
          </a:p>
          <a:p>
            <a:pPr defTabSz="457200">
              <a:spcBef>
                <a:spcPts val="0"/>
              </a:spcBef>
              <a:defRPr sz="1600">
                <a:solidFill>
                  <a:srgbClr val="000000"/>
                </a:solidFill>
                <a:latin typeface="Monaco"/>
                <a:ea typeface="Monaco"/>
                <a:cs typeface="Monaco"/>
                <a:sym typeface="Monaco"/>
              </a:defRPr>
            </a:pPr>
          </a:p>
          <a:p>
            <a:pPr defTabSz="457200">
              <a:spcBef>
                <a:spcPts val="0"/>
              </a:spcBef>
              <a:defRPr sz="1600">
                <a:solidFill>
                  <a:srgbClr val="4E9072"/>
                </a:solidFill>
                <a:latin typeface="Monaco"/>
                <a:ea typeface="Monaco"/>
                <a:cs typeface="Monaco"/>
                <a:sym typeface="Monaco"/>
              </a:defRPr>
            </a:pPr>
            <a:r>
              <a:rPr>
                <a:solidFill>
                  <a:srgbClr val="000000"/>
                </a:solidFill>
              </a:rPr>
              <a:t>    </a:t>
            </a:r>
            <a:r>
              <a:rPr>
                <a:solidFill>
                  <a:srgbClr val="931A68"/>
                </a:solidFill>
              </a:rPr>
              <a:t>timer</a:t>
            </a:r>
            <a:r>
              <a:rPr>
                <a:solidFill>
                  <a:srgbClr val="000000"/>
                </a:solidFill>
              </a:rPr>
              <a:t>    tmr; </a:t>
            </a:r>
            <a:r>
              <a:t>// one tick every 10 ns</a:t>
            </a:r>
            <a:endParaRPr>
              <a:solidFill>
                <a:srgbClr val="000000"/>
              </a:solidFill>
            </a:endParaRPr>
          </a:p>
          <a:p>
            <a:pPr defTabSz="457200">
              <a:spcBef>
                <a:spcPts val="0"/>
              </a:spcBef>
              <a:defRPr sz="1600">
                <a:solidFill>
                  <a:srgbClr val="000000"/>
                </a:solidFill>
                <a:latin typeface="Monaco"/>
                <a:ea typeface="Monaco"/>
                <a:cs typeface="Monaco"/>
                <a:sym typeface="Monaco"/>
              </a:defRPr>
            </a:pPr>
            <a:r>
              <a:t>    </a:t>
            </a:r>
            <a:r>
              <a:rPr>
                <a:solidFill>
                  <a:srgbClr val="931A68"/>
                </a:solidFill>
              </a:rPr>
              <a:t>signed</a:t>
            </a:r>
            <a:r>
              <a:t>   time_ticks;</a:t>
            </a:r>
          </a:p>
          <a:p>
            <a:pPr defTabSz="457200">
              <a:spcBef>
                <a:spcPts val="0"/>
              </a:spcBef>
              <a:defRPr sz="1600">
                <a:solidFill>
                  <a:srgbClr val="000000"/>
                </a:solidFill>
                <a:latin typeface="Monaco"/>
                <a:ea typeface="Monaco"/>
                <a:cs typeface="Monaco"/>
                <a:sym typeface="Monaco"/>
              </a:defRPr>
            </a:pPr>
            <a:r>
              <a:t>    </a:t>
            </a:r>
            <a:r>
              <a:rPr>
                <a:solidFill>
                  <a:srgbClr val="931A68"/>
                </a:solidFill>
              </a:rPr>
              <a:t>unsigned</a:t>
            </a:r>
            <a:r>
              <a:t> my_value = 1;</a:t>
            </a:r>
          </a:p>
          <a:p>
            <a:pPr defTabSz="457200">
              <a:spcBef>
                <a:spcPts val="0"/>
              </a:spcBef>
              <a:defRPr sz="1600">
                <a:solidFill>
                  <a:srgbClr val="000000"/>
                </a:solidFill>
                <a:latin typeface="Monaco"/>
                <a:ea typeface="Monaco"/>
                <a:cs typeface="Monaco"/>
                <a:sym typeface="Monaco"/>
              </a:defRPr>
            </a:pPr>
            <a:r>
              <a:t>    </a:t>
            </a:r>
            <a:r>
              <a:rPr>
                <a:solidFill>
                  <a:srgbClr val="931A68"/>
                </a:solidFill>
              </a:rPr>
              <a:t>unsigned</a:t>
            </a:r>
            <a:r>
              <a:t> c_value_in;</a:t>
            </a:r>
          </a:p>
          <a:p>
            <a:pPr defTabSz="457200">
              <a:spcBef>
                <a:spcPts val="0"/>
              </a:spcBef>
              <a:defRPr sz="1600">
                <a:solidFill>
                  <a:srgbClr val="000000"/>
                </a:solidFill>
                <a:latin typeface="Monaco"/>
                <a:ea typeface="Monaco"/>
                <a:cs typeface="Monaco"/>
                <a:sym typeface="Monaco"/>
              </a:defRPr>
            </a:pPr>
            <a:r>
              <a:t>    </a:t>
            </a:r>
            <a:r>
              <a:rPr>
                <a:solidFill>
                  <a:srgbClr val="931A68"/>
                </a:solidFill>
              </a:rPr>
              <a:t>unsigned</a:t>
            </a:r>
            <a:r>
              <a:t> pin_val;</a:t>
            </a:r>
          </a:p>
          <a:p>
            <a:pPr defTabSz="457200">
              <a:spcBef>
                <a:spcPts val="0"/>
              </a:spcBef>
              <a:defRPr sz="1600">
                <a:solidFill>
                  <a:srgbClr val="000000"/>
                </a:solidFill>
                <a:latin typeface="Monaco"/>
                <a:ea typeface="Monaco"/>
                <a:cs typeface="Monaco"/>
                <a:sym typeface="Monaco"/>
              </a:defRPr>
            </a:pPr>
          </a:p>
          <a:p>
            <a:pPr defTabSz="457200">
              <a:spcBef>
                <a:spcPts val="0"/>
              </a:spcBef>
              <a:defRPr sz="1600">
                <a:solidFill>
                  <a:srgbClr val="000000"/>
                </a:solidFill>
                <a:latin typeface="Monaco"/>
                <a:ea typeface="Monaco"/>
                <a:cs typeface="Monaco"/>
                <a:sym typeface="Monaco"/>
              </a:defRPr>
            </a:pPr>
            <a:r>
              <a:t>    p_pin :&gt; pin_val; </a:t>
            </a:r>
            <a:r>
              <a:rPr>
                <a:solidFill>
                  <a:srgbClr val="4E9072"/>
                </a:solidFill>
              </a:rPr>
              <a:t>// read pin</a:t>
            </a:r>
          </a:p>
          <a:p>
            <a:pPr defTabSz="457200">
              <a:spcBef>
                <a:spcPts val="0"/>
              </a:spcBef>
              <a:defRPr sz="1600">
                <a:solidFill>
                  <a:srgbClr val="000000"/>
                </a:solidFill>
                <a:latin typeface="Monaco"/>
                <a:ea typeface="Monaco"/>
                <a:cs typeface="Monaco"/>
                <a:sym typeface="Monaco"/>
              </a:defRPr>
            </a:pPr>
            <a:r>
              <a:t>    tmr :&gt; time_ticks;</a:t>
            </a:r>
          </a:p>
          <a:p>
            <a:pPr defTabSz="457200">
              <a:spcBef>
                <a:spcPts val="0"/>
              </a:spcBef>
              <a:defRPr sz="1600">
                <a:solidFill>
                  <a:srgbClr val="000000"/>
                </a:solidFill>
                <a:latin typeface="Monaco"/>
                <a:ea typeface="Monaco"/>
                <a:cs typeface="Monaco"/>
                <a:sym typeface="Monaco"/>
              </a:defRPr>
            </a:pPr>
            <a:r>
              <a:t>    time_ticks += XS1_TIMER_HZ;</a:t>
            </a:r>
          </a:p>
          <a:p>
            <a:pPr defTabSz="457200">
              <a:spcBef>
                <a:spcPts val="0"/>
              </a:spcBef>
              <a:defRPr sz="1600">
                <a:solidFill>
                  <a:srgbClr val="000000"/>
                </a:solidFill>
                <a:latin typeface="Monaco"/>
                <a:ea typeface="Monaco"/>
                <a:cs typeface="Monaco"/>
                <a:sym typeface="Monaco"/>
              </a:defRPr>
            </a:pPr>
          </a:p>
          <a:p>
            <a:pPr defTabSz="457200">
              <a:spcBef>
                <a:spcPts val="0"/>
              </a:spcBef>
              <a:defRPr sz="1600">
                <a:solidFill>
                  <a:srgbClr val="4E9072"/>
                </a:solidFill>
                <a:latin typeface="Monaco"/>
                <a:ea typeface="Monaco"/>
                <a:cs typeface="Monaco"/>
                <a:sym typeface="Monaco"/>
              </a:defRPr>
            </a:pPr>
            <a:r>
              <a:rPr>
                <a:solidFill>
                  <a:srgbClr val="000000"/>
                </a:solidFill>
              </a:rPr>
              <a:t>    </a:t>
            </a:r>
            <a:r>
              <a:rPr>
                <a:solidFill>
                  <a:srgbClr val="931A68"/>
                </a:solidFill>
              </a:rPr>
              <a:t>while</a:t>
            </a:r>
            <a:r>
              <a:rPr>
                <a:solidFill>
                  <a:srgbClr val="000000"/>
                </a:solidFill>
              </a:rPr>
              <a:t> (1) { </a:t>
            </a:r>
            <a:r>
              <a:t>// </a:t>
            </a:r>
            <a:r>
              <a:rPr>
                <a:solidFill>
                  <a:srgbClr val="FF2600"/>
                </a:solidFill>
              </a:rPr>
              <a:t>looping not required</a:t>
            </a:r>
            <a:endParaRPr>
              <a:solidFill>
                <a:srgbClr val="FF2600"/>
              </a:solidFill>
            </a:endParaRPr>
          </a:p>
          <a:p>
            <a:pPr defTabSz="457200">
              <a:spcBef>
                <a:spcPts val="0"/>
              </a:spcBef>
              <a:defRPr sz="1600">
                <a:solidFill>
                  <a:srgbClr val="000000"/>
                </a:solidFill>
                <a:latin typeface="Monaco"/>
                <a:ea typeface="Monaco"/>
                <a:cs typeface="Monaco"/>
                <a:sym typeface="Monaco"/>
              </a:defRPr>
            </a:pPr>
            <a:r>
              <a:t>        </a:t>
            </a:r>
            <a:r>
              <a:rPr>
                <a:solidFill>
                  <a:srgbClr val="931A68"/>
                </a:solidFill>
              </a:rPr>
              <a:t>select</a:t>
            </a:r>
            <a:r>
              <a:t> {</a:t>
            </a:r>
          </a:p>
          <a:p>
            <a:pPr defTabSz="457200">
              <a:spcBef>
                <a:spcPts val="0"/>
              </a:spcBef>
              <a:defRPr sz="1600">
                <a:solidFill>
                  <a:srgbClr val="000000"/>
                </a:solidFill>
                <a:latin typeface="Monaco"/>
                <a:ea typeface="Monaco"/>
                <a:cs typeface="Monaco"/>
                <a:sym typeface="Monaco"/>
              </a:defRPr>
            </a:pPr>
            <a:r>
              <a:t>            </a:t>
            </a:r>
            <a:r>
              <a:rPr>
                <a:solidFill>
                  <a:srgbClr val="931A68"/>
                </a:solidFill>
              </a:rPr>
              <a:t>case</a:t>
            </a:r>
            <a:r>
              <a:t> tmr </a:t>
            </a:r>
            <a:r>
              <a:rPr>
                <a:solidFill>
                  <a:srgbClr val="931A68"/>
                </a:solidFill>
              </a:rPr>
              <a:t>when</a:t>
            </a:r>
            <a:r>
              <a:t> </a:t>
            </a:r>
            <a:r>
              <a:rPr>
                <a:solidFill>
                  <a:srgbClr val="793D93"/>
                </a:solidFill>
              </a:rPr>
              <a:t>timerafter</a:t>
            </a:r>
            <a:r>
              <a:t> (time_ticks) :&gt; </a:t>
            </a:r>
            <a:r>
              <a:rPr>
                <a:solidFill>
                  <a:srgbClr val="931A68"/>
                </a:solidFill>
              </a:rPr>
              <a:t>void</a:t>
            </a:r>
            <a:r>
              <a:t> : {</a:t>
            </a:r>
          </a:p>
          <a:p>
            <a:pPr defTabSz="457200">
              <a:spcBef>
                <a:spcPts val="0"/>
              </a:spcBef>
              <a:defRPr sz="1600">
                <a:solidFill>
                  <a:srgbClr val="000000"/>
                </a:solidFill>
                <a:latin typeface="Monaco"/>
                <a:ea typeface="Monaco"/>
                <a:cs typeface="Monaco"/>
                <a:sym typeface="Monaco"/>
              </a:defRPr>
            </a:pPr>
            <a:r>
              <a:t>                my_value = -my_value;</a:t>
            </a:r>
          </a:p>
          <a:p>
            <a:pPr defTabSz="457200">
              <a:spcBef>
                <a:spcPts val="0"/>
              </a:spcBef>
              <a:defRPr sz="16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600">
                <a:solidFill>
                  <a:srgbClr val="000000"/>
                </a:solidFill>
                <a:latin typeface="Monaco"/>
                <a:ea typeface="Monaco"/>
                <a:cs typeface="Monaco"/>
                <a:sym typeface="Monaco"/>
              </a:defRPr>
            </a:pPr>
            <a:r>
              <a:t>            </a:t>
            </a:r>
            <a:r>
              <a:rPr>
                <a:solidFill>
                  <a:srgbClr val="931A68"/>
                </a:solidFill>
              </a:rPr>
              <a:t>case</a:t>
            </a:r>
            <a:r>
              <a:t> p_pin </a:t>
            </a:r>
            <a:r>
              <a:rPr>
                <a:solidFill>
                  <a:srgbClr val="931A68"/>
                </a:solidFill>
              </a:rPr>
              <a:t>when</a:t>
            </a:r>
            <a:r>
              <a:t> </a:t>
            </a:r>
            <a:r>
              <a:rPr>
                <a:solidFill>
                  <a:srgbClr val="793D93"/>
                </a:solidFill>
              </a:rPr>
              <a:t>pinsneq </a:t>
            </a:r>
            <a:r>
              <a:t>(pin_val) :&gt; pin_val: {</a:t>
            </a:r>
          </a:p>
          <a:p>
            <a:pPr defTabSz="457200">
              <a:spcBef>
                <a:spcPts val="0"/>
              </a:spcBef>
              <a:defRPr sz="1600">
                <a:solidFill>
                  <a:srgbClr val="000000"/>
                </a:solidFill>
                <a:latin typeface="Monaco"/>
                <a:ea typeface="Monaco"/>
                <a:cs typeface="Monaco"/>
                <a:sym typeface="Monaco"/>
              </a:defRPr>
            </a:pPr>
            <a:r>
              <a:t>                </a:t>
            </a:r>
            <a:r>
              <a:rPr>
                <a:solidFill>
                  <a:srgbClr val="4E9072"/>
                </a:solidFill>
              </a:rPr>
              <a:t>// change on pin</a:t>
            </a:r>
          </a:p>
          <a:p>
            <a:pPr defTabSz="457200">
              <a:spcBef>
                <a:spcPts val="0"/>
              </a:spcBef>
              <a:defRPr sz="1600">
                <a:solidFill>
                  <a:srgbClr val="000000"/>
                </a:solidFill>
                <a:latin typeface="Monaco"/>
                <a:ea typeface="Monaco"/>
                <a:cs typeface="Monaco"/>
                <a:sym typeface="Monaco"/>
              </a:defRPr>
            </a:pPr>
            <a:r>
              <a:t>                my_value = 0;</a:t>
            </a:r>
          </a:p>
          <a:p>
            <a:pPr defTabSz="457200">
              <a:spcBef>
                <a:spcPts val="0"/>
              </a:spcBef>
              <a:defRPr sz="16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600">
                <a:solidFill>
                  <a:srgbClr val="000000"/>
                </a:solidFill>
                <a:latin typeface="Monaco"/>
                <a:ea typeface="Monaco"/>
                <a:cs typeface="Monaco"/>
                <a:sym typeface="Monaco"/>
              </a:defRPr>
            </a:pPr>
            <a:r>
              <a:t>            </a:t>
            </a:r>
            <a:r>
              <a:rPr>
                <a:solidFill>
                  <a:srgbClr val="931A68"/>
                </a:solidFill>
              </a:rPr>
              <a:t>case</a:t>
            </a:r>
            <a:r>
              <a:t> c_chan_in :&gt; c_value_in : {</a:t>
            </a:r>
          </a:p>
          <a:p>
            <a:pPr defTabSz="457200">
              <a:spcBef>
                <a:spcPts val="0"/>
              </a:spcBef>
              <a:defRPr sz="1600">
                <a:solidFill>
                  <a:srgbClr val="000000"/>
                </a:solidFill>
                <a:latin typeface="Monaco"/>
                <a:ea typeface="Monaco"/>
                <a:cs typeface="Monaco"/>
                <a:sym typeface="Monaco"/>
              </a:defRPr>
            </a:pPr>
            <a:r>
              <a:t>                my_value = c_value_in;</a:t>
            </a:r>
          </a:p>
          <a:p>
            <a:pPr defTabSz="457200">
              <a:spcBef>
                <a:spcPts val="0"/>
              </a:spcBef>
              <a:defRPr sz="16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600">
                <a:solidFill>
                  <a:srgbClr val="000000"/>
                </a:solidFill>
                <a:latin typeface="Monaco"/>
                <a:ea typeface="Monaco"/>
                <a:cs typeface="Monaco"/>
                <a:sym typeface="Monaco"/>
              </a:defRPr>
            </a:pPr>
            <a:r>
              <a:t>            </a:t>
            </a:r>
            <a:r>
              <a:rPr>
                <a:solidFill>
                  <a:srgbClr val="931A68"/>
                </a:solidFill>
              </a:rPr>
              <a:t>case</a:t>
            </a:r>
            <a:r>
              <a:t> i_con.set_get (</a:t>
            </a:r>
            <a:r>
              <a:rPr>
                <a:solidFill>
                  <a:srgbClr val="931A68"/>
                </a:solidFill>
              </a:rPr>
              <a:t>const</a:t>
            </a:r>
            <a:r>
              <a:t> </a:t>
            </a:r>
            <a:r>
              <a:rPr>
                <a:solidFill>
                  <a:srgbClr val="931A68"/>
                </a:solidFill>
              </a:rPr>
              <a:t>unsigned</a:t>
            </a:r>
            <a:r>
              <a:t> value_in) -&gt;</a:t>
            </a:r>
          </a:p>
          <a:p>
            <a:pPr defTabSz="457200">
              <a:spcBef>
                <a:spcPts val="0"/>
              </a:spcBef>
              <a:defRPr sz="1600">
                <a:solidFill>
                  <a:srgbClr val="000000"/>
                </a:solidFill>
                <a:latin typeface="Monaco"/>
                <a:ea typeface="Monaco"/>
                <a:cs typeface="Monaco"/>
                <a:sym typeface="Monaco"/>
              </a:defRPr>
            </a:pPr>
            <a:r>
              <a:t>                    </a:t>
            </a:r>
            <a:r>
              <a:rPr>
                <a:solidFill>
                  <a:srgbClr val="931A68"/>
                </a:solidFill>
              </a:rPr>
              <a:t>unsigned</a:t>
            </a:r>
            <a:r>
              <a:t> value_return : {</a:t>
            </a:r>
          </a:p>
          <a:p>
            <a:pPr defTabSz="457200">
              <a:spcBef>
                <a:spcPts val="0"/>
              </a:spcBef>
              <a:defRPr sz="1600">
                <a:solidFill>
                  <a:srgbClr val="000000"/>
                </a:solidFill>
                <a:latin typeface="Monaco"/>
                <a:ea typeface="Monaco"/>
                <a:cs typeface="Monaco"/>
                <a:sym typeface="Monaco"/>
              </a:defRPr>
            </a:pPr>
            <a:r>
              <a:t>                value_return = my_value;</a:t>
            </a:r>
          </a:p>
          <a:p>
            <a:pPr defTabSz="457200">
              <a:spcBef>
                <a:spcPts val="0"/>
              </a:spcBef>
              <a:defRPr sz="1600">
                <a:solidFill>
                  <a:srgbClr val="000000"/>
                </a:solidFill>
                <a:latin typeface="Monaco"/>
                <a:ea typeface="Monaco"/>
                <a:cs typeface="Monaco"/>
                <a:sym typeface="Monaco"/>
              </a:defRPr>
            </a:pPr>
            <a:r>
              <a:t>                my_value = value_in;</a:t>
            </a:r>
          </a:p>
          <a:p>
            <a:pPr defTabSz="457200">
              <a:spcBef>
                <a:spcPts val="0"/>
              </a:spcBef>
              <a:defRPr sz="16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600">
                <a:solidFill>
                  <a:srgbClr val="000000"/>
                </a:solidFill>
                <a:latin typeface="Monaco"/>
                <a:ea typeface="Monaco"/>
                <a:cs typeface="Monaco"/>
                <a:sym typeface="Monaco"/>
              </a:defRPr>
            </a:pPr>
            <a:r>
              <a:t>        }</a:t>
            </a:r>
          </a:p>
          <a:p>
            <a:pPr defTabSz="457200">
              <a:spcBef>
                <a:spcPts val="0"/>
              </a:spcBef>
              <a:defRPr sz="1600">
                <a:solidFill>
                  <a:srgbClr val="4E9072"/>
                </a:solidFill>
                <a:latin typeface="Monaco"/>
                <a:ea typeface="Monaco"/>
                <a:cs typeface="Monaco"/>
                <a:sym typeface="Monaco"/>
              </a:defRPr>
            </a:pPr>
            <a:r>
              <a:rPr>
                <a:solidFill>
                  <a:srgbClr val="000000"/>
                </a:solidFill>
              </a:rPr>
              <a:t>        my_value++; </a:t>
            </a:r>
            <a:r>
              <a:rPr>
                <a:solidFill>
                  <a:srgbClr val="FF2600"/>
                </a:solidFill>
              </a:rPr>
              <a:t>// As function «calculate» for the others</a:t>
            </a:r>
            <a:endParaRPr>
              <a:solidFill>
                <a:srgbClr val="FF2600"/>
              </a:solidFill>
            </a:endParaRPr>
          </a:p>
          <a:p>
            <a:pPr defTabSz="457200">
              <a:spcBef>
                <a:spcPts val="0"/>
              </a:spcBef>
              <a:defRPr sz="1600">
                <a:solidFill>
                  <a:srgbClr val="4E9072"/>
                </a:solidFill>
                <a:latin typeface="Monaco"/>
                <a:ea typeface="Monaco"/>
                <a:cs typeface="Monaco"/>
                <a:sym typeface="Monaco"/>
              </a:defRPr>
            </a:pPr>
            <a:r>
              <a:rPr>
                <a:solidFill>
                  <a:srgbClr val="FF2600"/>
                </a:solidFill>
              </a:rPr>
              <a:t>                    // Shared state may be handled here</a:t>
            </a:r>
            <a:endParaRPr>
              <a:solidFill>
                <a:srgbClr val="FF2600"/>
              </a:solidFill>
            </a:endParaRPr>
          </a:p>
          <a:p>
            <a:pPr defTabSz="457200">
              <a:spcBef>
                <a:spcPts val="0"/>
              </a:spcBef>
              <a:defRPr sz="1600">
                <a:solidFill>
                  <a:srgbClr val="000000"/>
                </a:solidFill>
                <a:latin typeface="Monaco"/>
                <a:ea typeface="Monaco"/>
                <a:cs typeface="Monaco"/>
                <a:sym typeface="Monaco"/>
              </a:defRPr>
            </a:pPr>
            <a:r>
              <a:t>    }</a:t>
            </a:r>
          </a:p>
          <a:p>
            <a:pPr defTabSz="457200">
              <a:spcBef>
                <a:spcPts val="0"/>
              </a:spcBef>
              <a:defRPr sz="1600">
                <a:solidFill>
                  <a:srgbClr val="000000"/>
                </a:solidFill>
                <a:latin typeface="Monaco"/>
                <a:ea typeface="Monaco"/>
                <a:cs typeface="Monaco"/>
                <a:sym typeface="Monaco"/>
              </a:defRPr>
            </a:pPr>
            <a:r>
              <a:t>}</a:t>
            </a:r>
          </a:p>
        </p:txBody>
      </p:sp>
      <p:sp>
        <p:nvSpPr>
          <p:cNvPr id="483" name="Constraint check for tile[0]:…"/>
          <p:cNvSpPr txBox="1"/>
          <p:nvPr/>
        </p:nvSpPr>
        <p:spPr>
          <a:xfrm>
            <a:off x="15405360" y="16615426"/>
            <a:ext cx="9513814" cy="2582293"/>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2000">
                <a:solidFill>
                  <a:srgbClr val="000000"/>
                </a:solidFill>
                <a:latin typeface="Monaco"/>
                <a:ea typeface="Monaco"/>
                <a:cs typeface="Monaco"/>
                <a:sym typeface="Monaco"/>
              </a:defRPr>
            </a:pPr>
            <a:r>
              <a:t>Constraint check for tile[0]:</a:t>
            </a:r>
          </a:p>
          <a:p>
            <a:pPr defTabSz="457200">
              <a:spcBef>
                <a:spcPts val="0"/>
              </a:spcBef>
              <a:defRPr sz="2000">
                <a:solidFill>
                  <a:srgbClr val="000000"/>
                </a:solidFill>
                <a:latin typeface="Monaco"/>
                <a:ea typeface="Monaco"/>
                <a:cs typeface="Monaco"/>
                <a:sym typeface="Monaco"/>
              </a:defRPr>
            </a:pPr>
            <a:r>
              <a:t>  Cores available:            8,   used:          2 .  OKAY</a:t>
            </a:r>
          </a:p>
          <a:p>
            <a:pPr defTabSz="457200">
              <a:spcBef>
                <a:spcPts val="0"/>
              </a:spcBef>
              <a:defRPr sz="2000">
                <a:solidFill>
                  <a:srgbClr val="000000"/>
                </a:solidFill>
                <a:latin typeface="Monaco"/>
                <a:ea typeface="Monaco"/>
                <a:cs typeface="Monaco"/>
                <a:sym typeface="Monaco"/>
              </a:defRPr>
            </a:pPr>
            <a:r>
              <a:t>  Timers available:          10,   used:          2 .  OKAY</a:t>
            </a:r>
          </a:p>
          <a:p>
            <a:pPr defTabSz="457200">
              <a:spcBef>
                <a:spcPts val="0"/>
              </a:spcBef>
              <a:defRPr sz="2000">
                <a:solidFill>
                  <a:srgbClr val="000000"/>
                </a:solidFill>
                <a:latin typeface="Monaco"/>
                <a:ea typeface="Monaco"/>
                <a:cs typeface="Monaco"/>
                <a:sym typeface="Monaco"/>
              </a:defRPr>
            </a:pPr>
            <a:r>
              <a:t>  Chanends available:        32,   used:          4 .  OKAY</a:t>
            </a:r>
          </a:p>
          <a:p>
            <a:pPr defTabSz="457200">
              <a:spcBef>
                <a:spcPts val="0"/>
              </a:spcBef>
              <a:defRPr sz="2000">
                <a:solidFill>
                  <a:srgbClr val="000000"/>
                </a:solidFill>
                <a:latin typeface="Monaco"/>
                <a:ea typeface="Monaco"/>
                <a:cs typeface="Monaco"/>
                <a:sym typeface="Monaco"/>
              </a:defRPr>
            </a:pPr>
            <a:r>
              <a:t>  Memory available:       262144,   used:       2256 .  OKAY</a:t>
            </a:r>
          </a:p>
          <a:p>
            <a:pPr defTabSz="457200">
              <a:spcBef>
                <a:spcPts val="0"/>
              </a:spcBef>
              <a:defRPr sz="2000">
                <a:solidFill>
                  <a:srgbClr val="000000"/>
                </a:solidFill>
                <a:latin typeface="Monaco"/>
                <a:ea typeface="Monaco"/>
                <a:cs typeface="Monaco"/>
                <a:sym typeface="Monaco"/>
              </a:defRPr>
            </a:pPr>
            <a:r>
              <a:t>    (Stack: 476, Code: 1570, Data: 210)</a:t>
            </a:r>
          </a:p>
          <a:p>
            <a:pPr defTabSz="457200">
              <a:spcBef>
                <a:spcPts val="0"/>
              </a:spcBef>
              <a:defRPr sz="2000">
                <a:solidFill>
                  <a:srgbClr val="000000"/>
                </a:solidFill>
                <a:latin typeface="Monaco"/>
                <a:ea typeface="Monaco"/>
                <a:cs typeface="Monaco"/>
                <a:sym typeface="Monaco"/>
              </a:defRPr>
            </a:pPr>
            <a:r>
              <a:t>Constraints checks PASSED.</a:t>
            </a:r>
          </a:p>
        </p:txBody>
      </p:sp>
      <p:sp>
        <p:nvSpPr>
          <p:cNvPr id="484" name="Rektangel"/>
          <p:cNvSpPr/>
          <p:nvPr/>
        </p:nvSpPr>
        <p:spPr>
          <a:xfrm>
            <a:off x="300249" y="5370035"/>
            <a:ext cx="8514000" cy="1141969"/>
          </a:xfrm>
          <a:prstGeom prst="rect">
            <a:avLst/>
          </a:prstGeom>
          <a:ln w="25400">
            <a:solidFill>
              <a:srgbClr val="0000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85" name="Rektangel"/>
          <p:cNvSpPr/>
          <p:nvPr/>
        </p:nvSpPr>
        <p:spPr>
          <a:xfrm>
            <a:off x="17310100" y="5154135"/>
            <a:ext cx="6667840" cy="714380"/>
          </a:xfrm>
          <a:prstGeom prst="rect">
            <a:avLst/>
          </a:prstGeom>
          <a:ln w="25400">
            <a:solidFill>
              <a:srgbClr val="0000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86" name="Rektangel"/>
          <p:cNvSpPr/>
          <p:nvPr/>
        </p:nvSpPr>
        <p:spPr>
          <a:xfrm>
            <a:off x="16976532" y="9763121"/>
            <a:ext cx="8847567" cy="6456755"/>
          </a:xfrm>
          <a:prstGeom prst="rect">
            <a:avLst/>
          </a:prstGeom>
          <a:ln w="254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87" name="Normal task"/>
          <p:cNvSpPr txBox="1"/>
          <p:nvPr/>
        </p:nvSpPr>
        <p:spPr>
          <a:xfrm>
            <a:off x="312949" y="399596"/>
            <a:ext cx="3022601"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515151"/>
                </a:solidFill>
              </a:defRPr>
            </a:lvl1pPr>
          </a:lstStyle>
          <a:p>
            <a:pPr/>
            <a:r>
              <a:t>Normal task</a:t>
            </a:r>
          </a:p>
        </p:txBody>
      </p:sp>
      <p:sp>
        <p:nvSpPr>
          <p:cNvPr id="488" name="Combinable task"/>
          <p:cNvSpPr txBox="1"/>
          <p:nvPr/>
        </p:nvSpPr>
        <p:spPr>
          <a:xfrm>
            <a:off x="8948949" y="399596"/>
            <a:ext cx="4164585"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515151"/>
                </a:solidFill>
              </a:defRPr>
            </a:lvl1pPr>
          </a:lstStyle>
          <a:p>
            <a:pPr/>
            <a:r>
              <a:t>Combinable task</a:t>
            </a:r>
          </a:p>
        </p:txBody>
      </p:sp>
      <p:sp>
        <p:nvSpPr>
          <p:cNvPr id="489" name="Distributable task"/>
          <p:cNvSpPr txBox="1"/>
          <p:nvPr/>
        </p:nvSpPr>
        <p:spPr>
          <a:xfrm>
            <a:off x="17297400" y="399596"/>
            <a:ext cx="4312412"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515151"/>
                </a:solidFill>
              </a:defRPr>
            </a:lvl1pPr>
          </a:lstStyle>
          <a:p>
            <a:pPr/>
            <a:r>
              <a:t>Distributable task</a:t>
            </a:r>
          </a:p>
        </p:txBody>
      </p:sp>
      <p:sp>
        <p:nvSpPr>
          <p:cNvPr id="490" name="#include &lt;platform.h&gt; // core…"/>
          <p:cNvSpPr txBox="1"/>
          <p:nvPr/>
        </p:nvSpPr>
        <p:spPr>
          <a:xfrm>
            <a:off x="287549" y="1350012"/>
            <a:ext cx="8636001" cy="2853235"/>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1600">
                <a:solidFill>
                  <a:srgbClr val="3933FF"/>
                </a:solidFill>
                <a:latin typeface="Monaco"/>
                <a:ea typeface="Monaco"/>
                <a:cs typeface="Monaco"/>
                <a:sym typeface="Monaco"/>
              </a:defRPr>
            </a:pPr>
            <a:r>
              <a:rPr>
                <a:solidFill>
                  <a:srgbClr val="931A68"/>
                </a:solidFill>
              </a:rPr>
              <a:t>#include</a:t>
            </a:r>
            <a:r>
              <a:rPr>
                <a:solidFill>
                  <a:srgbClr val="000000"/>
                </a:solidFill>
              </a:rPr>
              <a:t> </a:t>
            </a:r>
            <a:r>
              <a:t>&lt;platform.h&gt;</a:t>
            </a:r>
            <a:r>
              <a:rPr>
                <a:solidFill>
                  <a:srgbClr val="000000"/>
                </a:solidFill>
              </a:rPr>
              <a:t> </a:t>
            </a:r>
            <a:r>
              <a:rPr>
                <a:solidFill>
                  <a:srgbClr val="4E9072"/>
                </a:solidFill>
              </a:rPr>
              <a:t>// core</a:t>
            </a:r>
            <a:endParaRPr>
              <a:solidFill>
                <a:srgbClr val="000000"/>
              </a:solidFill>
            </a:endParaRPr>
          </a:p>
          <a:p>
            <a:pPr defTabSz="457200">
              <a:spcBef>
                <a:spcPts val="0"/>
              </a:spcBef>
              <a:defRPr sz="1600">
                <a:solidFill>
                  <a:srgbClr val="4E9072"/>
                </a:solidFill>
                <a:latin typeface="Monaco"/>
                <a:ea typeface="Monaco"/>
                <a:cs typeface="Monaco"/>
                <a:sym typeface="Monaco"/>
              </a:defRPr>
            </a:pPr>
            <a:r>
              <a:rPr>
                <a:solidFill>
                  <a:srgbClr val="931A68"/>
                </a:solidFill>
              </a:rPr>
              <a:t>#include</a:t>
            </a:r>
            <a:r>
              <a:rPr>
                <a:solidFill>
                  <a:srgbClr val="000000"/>
                </a:solidFill>
              </a:rPr>
              <a:t> </a:t>
            </a:r>
            <a:r>
              <a:rPr>
                <a:solidFill>
                  <a:srgbClr val="3933FF"/>
                </a:solidFill>
              </a:rPr>
              <a:t>&lt;timer.h&gt;</a:t>
            </a:r>
            <a:r>
              <a:rPr>
                <a:solidFill>
                  <a:srgbClr val="000000"/>
                </a:solidFill>
              </a:rPr>
              <a:t>    </a:t>
            </a:r>
            <a:r>
              <a:t>// delay_milliseconds(..), XS1_TIMER_HZ etc</a:t>
            </a:r>
            <a:endParaRPr>
              <a:solidFill>
                <a:srgbClr val="000000"/>
              </a:solidFill>
            </a:endParaRPr>
          </a:p>
          <a:p>
            <a:pPr defTabSz="457200">
              <a:spcBef>
                <a:spcPts val="0"/>
              </a:spcBef>
              <a:defRPr sz="1600">
                <a:solidFill>
                  <a:srgbClr val="000000"/>
                </a:solidFill>
                <a:latin typeface="Monaco"/>
                <a:ea typeface="Monaco"/>
                <a:cs typeface="Monaco"/>
                <a:sym typeface="Monaco"/>
              </a:defRPr>
            </a:pPr>
          </a:p>
          <a:p>
            <a:pPr defTabSz="457200">
              <a:spcBef>
                <a:spcPts val="0"/>
              </a:spcBef>
              <a:defRPr sz="1600">
                <a:solidFill>
                  <a:srgbClr val="4E9072"/>
                </a:solidFill>
                <a:latin typeface="Monaco"/>
                <a:ea typeface="Monaco"/>
                <a:cs typeface="Monaco"/>
                <a:sym typeface="Monaco"/>
              </a:defRPr>
            </a:pPr>
            <a:r>
              <a:t>// The simplest form of interface, no use of</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 [[guarded]], [[notification]] slave, or [[clears_notification]]</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 used for session type interfaces</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a:t>
            </a:r>
            <a:endParaRPr>
              <a:solidFill>
                <a:srgbClr val="000000"/>
              </a:solidFill>
            </a:endParaRPr>
          </a:p>
          <a:p>
            <a:pPr defTabSz="457200">
              <a:spcBef>
                <a:spcPts val="0"/>
              </a:spcBef>
              <a:defRPr sz="1600">
                <a:solidFill>
                  <a:srgbClr val="000000"/>
                </a:solidFill>
                <a:latin typeface="Monaco"/>
                <a:ea typeface="Monaco"/>
                <a:cs typeface="Monaco"/>
                <a:sym typeface="Monaco"/>
              </a:defRPr>
            </a:pPr>
            <a:r>
              <a:rPr>
                <a:solidFill>
                  <a:srgbClr val="931A68"/>
                </a:solidFill>
              </a:rPr>
              <a:t>typedef</a:t>
            </a:r>
            <a:r>
              <a:t> </a:t>
            </a:r>
            <a:r>
              <a:rPr>
                <a:solidFill>
                  <a:srgbClr val="931A68"/>
                </a:solidFill>
              </a:rPr>
              <a:t>interface</a:t>
            </a:r>
            <a:r>
              <a:t> con_if_t {</a:t>
            </a:r>
          </a:p>
          <a:p>
            <a:pPr defTabSz="457200">
              <a:spcBef>
                <a:spcPts val="0"/>
              </a:spcBef>
              <a:defRPr sz="1600">
                <a:solidFill>
                  <a:srgbClr val="000000"/>
                </a:solidFill>
                <a:latin typeface="Monaco"/>
                <a:ea typeface="Monaco"/>
                <a:cs typeface="Monaco"/>
                <a:sym typeface="Monaco"/>
              </a:defRPr>
            </a:pPr>
            <a:r>
              <a:t>    </a:t>
            </a:r>
            <a:r>
              <a:rPr>
                <a:solidFill>
                  <a:srgbClr val="931A68"/>
                </a:solidFill>
              </a:rPr>
              <a:t>unsigned</a:t>
            </a:r>
            <a:r>
              <a:t> set_get (</a:t>
            </a:r>
            <a:r>
              <a:rPr>
                <a:solidFill>
                  <a:srgbClr val="931A68"/>
                </a:solidFill>
              </a:rPr>
              <a:t>const</a:t>
            </a:r>
            <a:r>
              <a:t> </a:t>
            </a:r>
            <a:r>
              <a:rPr>
                <a:solidFill>
                  <a:srgbClr val="931A68"/>
                </a:solidFill>
              </a:rPr>
              <a:t>unsigned</a:t>
            </a:r>
            <a:r>
              <a:t> value);</a:t>
            </a:r>
          </a:p>
          <a:p>
            <a:pPr defTabSz="457200">
              <a:spcBef>
                <a:spcPts val="0"/>
              </a:spcBef>
              <a:defRPr sz="1600">
                <a:solidFill>
                  <a:srgbClr val="006141"/>
                </a:solidFill>
                <a:latin typeface="Monaco"/>
                <a:ea typeface="Monaco"/>
                <a:cs typeface="Monaco"/>
                <a:sym typeface="Monaco"/>
              </a:defRPr>
            </a:pPr>
            <a:r>
              <a:rPr>
                <a:solidFill>
                  <a:srgbClr val="000000"/>
                </a:solidFill>
              </a:rPr>
              <a:t>} </a:t>
            </a:r>
            <a:r>
              <a:t>con_if_t</a:t>
            </a:r>
            <a:r>
              <a:rPr>
                <a:solidFill>
                  <a:srgbClr val="000000"/>
                </a:solidFill>
              </a:rPr>
              <a:t>;</a:t>
            </a:r>
          </a:p>
        </p:txBody>
      </p:sp>
      <p:sp>
        <p:nvSpPr>
          <p:cNvPr id="491" name="// Instead if the common state my_value++ above,…"/>
          <p:cNvSpPr txBox="1"/>
          <p:nvPr/>
        </p:nvSpPr>
        <p:spPr>
          <a:xfrm>
            <a:off x="8826948" y="2229816"/>
            <a:ext cx="8636001" cy="2053135"/>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1600">
                <a:solidFill>
                  <a:srgbClr val="4E9072"/>
                </a:solidFill>
                <a:latin typeface="Monaco"/>
                <a:ea typeface="Monaco"/>
                <a:cs typeface="Monaco"/>
                <a:sym typeface="Monaco"/>
              </a:defRPr>
            </a:pPr>
            <a:r>
              <a:t>// Instead if the common state my_value++ above,</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 which is not allowed. For the same semantics,</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 one call for each select case</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a:t>
            </a:r>
            <a:endParaRPr>
              <a:solidFill>
                <a:srgbClr val="000000"/>
              </a:solidFill>
            </a:endParaRPr>
          </a:p>
          <a:p>
            <a:pPr defTabSz="457200">
              <a:spcBef>
                <a:spcPts val="0"/>
              </a:spcBef>
              <a:defRPr sz="1600">
                <a:solidFill>
                  <a:srgbClr val="000000"/>
                </a:solidFill>
                <a:latin typeface="Monaco"/>
                <a:ea typeface="Monaco"/>
                <a:cs typeface="Monaco"/>
                <a:sym typeface="Monaco"/>
              </a:defRPr>
            </a:pPr>
            <a:r>
              <a:rPr>
                <a:solidFill>
                  <a:srgbClr val="931A68"/>
                </a:solidFill>
              </a:rPr>
              <a:t>unsigned</a:t>
            </a:r>
            <a:r>
              <a:t> calculate (</a:t>
            </a:r>
            <a:r>
              <a:rPr>
                <a:solidFill>
                  <a:srgbClr val="931A68"/>
                </a:solidFill>
              </a:rPr>
              <a:t>const</a:t>
            </a:r>
            <a:r>
              <a:t> </a:t>
            </a:r>
            <a:r>
              <a:rPr>
                <a:solidFill>
                  <a:srgbClr val="931A68"/>
                </a:solidFill>
              </a:rPr>
              <a:t>unsigned</a:t>
            </a:r>
            <a:r>
              <a:t> value) {</a:t>
            </a:r>
          </a:p>
          <a:p>
            <a:pPr defTabSz="457200">
              <a:spcBef>
                <a:spcPts val="0"/>
              </a:spcBef>
              <a:defRPr sz="1600">
                <a:solidFill>
                  <a:srgbClr val="000000"/>
                </a:solidFill>
                <a:latin typeface="Monaco"/>
                <a:ea typeface="Monaco"/>
                <a:cs typeface="Monaco"/>
                <a:sym typeface="Monaco"/>
              </a:defRPr>
            </a:pPr>
            <a:r>
              <a:t>    </a:t>
            </a:r>
            <a:r>
              <a:rPr>
                <a:solidFill>
                  <a:srgbClr val="931A68"/>
                </a:solidFill>
              </a:rPr>
              <a:t>return</a:t>
            </a:r>
            <a:r>
              <a:t> (value+1);</a:t>
            </a:r>
          </a:p>
          <a:p>
            <a:pPr defTabSz="457200">
              <a:spcBef>
                <a:spcPts val="0"/>
              </a:spcBef>
              <a:defRPr sz="1600">
                <a:solidFill>
                  <a:srgbClr val="000000"/>
                </a:solidFill>
                <a:latin typeface="Monaco"/>
                <a:ea typeface="Monaco"/>
                <a:cs typeface="Monaco"/>
                <a:sym typeface="Monaco"/>
              </a:defRPr>
            </a:pPr>
            <a:r>
              <a:t>}</a:t>
            </a:r>
          </a:p>
        </p:txBody>
      </p:sp>
      <p:sp>
        <p:nvSpPr>
          <p:cNvPr id="492" name="// Several of these may be combined in one select by the compiler…"/>
          <p:cNvSpPr txBox="1"/>
          <p:nvPr/>
        </p:nvSpPr>
        <p:spPr>
          <a:xfrm>
            <a:off x="8948949" y="4282950"/>
            <a:ext cx="8636001" cy="10320834"/>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1600">
                <a:solidFill>
                  <a:srgbClr val="4E9072"/>
                </a:solidFill>
                <a:latin typeface="Monaco"/>
                <a:ea typeface="Monaco"/>
                <a:cs typeface="Monaco"/>
                <a:sym typeface="Monaco"/>
              </a:defRPr>
            </a:pPr>
            <a:r>
              <a:t>// Several of these may be combined in one select by the compiler</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 First level of restrictions apply</a:t>
            </a:r>
            <a:endParaRPr>
              <a:solidFill>
                <a:srgbClr val="000000"/>
              </a:solidFill>
            </a:endParaRPr>
          </a:p>
          <a:p>
            <a:pPr defTabSz="457200">
              <a:spcBef>
                <a:spcPts val="0"/>
              </a:spcBef>
              <a:defRPr sz="1600">
                <a:solidFill>
                  <a:srgbClr val="4E9072"/>
                </a:solidFill>
                <a:latin typeface="Monaco"/>
                <a:ea typeface="Monaco"/>
                <a:cs typeface="Monaco"/>
                <a:sym typeface="Monaco"/>
              </a:defRPr>
            </a:pPr>
            <a:r>
              <a:t>//</a:t>
            </a:r>
            <a:endParaRPr>
              <a:solidFill>
                <a:srgbClr val="000000"/>
              </a:solidFill>
            </a:endParaRPr>
          </a:p>
          <a:p>
            <a:pPr defTabSz="457200">
              <a:spcBef>
                <a:spcPts val="0"/>
              </a:spcBef>
              <a:defRPr sz="1600">
                <a:solidFill>
                  <a:srgbClr val="000000"/>
                </a:solidFill>
                <a:latin typeface="Monaco"/>
                <a:ea typeface="Monaco"/>
                <a:cs typeface="Monaco"/>
                <a:sym typeface="Monaco"/>
              </a:defRPr>
            </a:pPr>
            <a:r>
              <a:t>[[combinable]]</a:t>
            </a:r>
          </a:p>
          <a:p>
            <a:pPr defTabSz="457200">
              <a:spcBef>
                <a:spcPts val="0"/>
              </a:spcBef>
              <a:defRPr sz="1600">
                <a:solidFill>
                  <a:srgbClr val="000000"/>
                </a:solidFill>
                <a:latin typeface="Monaco"/>
                <a:ea typeface="Monaco"/>
                <a:cs typeface="Monaco"/>
                <a:sym typeface="Monaco"/>
              </a:defRPr>
            </a:pPr>
            <a:r>
              <a:rPr>
                <a:solidFill>
                  <a:srgbClr val="931A68"/>
                </a:solidFill>
              </a:rPr>
              <a:t>void</a:t>
            </a:r>
            <a:r>
              <a:t> my_combinable_task (</a:t>
            </a:r>
          </a:p>
          <a:p>
            <a:pPr defTabSz="457200">
              <a:spcBef>
                <a:spcPts val="0"/>
              </a:spcBef>
              <a:defRPr sz="1600">
                <a:solidFill>
                  <a:srgbClr val="000000"/>
                </a:solidFill>
                <a:latin typeface="Monaco"/>
                <a:ea typeface="Monaco"/>
                <a:cs typeface="Monaco"/>
                <a:sym typeface="Monaco"/>
              </a:defRPr>
            </a:pPr>
            <a:r>
              <a:t>        </a:t>
            </a:r>
            <a:r>
              <a:rPr>
                <a:solidFill>
                  <a:srgbClr val="931A68"/>
                </a:solidFill>
              </a:rPr>
              <a:t>client</a:t>
            </a:r>
            <a:r>
              <a:t>  </a:t>
            </a:r>
            <a:r>
              <a:rPr>
                <a:solidFill>
                  <a:srgbClr val="006141"/>
                </a:solidFill>
              </a:rPr>
              <a:t>con_if_t</a:t>
            </a:r>
            <a:r>
              <a:t> i_con_0,</a:t>
            </a:r>
          </a:p>
          <a:p>
            <a:pPr defTabSz="457200">
              <a:spcBef>
                <a:spcPts val="0"/>
              </a:spcBef>
              <a:defRPr sz="1600">
                <a:solidFill>
                  <a:srgbClr val="000000"/>
                </a:solidFill>
                <a:latin typeface="Monaco"/>
                <a:ea typeface="Monaco"/>
                <a:cs typeface="Monaco"/>
                <a:sym typeface="Monaco"/>
              </a:defRPr>
            </a:pPr>
            <a:r>
              <a:t>        </a:t>
            </a:r>
            <a:r>
              <a:rPr>
                <a:solidFill>
                  <a:srgbClr val="931A68"/>
                </a:solidFill>
              </a:rPr>
              <a:t>client</a:t>
            </a:r>
            <a:r>
              <a:t>  </a:t>
            </a:r>
            <a:r>
              <a:rPr>
                <a:solidFill>
                  <a:srgbClr val="006141"/>
                </a:solidFill>
              </a:rPr>
              <a:t>con_if_t</a:t>
            </a:r>
            <a:r>
              <a:t> i_con_1,</a:t>
            </a:r>
          </a:p>
          <a:p>
            <a:pPr defTabSz="457200">
              <a:spcBef>
                <a:spcPts val="0"/>
              </a:spcBef>
              <a:defRPr sz="1600">
                <a:solidFill>
                  <a:srgbClr val="4E9072"/>
                </a:solidFill>
                <a:latin typeface="Monaco"/>
                <a:ea typeface="Monaco"/>
                <a:cs typeface="Monaco"/>
                <a:sym typeface="Monaco"/>
              </a:defRPr>
            </a:pPr>
            <a:r>
              <a:rPr>
                <a:solidFill>
                  <a:srgbClr val="000000"/>
                </a:solidFill>
              </a:rPr>
              <a:t>        </a:t>
            </a:r>
            <a:r>
              <a:rPr>
                <a:solidFill>
                  <a:srgbClr val="931A68"/>
                </a:solidFill>
              </a:rPr>
              <a:t>chanend</a:t>
            </a:r>
            <a:r>
              <a:rPr>
                <a:solidFill>
                  <a:srgbClr val="000000"/>
                </a:solidFill>
              </a:rPr>
              <a:t>          c_chan_out, </a:t>
            </a:r>
            <a:r>
              <a:t>// Used unidirectionally here</a:t>
            </a:r>
            <a:endParaRPr>
              <a:solidFill>
                <a:srgbClr val="000000"/>
              </a:solidFill>
            </a:endParaRPr>
          </a:p>
          <a:p>
            <a:pPr defTabSz="457200">
              <a:spcBef>
                <a:spcPts val="0"/>
              </a:spcBef>
              <a:defRPr sz="1600">
                <a:solidFill>
                  <a:srgbClr val="000000"/>
                </a:solidFill>
                <a:latin typeface="Monaco"/>
                <a:ea typeface="Monaco"/>
                <a:cs typeface="Monaco"/>
                <a:sym typeface="Monaco"/>
              </a:defRPr>
            </a:pPr>
            <a:r>
              <a:t>        </a:t>
            </a:r>
            <a:r>
              <a:rPr>
                <a:solidFill>
                  <a:srgbClr val="931A68"/>
                </a:solidFill>
              </a:rPr>
              <a:t>in</a:t>
            </a:r>
            <a:r>
              <a:t> </a:t>
            </a:r>
            <a:r>
              <a:rPr>
                <a:solidFill>
                  <a:srgbClr val="931A68"/>
                </a:solidFill>
              </a:rPr>
              <a:t>port</a:t>
            </a:r>
            <a:r>
              <a:t>          p_pin) {</a:t>
            </a:r>
          </a:p>
          <a:p>
            <a:pPr defTabSz="457200">
              <a:spcBef>
                <a:spcPts val="0"/>
              </a:spcBef>
              <a:defRPr sz="1600">
                <a:solidFill>
                  <a:srgbClr val="000000"/>
                </a:solidFill>
                <a:latin typeface="Monaco"/>
                <a:ea typeface="Monaco"/>
                <a:cs typeface="Monaco"/>
                <a:sym typeface="Monaco"/>
              </a:defRPr>
            </a:pPr>
          </a:p>
          <a:p>
            <a:pPr defTabSz="457200">
              <a:spcBef>
                <a:spcPts val="0"/>
              </a:spcBef>
              <a:defRPr sz="1600">
                <a:solidFill>
                  <a:srgbClr val="4E9072"/>
                </a:solidFill>
                <a:latin typeface="Monaco"/>
                <a:ea typeface="Monaco"/>
                <a:cs typeface="Monaco"/>
                <a:sym typeface="Monaco"/>
              </a:defRPr>
            </a:pPr>
            <a:r>
              <a:rPr>
                <a:solidFill>
                  <a:srgbClr val="000000"/>
                </a:solidFill>
              </a:rPr>
              <a:t>    </a:t>
            </a:r>
            <a:r>
              <a:rPr>
                <a:solidFill>
                  <a:srgbClr val="931A68"/>
                </a:solidFill>
              </a:rPr>
              <a:t>timer</a:t>
            </a:r>
            <a:r>
              <a:rPr>
                <a:solidFill>
                  <a:srgbClr val="000000"/>
                </a:solidFill>
              </a:rPr>
              <a:t>    tmr; </a:t>
            </a:r>
            <a:r>
              <a:t>// one tick every 10 ns</a:t>
            </a:r>
            <a:endParaRPr>
              <a:solidFill>
                <a:srgbClr val="000000"/>
              </a:solidFill>
            </a:endParaRPr>
          </a:p>
          <a:p>
            <a:pPr defTabSz="457200">
              <a:spcBef>
                <a:spcPts val="0"/>
              </a:spcBef>
              <a:defRPr sz="1600">
                <a:solidFill>
                  <a:srgbClr val="000000"/>
                </a:solidFill>
                <a:latin typeface="Monaco"/>
                <a:ea typeface="Monaco"/>
                <a:cs typeface="Monaco"/>
                <a:sym typeface="Monaco"/>
              </a:defRPr>
            </a:pPr>
            <a:r>
              <a:t>    </a:t>
            </a:r>
            <a:r>
              <a:rPr>
                <a:solidFill>
                  <a:srgbClr val="931A68"/>
                </a:solidFill>
              </a:rPr>
              <a:t>signed</a:t>
            </a:r>
            <a:r>
              <a:t>   time_ticks;</a:t>
            </a:r>
          </a:p>
          <a:p>
            <a:pPr defTabSz="457200">
              <a:spcBef>
                <a:spcPts val="0"/>
              </a:spcBef>
              <a:defRPr sz="1600">
                <a:solidFill>
                  <a:srgbClr val="000000"/>
                </a:solidFill>
                <a:latin typeface="Monaco"/>
                <a:ea typeface="Monaco"/>
                <a:cs typeface="Monaco"/>
                <a:sym typeface="Monaco"/>
              </a:defRPr>
            </a:pPr>
            <a:r>
              <a:t>    </a:t>
            </a:r>
            <a:r>
              <a:rPr>
                <a:solidFill>
                  <a:srgbClr val="931A68"/>
                </a:solidFill>
              </a:rPr>
              <a:t>unsigned</a:t>
            </a:r>
            <a:r>
              <a:t> my_value = 1;</a:t>
            </a:r>
          </a:p>
          <a:p>
            <a:pPr defTabSz="457200">
              <a:spcBef>
                <a:spcPts val="0"/>
              </a:spcBef>
              <a:defRPr sz="1600">
                <a:solidFill>
                  <a:srgbClr val="000000"/>
                </a:solidFill>
                <a:latin typeface="Monaco"/>
                <a:ea typeface="Monaco"/>
                <a:cs typeface="Monaco"/>
                <a:sym typeface="Monaco"/>
              </a:defRPr>
            </a:pPr>
            <a:r>
              <a:t>    </a:t>
            </a:r>
            <a:r>
              <a:rPr>
                <a:solidFill>
                  <a:srgbClr val="931A68"/>
                </a:solidFill>
              </a:rPr>
              <a:t>unsigned</a:t>
            </a:r>
            <a:r>
              <a:t> pin_val;</a:t>
            </a:r>
          </a:p>
          <a:p>
            <a:pPr defTabSz="457200">
              <a:spcBef>
                <a:spcPts val="0"/>
              </a:spcBef>
              <a:defRPr sz="1600">
                <a:solidFill>
                  <a:srgbClr val="000000"/>
                </a:solidFill>
                <a:latin typeface="Monaco"/>
                <a:ea typeface="Monaco"/>
                <a:cs typeface="Monaco"/>
                <a:sym typeface="Monaco"/>
              </a:defRPr>
            </a:pPr>
          </a:p>
          <a:p>
            <a:pPr defTabSz="457200">
              <a:spcBef>
                <a:spcPts val="0"/>
              </a:spcBef>
              <a:defRPr sz="1600">
                <a:solidFill>
                  <a:srgbClr val="000000"/>
                </a:solidFill>
                <a:latin typeface="Monaco"/>
                <a:ea typeface="Monaco"/>
                <a:cs typeface="Monaco"/>
                <a:sym typeface="Monaco"/>
              </a:defRPr>
            </a:pPr>
            <a:r>
              <a:t>    p_pin :&gt; pin_val; </a:t>
            </a:r>
            <a:r>
              <a:rPr>
                <a:solidFill>
                  <a:srgbClr val="4E9072"/>
                </a:solidFill>
              </a:rPr>
              <a:t>// read pin</a:t>
            </a:r>
          </a:p>
          <a:p>
            <a:pPr defTabSz="457200">
              <a:spcBef>
                <a:spcPts val="0"/>
              </a:spcBef>
              <a:defRPr sz="1600">
                <a:solidFill>
                  <a:srgbClr val="000000"/>
                </a:solidFill>
                <a:latin typeface="Monaco"/>
                <a:ea typeface="Monaco"/>
                <a:cs typeface="Monaco"/>
                <a:sym typeface="Monaco"/>
              </a:defRPr>
            </a:pPr>
            <a:r>
              <a:t>    tmr :&gt; time_ticks;</a:t>
            </a:r>
          </a:p>
          <a:p>
            <a:pPr defTabSz="457200">
              <a:spcBef>
                <a:spcPts val="0"/>
              </a:spcBef>
              <a:defRPr sz="1600">
                <a:solidFill>
                  <a:srgbClr val="000000"/>
                </a:solidFill>
                <a:latin typeface="Monaco"/>
                <a:ea typeface="Monaco"/>
                <a:cs typeface="Monaco"/>
                <a:sym typeface="Monaco"/>
              </a:defRPr>
            </a:pPr>
            <a:r>
              <a:t>    time_ticks += XS1_TIMER_HZ;</a:t>
            </a:r>
          </a:p>
          <a:p>
            <a:pPr defTabSz="457200">
              <a:spcBef>
                <a:spcPts val="0"/>
              </a:spcBef>
              <a:defRPr sz="1600">
                <a:solidFill>
                  <a:srgbClr val="000000"/>
                </a:solidFill>
                <a:latin typeface="Monaco"/>
                <a:ea typeface="Monaco"/>
                <a:cs typeface="Monaco"/>
                <a:sym typeface="Monaco"/>
              </a:defRPr>
            </a:pPr>
          </a:p>
          <a:p>
            <a:pPr defTabSz="457200">
              <a:spcBef>
                <a:spcPts val="0"/>
              </a:spcBef>
              <a:defRPr sz="1600">
                <a:solidFill>
                  <a:srgbClr val="4E9072"/>
                </a:solidFill>
                <a:latin typeface="Monaco"/>
                <a:ea typeface="Monaco"/>
                <a:cs typeface="Monaco"/>
                <a:sym typeface="Monaco"/>
              </a:defRPr>
            </a:pPr>
            <a:r>
              <a:rPr>
                <a:solidFill>
                  <a:srgbClr val="000000"/>
                </a:solidFill>
              </a:rPr>
              <a:t>    </a:t>
            </a:r>
            <a:r>
              <a:rPr>
                <a:solidFill>
                  <a:srgbClr val="931A68"/>
                </a:solidFill>
              </a:rPr>
              <a:t>while</a:t>
            </a:r>
            <a:r>
              <a:rPr>
                <a:solidFill>
                  <a:srgbClr val="000000"/>
                </a:solidFill>
              </a:rPr>
              <a:t> (1) { </a:t>
            </a:r>
            <a:r>
              <a:t>// </a:t>
            </a:r>
            <a:r>
              <a:rPr>
                <a:solidFill>
                  <a:srgbClr val="FF2600"/>
                </a:solidFill>
              </a:rPr>
              <a:t>looping required</a:t>
            </a:r>
            <a:endParaRPr>
              <a:solidFill>
                <a:srgbClr val="FF2600"/>
              </a:solidFill>
            </a:endParaRPr>
          </a:p>
          <a:p>
            <a:pPr defTabSz="457200">
              <a:spcBef>
                <a:spcPts val="0"/>
              </a:spcBef>
              <a:defRPr sz="1600">
                <a:solidFill>
                  <a:srgbClr val="000000"/>
                </a:solidFill>
                <a:latin typeface="Monaco"/>
                <a:ea typeface="Monaco"/>
                <a:cs typeface="Monaco"/>
                <a:sym typeface="Monaco"/>
              </a:defRPr>
            </a:pPr>
            <a:r>
              <a:t>        </a:t>
            </a:r>
            <a:r>
              <a:rPr>
                <a:solidFill>
                  <a:srgbClr val="931A68"/>
                </a:solidFill>
              </a:rPr>
              <a:t>select</a:t>
            </a:r>
            <a:r>
              <a:t> {</a:t>
            </a:r>
          </a:p>
          <a:p>
            <a:pPr defTabSz="457200">
              <a:spcBef>
                <a:spcPts val="0"/>
              </a:spcBef>
              <a:defRPr sz="1600">
                <a:solidFill>
                  <a:srgbClr val="000000"/>
                </a:solidFill>
                <a:latin typeface="Monaco"/>
                <a:ea typeface="Monaco"/>
                <a:cs typeface="Monaco"/>
                <a:sym typeface="Monaco"/>
              </a:defRPr>
            </a:pPr>
            <a:r>
              <a:t>            </a:t>
            </a:r>
            <a:r>
              <a:rPr>
                <a:solidFill>
                  <a:srgbClr val="931A68"/>
                </a:solidFill>
              </a:rPr>
              <a:t>case</a:t>
            </a:r>
            <a:r>
              <a:t> tmr </a:t>
            </a:r>
            <a:r>
              <a:rPr>
                <a:solidFill>
                  <a:srgbClr val="931A68"/>
                </a:solidFill>
              </a:rPr>
              <a:t>when</a:t>
            </a:r>
            <a:r>
              <a:t> </a:t>
            </a:r>
            <a:r>
              <a:rPr>
                <a:solidFill>
                  <a:srgbClr val="793D93"/>
                </a:solidFill>
              </a:rPr>
              <a:t>timerafter</a:t>
            </a:r>
            <a:r>
              <a:t> (time_ticks) :&gt; </a:t>
            </a:r>
            <a:r>
              <a:rPr>
                <a:solidFill>
                  <a:srgbClr val="931A68"/>
                </a:solidFill>
              </a:rPr>
              <a:t>void</a:t>
            </a:r>
            <a:r>
              <a:t> : {</a:t>
            </a:r>
          </a:p>
          <a:p>
            <a:pPr defTabSz="457200">
              <a:spcBef>
                <a:spcPts val="0"/>
              </a:spcBef>
              <a:defRPr sz="1600">
                <a:solidFill>
                  <a:srgbClr val="000000"/>
                </a:solidFill>
                <a:latin typeface="Monaco"/>
                <a:ea typeface="Monaco"/>
                <a:cs typeface="Monaco"/>
                <a:sym typeface="Monaco"/>
              </a:defRPr>
            </a:pPr>
            <a:r>
              <a:t>                my_value = -my_value;</a:t>
            </a:r>
          </a:p>
          <a:p>
            <a:pPr defTabSz="457200">
              <a:spcBef>
                <a:spcPts val="0"/>
              </a:spcBef>
              <a:defRPr sz="1600">
                <a:solidFill>
                  <a:srgbClr val="000000"/>
                </a:solidFill>
                <a:latin typeface="Monaco"/>
                <a:ea typeface="Monaco"/>
                <a:cs typeface="Monaco"/>
                <a:sym typeface="Monaco"/>
              </a:defRPr>
            </a:pPr>
            <a:r>
              <a:t>                my_value = calculate (my_value);</a:t>
            </a:r>
          </a:p>
          <a:p>
            <a:pPr defTabSz="457200">
              <a:spcBef>
                <a:spcPts val="0"/>
              </a:spcBef>
              <a:defRPr sz="1600">
                <a:solidFill>
                  <a:srgbClr val="000000"/>
                </a:solidFill>
                <a:latin typeface="Monaco"/>
                <a:ea typeface="Monaco"/>
                <a:cs typeface="Monaco"/>
                <a:sym typeface="Monaco"/>
              </a:defRPr>
            </a:pPr>
            <a:r>
              <a:t>                my_value = i_con_0.set_get (my_value);</a:t>
            </a:r>
          </a:p>
          <a:p>
            <a:pPr defTabSz="457200">
              <a:spcBef>
                <a:spcPts val="0"/>
              </a:spcBef>
              <a:defRPr sz="1600">
                <a:solidFill>
                  <a:srgbClr val="000000"/>
                </a:solidFill>
                <a:latin typeface="Monaco"/>
                <a:ea typeface="Monaco"/>
                <a:cs typeface="Monaco"/>
                <a:sym typeface="Monaco"/>
              </a:defRPr>
            </a:pPr>
            <a:r>
              <a:t>                c_chan_out &lt;: my_value;</a:t>
            </a:r>
          </a:p>
          <a:p>
            <a:pPr defTabSz="457200">
              <a:spcBef>
                <a:spcPts val="0"/>
              </a:spcBef>
              <a:defRPr sz="16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600">
                <a:solidFill>
                  <a:srgbClr val="000000"/>
                </a:solidFill>
                <a:latin typeface="Monaco"/>
                <a:ea typeface="Monaco"/>
                <a:cs typeface="Monaco"/>
                <a:sym typeface="Monaco"/>
              </a:defRPr>
            </a:pPr>
            <a:r>
              <a:t>            </a:t>
            </a:r>
            <a:r>
              <a:rPr>
                <a:solidFill>
                  <a:srgbClr val="931A68"/>
                </a:solidFill>
              </a:rPr>
              <a:t>case</a:t>
            </a:r>
            <a:r>
              <a:t> p_pin </a:t>
            </a:r>
            <a:r>
              <a:rPr>
                <a:solidFill>
                  <a:srgbClr val="931A68"/>
                </a:solidFill>
              </a:rPr>
              <a:t>when</a:t>
            </a:r>
            <a:r>
              <a:t> </a:t>
            </a:r>
            <a:r>
              <a:rPr>
                <a:solidFill>
                  <a:srgbClr val="793D93"/>
                </a:solidFill>
              </a:rPr>
              <a:t>pinsneq </a:t>
            </a:r>
            <a:r>
              <a:t>(pin_val) :&gt; pin_val: {</a:t>
            </a:r>
          </a:p>
          <a:p>
            <a:pPr defTabSz="457200">
              <a:spcBef>
                <a:spcPts val="0"/>
              </a:spcBef>
              <a:defRPr sz="1600">
                <a:solidFill>
                  <a:srgbClr val="000000"/>
                </a:solidFill>
                <a:latin typeface="Monaco"/>
                <a:ea typeface="Monaco"/>
                <a:cs typeface="Monaco"/>
                <a:sym typeface="Monaco"/>
              </a:defRPr>
            </a:pPr>
            <a:r>
              <a:t>                </a:t>
            </a:r>
            <a:r>
              <a:rPr>
                <a:solidFill>
                  <a:srgbClr val="4E9072"/>
                </a:solidFill>
              </a:rPr>
              <a:t>// change on pin</a:t>
            </a:r>
          </a:p>
          <a:p>
            <a:pPr defTabSz="457200">
              <a:spcBef>
                <a:spcPts val="0"/>
              </a:spcBef>
              <a:defRPr sz="1600">
                <a:solidFill>
                  <a:srgbClr val="000000"/>
                </a:solidFill>
                <a:latin typeface="Monaco"/>
                <a:ea typeface="Monaco"/>
                <a:cs typeface="Monaco"/>
                <a:sym typeface="Monaco"/>
              </a:defRPr>
            </a:pPr>
            <a:r>
              <a:t>                my_value = 0;</a:t>
            </a:r>
          </a:p>
          <a:p>
            <a:pPr defTabSz="457200">
              <a:spcBef>
                <a:spcPts val="0"/>
              </a:spcBef>
              <a:defRPr sz="1600">
                <a:solidFill>
                  <a:srgbClr val="000000"/>
                </a:solidFill>
                <a:latin typeface="Monaco"/>
                <a:ea typeface="Monaco"/>
                <a:cs typeface="Monaco"/>
                <a:sym typeface="Monaco"/>
              </a:defRPr>
            </a:pPr>
            <a:r>
              <a:t>                my_value = calculate (my_value);</a:t>
            </a:r>
          </a:p>
          <a:p>
            <a:pPr defTabSz="457200">
              <a:spcBef>
                <a:spcPts val="0"/>
              </a:spcBef>
              <a:defRPr sz="1600">
                <a:solidFill>
                  <a:srgbClr val="000000"/>
                </a:solidFill>
                <a:latin typeface="Monaco"/>
                <a:ea typeface="Monaco"/>
                <a:cs typeface="Monaco"/>
                <a:sym typeface="Monaco"/>
              </a:defRPr>
            </a:pPr>
            <a:r>
              <a:t>                my_value = i_con_1.set_get (my_value);</a:t>
            </a:r>
          </a:p>
          <a:p>
            <a:pPr defTabSz="457200">
              <a:spcBef>
                <a:spcPts val="0"/>
              </a:spcBef>
              <a:defRPr sz="16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600">
                <a:solidFill>
                  <a:srgbClr val="4E9072"/>
                </a:solidFill>
                <a:latin typeface="Monaco"/>
                <a:ea typeface="Monaco"/>
                <a:cs typeface="Monaco"/>
                <a:sym typeface="Monaco"/>
              </a:defRPr>
            </a:pPr>
            <a:r>
              <a:rPr>
                <a:solidFill>
                  <a:srgbClr val="000000"/>
                </a:solidFill>
              </a:rPr>
              <a:t>            </a:t>
            </a:r>
            <a:r>
              <a:t>// chanend ok, not used in example</a:t>
            </a:r>
            <a:endParaRPr>
              <a:solidFill>
                <a:srgbClr val="000000"/>
              </a:solidFill>
            </a:endParaRPr>
          </a:p>
          <a:p>
            <a:pPr defTabSz="457200">
              <a:spcBef>
                <a:spcPts val="0"/>
              </a:spcBef>
              <a:defRPr sz="1600">
                <a:solidFill>
                  <a:srgbClr val="4E9072"/>
                </a:solidFill>
                <a:latin typeface="Monaco"/>
                <a:ea typeface="Monaco"/>
                <a:cs typeface="Monaco"/>
                <a:sym typeface="Monaco"/>
              </a:defRPr>
            </a:pPr>
            <a:r>
              <a:rPr>
                <a:solidFill>
                  <a:srgbClr val="000000"/>
                </a:solidFill>
              </a:rPr>
              <a:t>            </a:t>
            </a:r>
            <a:r>
              <a:t>// Server interface ok, not used in example</a:t>
            </a:r>
            <a:endParaRPr>
              <a:solidFill>
                <a:srgbClr val="000000"/>
              </a:solidFill>
            </a:endParaRPr>
          </a:p>
          <a:p>
            <a:pPr defTabSz="457200">
              <a:spcBef>
                <a:spcPts val="0"/>
              </a:spcBef>
              <a:defRPr sz="1600">
                <a:solidFill>
                  <a:srgbClr val="000000"/>
                </a:solidFill>
                <a:latin typeface="Monaco"/>
                <a:ea typeface="Monaco"/>
                <a:cs typeface="Monaco"/>
                <a:sym typeface="Monaco"/>
              </a:defRPr>
            </a:pPr>
            <a:r>
              <a:t>        }</a:t>
            </a:r>
          </a:p>
          <a:p>
            <a:pPr defTabSz="457200">
              <a:spcBef>
                <a:spcPts val="0"/>
              </a:spcBef>
              <a:defRPr sz="1600">
                <a:solidFill>
                  <a:srgbClr val="000000"/>
                </a:solidFill>
                <a:latin typeface="Monaco"/>
                <a:ea typeface="Monaco"/>
                <a:cs typeface="Monaco"/>
                <a:sym typeface="Monaco"/>
              </a:defRPr>
            </a:pPr>
            <a:r>
              <a:t>    }</a:t>
            </a:r>
          </a:p>
          <a:p>
            <a:pPr defTabSz="457200">
              <a:spcBef>
                <a:spcPts val="0"/>
              </a:spcBef>
              <a:defRPr sz="1600">
                <a:solidFill>
                  <a:srgbClr val="000000"/>
                </a:solidFill>
                <a:latin typeface="Monaco"/>
                <a:ea typeface="Monaco"/>
                <a:cs typeface="Monaco"/>
                <a:sym typeface="Monaco"/>
              </a:defRPr>
            </a:pPr>
            <a:r>
              <a:t>}</a:t>
            </a:r>
          </a:p>
        </p:txBody>
      </p:sp>
      <p:sp>
        <p:nvSpPr>
          <p:cNvPr id="493" name="Rektangel"/>
          <p:cNvSpPr/>
          <p:nvPr/>
        </p:nvSpPr>
        <p:spPr>
          <a:xfrm>
            <a:off x="8961649" y="5138732"/>
            <a:ext cx="8199339" cy="1680775"/>
          </a:xfrm>
          <a:prstGeom prst="rect">
            <a:avLst/>
          </a:prstGeom>
          <a:ln w="25400">
            <a:solidFill>
              <a:srgbClr val="0000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94" name="Linje"/>
          <p:cNvSpPr/>
          <p:nvPr/>
        </p:nvSpPr>
        <p:spPr>
          <a:xfrm>
            <a:off x="790659" y="4838246"/>
            <a:ext cx="1033591" cy="1"/>
          </a:xfrm>
          <a:prstGeom prst="line">
            <a:avLst/>
          </a:prstGeom>
          <a:ln w="381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495" name="Linje"/>
          <p:cNvSpPr/>
          <p:nvPr/>
        </p:nvSpPr>
        <p:spPr>
          <a:xfrm>
            <a:off x="12322259" y="4666391"/>
            <a:ext cx="2807105" cy="1"/>
          </a:xfrm>
          <a:prstGeom prst="line">
            <a:avLst/>
          </a:prstGeom>
          <a:ln w="381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496" name="Linje"/>
          <p:cNvSpPr/>
          <p:nvPr/>
        </p:nvSpPr>
        <p:spPr>
          <a:xfrm>
            <a:off x="18958614" y="4158796"/>
            <a:ext cx="4741162" cy="1"/>
          </a:xfrm>
          <a:prstGeom prst="line">
            <a:avLst/>
          </a:prstGeom>
          <a:ln w="381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497" name="This example code shows task types,…"/>
          <p:cNvSpPr txBox="1"/>
          <p:nvPr/>
        </p:nvSpPr>
        <p:spPr>
          <a:xfrm>
            <a:off x="287549" y="16415937"/>
            <a:ext cx="12577104" cy="2298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spcBef>
                <a:spcPts val="0"/>
              </a:spcBef>
              <a:defRPr>
                <a:solidFill>
                  <a:srgbClr val="515151"/>
                </a:solidFill>
              </a:defRPr>
            </a:pPr>
            <a:r>
              <a:t>This example code shows </a:t>
            </a:r>
            <a:r>
              <a:rPr>
                <a:solidFill>
                  <a:srgbClr val="FF2600"/>
                </a:solidFill>
              </a:rPr>
              <a:t>task types</a:t>
            </a:r>
            <a:r>
              <a:t>, </a:t>
            </a:r>
          </a:p>
          <a:p>
            <a:pPr>
              <a:defRPr>
                <a:solidFill>
                  <a:srgbClr val="515151"/>
                </a:solidFill>
              </a:defRPr>
            </a:pPr>
            <a:r>
              <a:t>the code examples are not related to the theme of this presentation</a:t>
            </a:r>
          </a:p>
        </p:txBody>
      </p:sp>
      <p:sp>
        <p:nvSpPr>
          <p:cNvPr id="498" name="Rektangel"/>
          <p:cNvSpPr/>
          <p:nvPr/>
        </p:nvSpPr>
        <p:spPr>
          <a:xfrm>
            <a:off x="2622745" y="9288525"/>
            <a:ext cx="2781705" cy="415594"/>
          </a:xfrm>
          <a:prstGeom prst="rect">
            <a:avLst/>
          </a:prstGeom>
          <a:ln w="381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499" name="Rektangel"/>
          <p:cNvSpPr/>
          <p:nvPr/>
        </p:nvSpPr>
        <p:spPr>
          <a:xfrm>
            <a:off x="11226088" y="9372107"/>
            <a:ext cx="2311729" cy="415593"/>
          </a:xfrm>
          <a:prstGeom prst="rect">
            <a:avLst/>
          </a:prstGeom>
          <a:ln w="381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500" name="Rektangel"/>
          <p:cNvSpPr/>
          <p:nvPr/>
        </p:nvSpPr>
        <p:spPr>
          <a:xfrm>
            <a:off x="19636330" y="6478640"/>
            <a:ext cx="2162050" cy="415594"/>
          </a:xfrm>
          <a:prstGeom prst="rect">
            <a:avLst/>
          </a:prstGeom>
          <a:ln w="381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501" name="Rektangel"/>
          <p:cNvSpPr/>
          <p:nvPr/>
        </p:nvSpPr>
        <p:spPr>
          <a:xfrm>
            <a:off x="21628100" y="5391382"/>
            <a:ext cx="1889983" cy="979664"/>
          </a:xfrm>
          <a:prstGeom prst="rect">
            <a:avLst/>
          </a:prstGeom>
          <a:ln w="381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502"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503" name="Rektangel"/>
          <p:cNvSpPr/>
          <p:nvPr/>
        </p:nvSpPr>
        <p:spPr>
          <a:xfrm>
            <a:off x="1313804" y="14143741"/>
            <a:ext cx="1500214" cy="415594"/>
          </a:xfrm>
          <a:prstGeom prst="rect">
            <a:avLst/>
          </a:prstGeom>
          <a:ln w="381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504" name="Normal tasks can also contain composite par"/>
          <p:cNvSpPr txBox="1"/>
          <p:nvPr/>
        </p:nvSpPr>
        <p:spPr>
          <a:xfrm>
            <a:off x="286892" y="15514237"/>
            <a:ext cx="10744350"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a:defRPr>
                <a:solidFill>
                  <a:srgbClr val="515151"/>
                </a:solidFill>
              </a:defRPr>
            </a:pPr>
            <a:r>
              <a:t>Normal tasks can also contain composite </a:t>
            </a:r>
            <a:r>
              <a:rPr>
                <a:solidFill>
                  <a:srgbClr val="872965"/>
                </a:solidFill>
                <a:latin typeface="Monaco"/>
                <a:ea typeface="Monaco"/>
                <a:cs typeface="Monaco"/>
                <a:sym typeface="Monaco"/>
              </a:rPr>
              <a:t>par</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4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5" grpId="7" fill="hold">
                                  <p:stCondLst>
                                    <p:cond delay="0"/>
                                  </p:stCondLst>
                                  <p:iterate type="el" backwards="0">
                                    <p:tmAbs val="0"/>
                                  </p:iterate>
                                  <p:childTnLst>
                                    <p:set>
                                      <p:cBhvr>
                                        <p:cTn id="30" fill="hold"/>
                                        <p:tgtEl>
                                          <p:spTgt spid="494"/>
                                        </p:tgtEl>
                                        <p:attrNameLst>
                                          <p:attrName>style.visibility</p:attrName>
                                        </p:attrNameLst>
                                      </p:cBhvr>
                                      <p:to>
                                        <p:strVal val="visible"/>
                                      </p:to>
                                    </p:set>
                                    <p:anim calcmode="lin" valueType="num">
                                      <p:cBhvr>
                                        <p:cTn id="31" dur="1000" fill="hold"/>
                                        <p:tgtEl>
                                          <p:spTgt spid="494"/>
                                        </p:tgtEl>
                                        <p:attrNameLst>
                                          <p:attrName>ppt_w</p:attrName>
                                        </p:attrNameLst>
                                      </p:cBhvr>
                                      <p:tavLst>
                                        <p:tav tm="0">
                                          <p:val>
                                            <p:fltVal val="0"/>
                                          </p:val>
                                        </p:tav>
                                        <p:tav tm="100000">
                                          <p:val>
                                            <p:strVal val="#ppt_w"/>
                                          </p:val>
                                        </p:tav>
                                      </p:tavLst>
                                    </p:anim>
                                    <p:anim calcmode="lin" valueType="num">
                                      <p:cBhvr>
                                        <p:cTn id="32" dur="1000" fill="hold"/>
                                        <p:tgtEl>
                                          <p:spTgt spid="494"/>
                                        </p:tgtEl>
                                        <p:attrNameLst>
                                          <p:attrName>ppt_h</p:attrName>
                                        </p:attrNameLst>
                                      </p:cBhvr>
                                      <p:tavLst>
                                        <p:tav tm="0">
                                          <p:val>
                                            <p:fltVal val="0"/>
                                          </p:val>
                                        </p:tav>
                                        <p:tav tm="100000">
                                          <p:val>
                                            <p:strVal val="#ppt_h"/>
                                          </p:val>
                                        </p:tav>
                                      </p:tavLst>
                                    </p:anim>
                                    <p:anim calcmode="lin" valueType="num">
                                      <p:cBhvr>
                                        <p:cTn id="33" dur="1000" fill="hold"/>
                                        <p:tgtEl>
                                          <p:spTgt spid="49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4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8" fill="hold">
                                  <p:stCondLst>
                                    <p:cond delay="0"/>
                                  </p:stCondLst>
                                  <p:iterate type="el" backwards="0">
                                    <p:tmAbs val="0"/>
                                  </p:iterate>
                                  <p:childTnLst>
                                    <p:set>
                                      <p:cBhvr>
                                        <p:cTn id="38" fill="hold"/>
                                        <p:tgtEl>
                                          <p:spTgt spid="49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9" fill="hold">
                                  <p:stCondLst>
                                    <p:cond delay="0"/>
                                  </p:stCondLst>
                                  <p:iterate type="el" backwards="0">
                                    <p:tmAbs val="0"/>
                                  </p:iterate>
                                  <p:childTnLst>
                                    <p:set>
                                      <p:cBhvr>
                                        <p:cTn id="42" fill="hold"/>
                                        <p:tgtEl>
                                          <p:spTgt spid="49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0" fill="hold">
                                  <p:stCondLst>
                                    <p:cond delay="0"/>
                                  </p:stCondLst>
                                  <p:iterate type="el" backwards="0">
                                    <p:tmAbs val="0"/>
                                  </p:iterate>
                                  <p:childTnLst>
                                    <p:set>
                                      <p:cBhvr>
                                        <p:cTn id="46" fill="hold"/>
                                        <p:tgtEl>
                                          <p:spTgt spid="49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5" grpId="11" fill="hold">
                                  <p:stCondLst>
                                    <p:cond delay="0"/>
                                  </p:stCondLst>
                                  <p:iterate type="el" backwards="0">
                                    <p:tmAbs val="0"/>
                                  </p:iterate>
                                  <p:childTnLst>
                                    <p:set>
                                      <p:cBhvr>
                                        <p:cTn id="50" fill="hold"/>
                                        <p:tgtEl>
                                          <p:spTgt spid="495"/>
                                        </p:tgtEl>
                                        <p:attrNameLst>
                                          <p:attrName>style.visibility</p:attrName>
                                        </p:attrNameLst>
                                      </p:cBhvr>
                                      <p:to>
                                        <p:strVal val="visible"/>
                                      </p:to>
                                    </p:set>
                                    <p:anim calcmode="lin" valueType="num">
                                      <p:cBhvr>
                                        <p:cTn id="51" dur="1000" fill="hold"/>
                                        <p:tgtEl>
                                          <p:spTgt spid="495"/>
                                        </p:tgtEl>
                                        <p:attrNameLst>
                                          <p:attrName>ppt_w</p:attrName>
                                        </p:attrNameLst>
                                      </p:cBhvr>
                                      <p:tavLst>
                                        <p:tav tm="0">
                                          <p:val>
                                            <p:fltVal val="0"/>
                                          </p:val>
                                        </p:tav>
                                        <p:tav tm="100000">
                                          <p:val>
                                            <p:strVal val="#ppt_w"/>
                                          </p:val>
                                        </p:tav>
                                      </p:tavLst>
                                    </p:anim>
                                    <p:anim calcmode="lin" valueType="num">
                                      <p:cBhvr>
                                        <p:cTn id="52" dur="1000" fill="hold"/>
                                        <p:tgtEl>
                                          <p:spTgt spid="495"/>
                                        </p:tgtEl>
                                        <p:attrNameLst>
                                          <p:attrName>ppt_h</p:attrName>
                                        </p:attrNameLst>
                                      </p:cBhvr>
                                      <p:tavLst>
                                        <p:tav tm="0">
                                          <p:val>
                                            <p:fltVal val="0"/>
                                          </p:val>
                                        </p:tav>
                                        <p:tav tm="100000">
                                          <p:val>
                                            <p:strVal val="#ppt_h"/>
                                          </p:val>
                                        </p:tav>
                                      </p:tavLst>
                                    </p:anim>
                                    <p:anim calcmode="lin" valueType="num">
                                      <p:cBhvr>
                                        <p:cTn id="53" dur="1000" fill="hold"/>
                                        <p:tgtEl>
                                          <p:spTgt spid="495"/>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4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2" fill="hold">
                                  <p:stCondLst>
                                    <p:cond delay="0"/>
                                  </p:stCondLst>
                                  <p:iterate type="el" backwards="0">
                                    <p:tmAbs val="0"/>
                                  </p:iterate>
                                  <p:childTnLst>
                                    <p:set>
                                      <p:cBhvr>
                                        <p:cTn id="58" fill="hold"/>
                                        <p:tgtEl>
                                          <p:spTgt spid="49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3" fill="hold">
                                  <p:stCondLst>
                                    <p:cond delay="0"/>
                                  </p:stCondLst>
                                  <p:iterate type="el" backwards="0">
                                    <p:tmAbs val="0"/>
                                  </p:iterate>
                                  <p:childTnLst>
                                    <p:set>
                                      <p:cBhvr>
                                        <p:cTn id="62" fill="hold"/>
                                        <p:tgtEl>
                                          <p:spTgt spid="48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4" fill="hold">
                                  <p:stCondLst>
                                    <p:cond delay="0"/>
                                  </p:stCondLst>
                                  <p:iterate type="el" backwards="0">
                                    <p:tmAbs val="0"/>
                                  </p:iterate>
                                  <p:childTnLst>
                                    <p:set>
                                      <p:cBhvr>
                                        <p:cTn id="66" fill="hold"/>
                                        <p:tgtEl>
                                          <p:spTgt spid="4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5" grpId="15" fill="hold">
                                  <p:stCondLst>
                                    <p:cond delay="0"/>
                                  </p:stCondLst>
                                  <p:iterate type="el" backwards="0">
                                    <p:tmAbs val="0"/>
                                  </p:iterate>
                                  <p:childTnLst>
                                    <p:set>
                                      <p:cBhvr>
                                        <p:cTn id="70" fill="hold"/>
                                        <p:tgtEl>
                                          <p:spTgt spid="496"/>
                                        </p:tgtEl>
                                        <p:attrNameLst>
                                          <p:attrName>style.visibility</p:attrName>
                                        </p:attrNameLst>
                                      </p:cBhvr>
                                      <p:to>
                                        <p:strVal val="visible"/>
                                      </p:to>
                                    </p:set>
                                    <p:anim calcmode="lin" valueType="num">
                                      <p:cBhvr>
                                        <p:cTn id="71" dur="1000" fill="hold"/>
                                        <p:tgtEl>
                                          <p:spTgt spid="496"/>
                                        </p:tgtEl>
                                        <p:attrNameLst>
                                          <p:attrName>ppt_w</p:attrName>
                                        </p:attrNameLst>
                                      </p:cBhvr>
                                      <p:tavLst>
                                        <p:tav tm="0">
                                          <p:val>
                                            <p:fltVal val="0"/>
                                          </p:val>
                                        </p:tav>
                                        <p:tav tm="100000">
                                          <p:val>
                                            <p:strVal val="#ppt_w"/>
                                          </p:val>
                                        </p:tav>
                                      </p:tavLst>
                                    </p:anim>
                                    <p:anim calcmode="lin" valueType="num">
                                      <p:cBhvr>
                                        <p:cTn id="72" dur="1000" fill="hold"/>
                                        <p:tgtEl>
                                          <p:spTgt spid="496"/>
                                        </p:tgtEl>
                                        <p:attrNameLst>
                                          <p:attrName>ppt_h</p:attrName>
                                        </p:attrNameLst>
                                      </p:cBhvr>
                                      <p:tavLst>
                                        <p:tav tm="0">
                                          <p:val>
                                            <p:fltVal val="0"/>
                                          </p:val>
                                        </p:tav>
                                        <p:tav tm="100000">
                                          <p:val>
                                            <p:strVal val="#ppt_h"/>
                                          </p:val>
                                        </p:tav>
                                      </p:tavLst>
                                    </p:anim>
                                    <p:anim calcmode="lin" valueType="num">
                                      <p:cBhvr>
                                        <p:cTn id="73" dur="1000" fill="hold"/>
                                        <p:tgtEl>
                                          <p:spTgt spid="496"/>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49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0" presetID="1" grpId="16" fill="hold">
                                  <p:stCondLst>
                                    <p:cond delay="0"/>
                                  </p:stCondLst>
                                  <p:iterate type="el" backwards="0">
                                    <p:tmAbs val="0"/>
                                  </p:iterate>
                                  <p:childTnLst>
                                    <p:set>
                                      <p:cBhvr>
                                        <p:cTn id="78" fill="hold"/>
                                        <p:tgtEl>
                                          <p:spTgt spid="48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0" presetID="1" grpId="17" fill="hold">
                                  <p:stCondLst>
                                    <p:cond delay="0"/>
                                  </p:stCondLst>
                                  <p:iterate type="el" backwards="0">
                                    <p:tmAbs val="0"/>
                                  </p:iterate>
                                  <p:childTnLst>
                                    <p:set>
                                      <p:cBhvr>
                                        <p:cTn id="82" fill="hold"/>
                                        <p:tgtEl>
                                          <p:spTgt spid="4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5" grpId="18" fill="hold">
                                  <p:stCondLst>
                                    <p:cond delay="0"/>
                                  </p:stCondLst>
                                  <p:iterate type="el" backwards="0">
                                    <p:tmAbs val="0"/>
                                  </p:iterate>
                                  <p:childTnLst>
                                    <p:set>
                                      <p:cBhvr>
                                        <p:cTn id="86" fill="hold"/>
                                        <p:tgtEl>
                                          <p:spTgt spid="483"/>
                                        </p:tgtEl>
                                        <p:attrNameLst>
                                          <p:attrName>style.visibility</p:attrName>
                                        </p:attrNameLst>
                                      </p:cBhvr>
                                      <p:to>
                                        <p:strVal val="visible"/>
                                      </p:to>
                                    </p:set>
                                    <p:anim calcmode="lin" valueType="num">
                                      <p:cBhvr>
                                        <p:cTn id="87" dur="1000" fill="hold"/>
                                        <p:tgtEl>
                                          <p:spTgt spid="483"/>
                                        </p:tgtEl>
                                        <p:attrNameLst>
                                          <p:attrName>ppt_w</p:attrName>
                                        </p:attrNameLst>
                                      </p:cBhvr>
                                      <p:tavLst>
                                        <p:tav tm="0">
                                          <p:val>
                                            <p:fltVal val="0"/>
                                          </p:val>
                                        </p:tav>
                                        <p:tav tm="100000">
                                          <p:val>
                                            <p:strVal val="#ppt_w"/>
                                          </p:val>
                                        </p:tav>
                                      </p:tavLst>
                                    </p:anim>
                                    <p:anim calcmode="lin" valueType="num">
                                      <p:cBhvr>
                                        <p:cTn id="88" dur="1000" fill="hold"/>
                                        <p:tgtEl>
                                          <p:spTgt spid="483"/>
                                        </p:tgtEl>
                                        <p:attrNameLst>
                                          <p:attrName>ppt_h</p:attrName>
                                        </p:attrNameLst>
                                      </p:cBhvr>
                                      <p:tavLst>
                                        <p:tav tm="0">
                                          <p:val>
                                            <p:fltVal val="0"/>
                                          </p:val>
                                        </p:tav>
                                        <p:tav tm="100000">
                                          <p:val>
                                            <p:strVal val="#ppt_h"/>
                                          </p:val>
                                        </p:tav>
                                      </p:tavLst>
                                    </p:anim>
                                    <p:anim calcmode="lin" valueType="num">
                                      <p:cBhvr>
                                        <p:cTn id="89" dur="1000" fill="hold"/>
                                        <p:tgtEl>
                                          <p:spTgt spid="483"/>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4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p:stCondLst>
                        <p:cond delay="indefinite"/>
                      </p:stCondLst>
                      <p:childTnLst>
                        <p:par>
                          <p:cTn id="92" fill="hold">
                            <p:stCondLst>
                              <p:cond delay="0"/>
                            </p:stCondLst>
                            <p:childTnLst>
                              <p:par>
                                <p:cTn id="93" presetClass="entr" nodeType="clickEffect" presetSubtype="0" presetID="15" grpId="19" fill="hold">
                                  <p:stCondLst>
                                    <p:cond delay="0"/>
                                  </p:stCondLst>
                                  <p:iterate type="el" backwards="0">
                                    <p:tmAbs val="0"/>
                                  </p:iterate>
                                  <p:childTnLst>
                                    <p:set>
                                      <p:cBhvr>
                                        <p:cTn id="94" fill="hold"/>
                                        <p:tgtEl>
                                          <p:spTgt spid="498"/>
                                        </p:tgtEl>
                                        <p:attrNameLst>
                                          <p:attrName>style.visibility</p:attrName>
                                        </p:attrNameLst>
                                      </p:cBhvr>
                                      <p:to>
                                        <p:strVal val="visible"/>
                                      </p:to>
                                    </p:set>
                                    <p:anim calcmode="lin" valueType="num">
                                      <p:cBhvr>
                                        <p:cTn id="95" dur="1000" fill="hold"/>
                                        <p:tgtEl>
                                          <p:spTgt spid="498"/>
                                        </p:tgtEl>
                                        <p:attrNameLst>
                                          <p:attrName>ppt_w</p:attrName>
                                        </p:attrNameLst>
                                      </p:cBhvr>
                                      <p:tavLst>
                                        <p:tav tm="0">
                                          <p:val>
                                            <p:fltVal val="0"/>
                                          </p:val>
                                        </p:tav>
                                        <p:tav tm="100000">
                                          <p:val>
                                            <p:strVal val="#ppt_w"/>
                                          </p:val>
                                        </p:tav>
                                      </p:tavLst>
                                    </p:anim>
                                    <p:anim calcmode="lin" valueType="num">
                                      <p:cBhvr>
                                        <p:cTn id="96" dur="1000" fill="hold"/>
                                        <p:tgtEl>
                                          <p:spTgt spid="498"/>
                                        </p:tgtEl>
                                        <p:attrNameLst>
                                          <p:attrName>ppt_h</p:attrName>
                                        </p:attrNameLst>
                                      </p:cBhvr>
                                      <p:tavLst>
                                        <p:tav tm="0">
                                          <p:val>
                                            <p:fltVal val="0"/>
                                          </p:val>
                                        </p:tav>
                                        <p:tav tm="100000">
                                          <p:val>
                                            <p:strVal val="#ppt_h"/>
                                          </p:val>
                                        </p:tav>
                                      </p:tavLst>
                                    </p:anim>
                                    <p:anim calcmode="lin" valueType="num">
                                      <p:cBhvr>
                                        <p:cTn id="97" dur="1000" fill="hold"/>
                                        <p:tgtEl>
                                          <p:spTgt spid="498"/>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4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9" fill="hold">
                      <p:stCondLst>
                        <p:cond delay="indefinite"/>
                      </p:stCondLst>
                      <p:childTnLst>
                        <p:par>
                          <p:cTn id="100" fill="hold">
                            <p:stCondLst>
                              <p:cond delay="0"/>
                            </p:stCondLst>
                            <p:childTnLst>
                              <p:par>
                                <p:cTn id="101" presetClass="entr" nodeType="clickEffect" presetSubtype="0" presetID="15" grpId="20" fill="hold">
                                  <p:stCondLst>
                                    <p:cond delay="0"/>
                                  </p:stCondLst>
                                  <p:iterate type="el" backwards="0">
                                    <p:tmAbs val="0"/>
                                  </p:iterate>
                                  <p:childTnLst>
                                    <p:set>
                                      <p:cBhvr>
                                        <p:cTn id="102" fill="hold"/>
                                        <p:tgtEl>
                                          <p:spTgt spid="503"/>
                                        </p:tgtEl>
                                        <p:attrNameLst>
                                          <p:attrName>style.visibility</p:attrName>
                                        </p:attrNameLst>
                                      </p:cBhvr>
                                      <p:to>
                                        <p:strVal val="visible"/>
                                      </p:to>
                                    </p:set>
                                    <p:anim calcmode="lin" valueType="num">
                                      <p:cBhvr>
                                        <p:cTn id="103" dur="1000" fill="hold"/>
                                        <p:tgtEl>
                                          <p:spTgt spid="503"/>
                                        </p:tgtEl>
                                        <p:attrNameLst>
                                          <p:attrName>ppt_w</p:attrName>
                                        </p:attrNameLst>
                                      </p:cBhvr>
                                      <p:tavLst>
                                        <p:tav tm="0">
                                          <p:val>
                                            <p:fltVal val="0"/>
                                          </p:val>
                                        </p:tav>
                                        <p:tav tm="100000">
                                          <p:val>
                                            <p:strVal val="#ppt_w"/>
                                          </p:val>
                                        </p:tav>
                                      </p:tavLst>
                                    </p:anim>
                                    <p:anim calcmode="lin" valueType="num">
                                      <p:cBhvr>
                                        <p:cTn id="104" dur="1000" fill="hold"/>
                                        <p:tgtEl>
                                          <p:spTgt spid="503"/>
                                        </p:tgtEl>
                                        <p:attrNameLst>
                                          <p:attrName>ppt_h</p:attrName>
                                        </p:attrNameLst>
                                      </p:cBhvr>
                                      <p:tavLst>
                                        <p:tav tm="0">
                                          <p:val>
                                            <p:fltVal val="0"/>
                                          </p:val>
                                        </p:tav>
                                        <p:tav tm="100000">
                                          <p:val>
                                            <p:strVal val="#ppt_h"/>
                                          </p:val>
                                        </p:tav>
                                      </p:tavLst>
                                    </p:anim>
                                    <p:anim calcmode="lin" valueType="num">
                                      <p:cBhvr>
                                        <p:cTn id="105" dur="1000" fill="hold"/>
                                        <p:tgtEl>
                                          <p:spTgt spid="503"/>
                                        </p:tgtEl>
                                        <p:attrNameLst>
                                          <p:attrName>ppt_x</p:attrName>
                                        </p:attrNameLst>
                                      </p:cBhvr>
                                      <p:tavLst>
                                        <p:tav tm="0" fmla="#ppt_x+(cos(-2*pi*(1-$))*-#ppt_x-sin(-2*pi*(1-$))*(1-#ppt_y))*(1-$)">
                                          <p:val>
                                            <p:fltVal val="0"/>
                                          </p:val>
                                        </p:tav>
                                        <p:tav tm="100000">
                                          <p:val>
                                            <p:fltVal val="1"/>
                                          </p:val>
                                        </p:tav>
                                      </p:tavLst>
                                    </p:anim>
                                    <p:anim calcmode="lin" valueType="num">
                                      <p:cBhvr>
                                        <p:cTn id="106" dur="1000" fill="hold"/>
                                        <p:tgtEl>
                                          <p:spTgt spid="50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7" fill="hold">
                      <p:stCondLst>
                        <p:cond delay="indefinite"/>
                      </p:stCondLst>
                      <p:childTnLst>
                        <p:par>
                          <p:cTn id="108" fill="hold">
                            <p:stCondLst>
                              <p:cond delay="0"/>
                            </p:stCondLst>
                            <p:childTnLst>
                              <p:par>
                                <p:cTn id="109" presetClass="entr" nodeType="clickEffect" presetSubtype="0" presetID="15" grpId="21" fill="hold">
                                  <p:stCondLst>
                                    <p:cond delay="0"/>
                                  </p:stCondLst>
                                  <p:iterate type="el" backwards="0">
                                    <p:tmAbs val="0"/>
                                  </p:iterate>
                                  <p:childTnLst>
                                    <p:set>
                                      <p:cBhvr>
                                        <p:cTn id="110" fill="hold"/>
                                        <p:tgtEl>
                                          <p:spTgt spid="499"/>
                                        </p:tgtEl>
                                        <p:attrNameLst>
                                          <p:attrName>style.visibility</p:attrName>
                                        </p:attrNameLst>
                                      </p:cBhvr>
                                      <p:to>
                                        <p:strVal val="visible"/>
                                      </p:to>
                                    </p:set>
                                    <p:anim calcmode="lin" valueType="num">
                                      <p:cBhvr>
                                        <p:cTn id="111" dur="1000" fill="hold"/>
                                        <p:tgtEl>
                                          <p:spTgt spid="499"/>
                                        </p:tgtEl>
                                        <p:attrNameLst>
                                          <p:attrName>ppt_w</p:attrName>
                                        </p:attrNameLst>
                                      </p:cBhvr>
                                      <p:tavLst>
                                        <p:tav tm="0">
                                          <p:val>
                                            <p:fltVal val="0"/>
                                          </p:val>
                                        </p:tav>
                                        <p:tav tm="100000">
                                          <p:val>
                                            <p:strVal val="#ppt_w"/>
                                          </p:val>
                                        </p:tav>
                                      </p:tavLst>
                                    </p:anim>
                                    <p:anim calcmode="lin" valueType="num">
                                      <p:cBhvr>
                                        <p:cTn id="112" dur="1000" fill="hold"/>
                                        <p:tgtEl>
                                          <p:spTgt spid="499"/>
                                        </p:tgtEl>
                                        <p:attrNameLst>
                                          <p:attrName>ppt_h</p:attrName>
                                        </p:attrNameLst>
                                      </p:cBhvr>
                                      <p:tavLst>
                                        <p:tav tm="0">
                                          <p:val>
                                            <p:fltVal val="0"/>
                                          </p:val>
                                        </p:tav>
                                        <p:tav tm="100000">
                                          <p:val>
                                            <p:strVal val="#ppt_h"/>
                                          </p:val>
                                        </p:tav>
                                      </p:tavLst>
                                    </p:anim>
                                    <p:anim calcmode="lin" valueType="num">
                                      <p:cBhvr>
                                        <p:cTn id="113" dur="1000" fill="hold"/>
                                        <p:tgtEl>
                                          <p:spTgt spid="499"/>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49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5" fill="hold">
                      <p:stCondLst>
                        <p:cond delay="indefinite"/>
                      </p:stCondLst>
                      <p:childTnLst>
                        <p:par>
                          <p:cTn id="116" fill="hold">
                            <p:stCondLst>
                              <p:cond delay="0"/>
                            </p:stCondLst>
                            <p:childTnLst>
                              <p:par>
                                <p:cTn id="117" presetClass="entr" nodeType="clickEffect" presetSubtype="0" presetID="15" grpId="22" fill="hold">
                                  <p:stCondLst>
                                    <p:cond delay="0"/>
                                  </p:stCondLst>
                                  <p:iterate type="el" backwards="0">
                                    <p:tmAbs val="0"/>
                                  </p:iterate>
                                  <p:childTnLst>
                                    <p:set>
                                      <p:cBhvr>
                                        <p:cTn id="118" fill="hold"/>
                                        <p:tgtEl>
                                          <p:spTgt spid="500"/>
                                        </p:tgtEl>
                                        <p:attrNameLst>
                                          <p:attrName>style.visibility</p:attrName>
                                        </p:attrNameLst>
                                      </p:cBhvr>
                                      <p:to>
                                        <p:strVal val="visible"/>
                                      </p:to>
                                    </p:set>
                                    <p:anim calcmode="lin" valueType="num">
                                      <p:cBhvr>
                                        <p:cTn id="119" dur="1000" fill="hold"/>
                                        <p:tgtEl>
                                          <p:spTgt spid="500"/>
                                        </p:tgtEl>
                                        <p:attrNameLst>
                                          <p:attrName>ppt_w</p:attrName>
                                        </p:attrNameLst>
                                      </p:cBhvr>
                                      <p:tavLst>
                                        <p:tav tm="0">
                                          <p:val>
                                            <p:fltVal val="0"/>
                                          </p:val>
                                        </p:tav>
                                        <p:tav tm="100000">
                                          <p:val>
                                            <p:strVal val="#ppt_w"/>
                                          </p:val>
                                        </p:tav>
                                      </p:tavLst>
                                    </p:anim>
                                    <p:anim calcmode="lin" valueType="num">
                                      <p:cBhvr>
                                        <p:cTn id="120" dur="1000" fill="hold"/>
                                        <p:tgtEl>
                                          <p:spTgt spid="500"/>
                                        </p:tgtEl>
                                        <p:attrNameLst>
                                          <p:attrName>ppt_h</p:attrName>
                                        </p:attrNameLst>
                                      </p:cBhvr>
                                      <p:tavLst>
                                        <p:tav tm="0">
                                          <p:val>
                                            <p:fltVal val="0"/>
                                          </p:val>
                                        </p:tav>
                                        <p:tav tm="100000">
                                          <p:val>
                                            <p:strVal val="#ppt_h"/>
                                          </p:val>
                                        </p:tav>
                                      </p:tavLst>
                                    </p:anim>
                                    <p:anim calcmode="lin" valueType="num">
                                      <p:cBhvr>
                                        <p:cTn id="121" dur="1000" fill="hold"/>
                                        <p:tgtEl>
                                          <p:spTgt spid="500"/>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5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3" fill="hold">
                      <p:stCondLst>
                        <p:cond delay="indefinite"/>
                      </p:stCondLst>
                      <p:childTnLst>
                        <p:par>
                          <p:cTn id="124" fill="hold">
                            <p:stCondLst>
                              <p:cond delay="0"/>
                            </p:stCondLst>
                            <p:childTnLst>
                              <p:par>
                                <p:cTn id="125" presetClass="entr" nodeType="clickEffect" presetSubtype="0" presetID="15" grpId="23" fill="hold">
                                  <p:stCondLst>
                                    <p:cond delay="0"/>
                                  </p:stCondLst>
                                  <p:iterate type="el" backwards="0">
                                    <p:tmAbs val="0"/>
                                  </p:iterate>
                                  <p:childTnLst>
                                    <p:set>
                                      <p:cBhvr>
                                        <p:cTn id="126" fill="hold"/>
                                        <p:tgtEl>
                                          <p:spTgt spid="501"/>
                                        </p:tgtEl>
                                        <p:attrNameLst>
                                          <p:attrName>style.visibility</p:attrName>
                                        </p:attrNameLst>
                                      </p:cBhvr>
                                      <p:to>
                                        <p:strVal val="visible"/>
                                      </p:to>
                                    </p:set>
                                    <p:anim calcmode="lin" valueType="num">
                                      <p:cBhvr>
                                        <p:cTn id="127" dur="1000" fill="hold"/>
                                        <p:tgtEl>
                                          <p:spTgt spid="501"/>
                                        </p:tgtEl>
                                        <p:attrNameLst>
                                          <p:attrName>ppt_w</p:attrName>
                                        </p:attrNameLst>
                                      </p:cBhvr>
                                      <p:tavLst>
                                        <p:tav tm="0">
                                          <p:val>
                                            <p:fltVal val="0"/>
                                          </p:val>
                                        </p:tav>
                                        <p:tav tm="100000">
                                          <p:val>
                                            <p:strVal val="#ppt_w"/>
                                          </p:val>
                                        </p:tav>
                                      </p:tavLst>
                                    </p:anim>
                                    <p:anim calcmode="lin" valueType="num">
                                      <p:cBhvr>
                                        <p:cTn id="128" dur="1000" fill="hold"/>
                                        <p:tgtEl>
                                          <p:spTgt spid="501"/>
                                        </p:tgtEl>
                                        <p:attrNameLst>
                                          <p:attrName>ppt_h</p:attrName>
                                        </p:attrNameLst>
                                      </p:cBhvr>
                                      <p:tavLst>
                                        <p:tav tm="0">
                                          <p:val>
                                            <p:fltVal val="0"/>
                                          </p:val>
                                        </p:tav>
                                        <p:tav tm="100000">
                                          <p:val>
                                            <p:strVal val="#ppt_h"/>
                                          </p:val>
                                        </p:tav>
                                      </p:tavLst>
                                    </p:anim>
                                    <p:anim calcmode="lin" valueType="num">
                                      <p:cBhvr>
                                        <p:cTn id="129" dur="1000" fill="hold"/>
                                        <p:tgtEl>
                                          <p:spTgt spid="501"/>
                                        </p:tgtEl>
                                        <p:attrNameLst>
                                          <p:attrName>ppt_x</p:attrName>
                                        </p:attrNameLst>
                                      </p:cBhvr>
                                      <p:tavLst>
                                        <p:tav tm="0" fmla="#ppt_x+(cos(-2*pi*(1-$))*-#ppt_x-sin(-2*pi*(1-$))*(1-#ppt_y))*(1-$)">
                                          <p:val>
                                            <p:fltVal val="0"/>
                                          </p:val>
                                        </p:tav>
                                        <p:tav tm="100000">
                                          <p:val>
                                            <p:fltVal val="1"/>
                                          </p:val>
                                        </p:tav>
                                      </p:tavLst>
                                    </p:anim>
                                    <p:anim calcmode="lin" valueType="num">
                                      <p:cBhvr>
                                        <p:cTn id="130" dur="1000" fill="hold"/>
                                        <p:tgtEl>
                                          <p:spTgt spid="50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31" fill="hold">
                      <p:stCondLst>
                        <p:cond delay="indefinite"/>
                      </p:stCondLst>
                      <p:childTnLst>
                        <p:par>
                          <p:cTn id="132" fill="hold">
                            <p:stCondLst>
                              <p:cond delay="0"/>
                            </p:stCondLst>
                            <p:childTnLst>
                              <p:par>
                                <p:cTn id="133" presetClass="entr" nodeType="clickEffect" presetSubtype="8" presetID="2" grpId="24" fill="hold">
                                  <p:stCondLst>
                                    <p:cond delay="0"/>
                                  </p:stCondLst>
                                  <p:iterate type="el" backwards="0">
                                    <p:tmAbs val="0"/>
                                  </p:iterate>
                                  <p:childTnLst>
                                    <p:set>
                                      <p:cBhvr>
                                        <p:cTn id="134" fill="hold"/>
                                        <p:tgtEl>
                                          <p:spTgt spid="504"/>
                                        </p:tgtEl>
                                        <p:attrNameLst>
                                          <p:attrName>style.visibility</p:attrName>
                                        </p:attrNameLst>
                                      </p:cBhvr>
                                      <p:to>
                                        <p:strVal val="visible"/>
                                      </p:to>
                                    </p:set>
                                    <p:anim calcmode="lin" valueType="num">
                                      <p:cBhvr>
                                        <p:cTn id="135" dur="1000" fill="hold"/>
                                        <p:tgtEl>
                                          <p:spTgt spid="504"/>
                                        </p:tgtEl>
                                        <p:attrNameLst>
                                          <p:attrName>ppt_x</p:attrName>
                                        </p:attrNameLst>
                                      </p:cBhvr>
                                      <p:tavLst>
                                        <p:tav tm="0">
                                          <p:val>
                                            <p:strVal val="0-#ppt_w/2"/>
                                          </p:val>
                                        </p:tav>
                                        <p:tav tm="100000">
                                          <p:val>
                                            <p:strVal val="#ppt_x"/>
                                          </p:val>
                                        </p:tav>
                                      </p:tavLst>
                                    </p:anim>
                                    <p:anim calcmode="lin" valueType="num">
                                      <p:cBhvr>
                                        <p:cTn id="136" dur="1000" fill="hold"/>
                                        <p:tgtEl>
                                          <p:spTgt spid="504"/>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Class="entr" nodeType="clickEffect" presetSubtype="8" presetID="2" grpId="25" fill="hold">
                                  <p:stCondLst>
                                    <p:cond delay="0"/>
                                  </p:stCondLst>
                                  <p:iterate type="el" backwards="0">
                                    <p:tmAbs val="0"/>
                                  </p:iterate>
                                  <p:childTnLst>
                                    <p:set>
                                      <p:cBhvr>
                                        <p:cTn id="140" fill="hold"/>
                                        <p:tgtEl>
                                          <p:spTgt spid="502"/>
                                        </p:tgtEl>
                                        <p:attrNameLst>
                                          <p:attrName>style.visibility</p:attrName>
                                        </p:attrNameLst>
                                      </p:cBhvr>
                                      <p:to>
                                        <p:strVal val="visible"/>
                                      </p:to>
                                    </p:set>
                                    <p:anim calcmode="lin" valueType="num">
                                      <p:cBhvr>
                                        <p:cTn id="141" dur="1000" fill="hold"/>
                                        <p:tgtEl>
                                          <p:spTgt spid="502"/>
                                        </p:tgtEl>
                                        <p:attrNameLst>
                                          <p:attrName>ppt_x</p:attrName>
                                        </p:attrNameLst>
                                      </p:cBhvr>
                                      <p:tavLst>
                                        <p:tav tm="0">
                                          <p:val>
                                            <p:strVal val="0-#ppt_w/2"/>
                                          </p:val>
                                        </p:tav>
                                        <p:tav tm="100000">
                                          <p:val>
                                            <p:strVal val="#ppt_x"/>
                                          </p:val>
                                        </p:tav>
                                      </p:tavLst>
                                    </p:anim>
                                    <p:anim calcmode="lin" valueType="num">
                                      <p:cBhvr>
                                        <p:cTn id="142" dur="1000" fill="hold"/>
                                        <p:tgtEl>
                                          <p:spTgt spid="5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3" grpId="9"/>
      <p:bldP build="whole" bldLvl="1" animBg="1" rev="0" advAuto="0" spid="486" grpId="16"/>
      <p:bldP build="whole" bldLvl="1" animBg="1" rev="0" advAuto="0" spid="503" grpId="20"/>
      <p:bldP build="whole" bldLvl="1" animBg="1" rev="0" advAuto="0" spid="482" grpId="6"/>
      <p:bldP build="whole" bldLvl="1" animBg="1" rev="0" advAuto="0" spid="487" grpId="2"/>
      <p:bldP build="whole" bldLvl="1" animBg="1" rev="0" advAuto="0" spid="492" grpId="10"/>
      <p:bldP build="whole" bldLvl="1" animBg="1" rev="0" advAuto="0" spid="484" grpId="5"/>
      <p:bldP build="whole" bldLvl="1" animBg="1" rev="0" advAuto="0" spid="496" grpId="15"/>
      <p:bldP build="whole" bldLvl="1" animBg="1" rev="0" advAuto="0" spid="495" grpId="11"/>
      <p:bldP build="whole" bldLvl="1" animBg="1" rev="0" advAuto="0" spid="497" grpId="1"/>
      <p:bldP build="whole" bldLvl="1" animBg="1" rev="0" advAuto="0" spid="502" grpId="25"/>
      <p:bldP build="whole" bldLvl="1" animBg="1" rev="0" advAuto="0" spid="500" grpId="22"/>
      <p:bldP build="whole" bldLvl="1" animBg="1" rev="0" advAuto="0" spid="490" grpId="8"/>
      <p:bldP build="whole" bldLvl="1" animBg="1" rev="0" advAuto="0" spid="485" grpId="13"/>
      <p:bldP build="whole" bldLvl="1" animBg="1" rev="0" advAuto="0" spid="499" grpId="21"/>
      <p:bldP build="whole" bldLvl="1" animBg="1" rev="0" advAuto="0" spid="481" grpId="14"/>
      <p:bldP build="whole" bldLvl="1" animBg="1" rev="0" advAuto="0" spid="488" grpId="3"/>
      <p:bldP build="whole" bldLvl="1" animBg="1" rev="0" advAuto="0" spid="501" grpId="23"/>
      <p:bldP build="whole" bldLvl="1" animBg="1" rev="0" advAuto="0" spid="494" grpId="7"/>
      <p:bldP build="whole" bldLvl="1" animBg="1" rev="0" advAuto="0" spid="489" grpId="4"/>
      <p:bldP build="whole" bldLvl="1" animBg="1" rev="0" advAuto="0" spid="498" grpId="19"/>
      <p:bldP build="whole" bldLvl="1" animBg="1" rev="0" advAuto="0" spid="480" grpId="17"/>
      <p:bldP build="whole" bldLvl="1" animBg="1" rev="0" advAuto="0" spid="491" grpId="12"/>
      <p:bldP build="whole" bldLvl="1" animBg="1" rev="0" advAuto="0" spid="483" grpId="18"/>
      <p:bldP build="whole" bldLvl="1" animBg="1" rev="0" advAuto="0" spid="504" grpId="24"/>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6" name="Attempt at an anAlysis"/>
          <p:cNvSpPr txBox="1"/>
          <p:nvPr>
            <p:ph type="body" idx="13"/>
          </p:nvPr>
        </p:nvSpPr>
        <p:spPr>
          <a:prstGeom prst="rect">
            <a:avLst/>
          </a:prstGeom>
        </p:spPr>
        <p:txBody>
          <a:bodyPr/>
          <a:lstStyle/>
          <a:p>
            <a:pPr/>
            <a:r>
              <a:t>Attempt at an anAlysis</a:t>
            </a:r>
          </a:p>
        </p:txBody>
      </p:sp>
      <p:sp>
        <p:nvSpPr>
          <p:cNvPr id="507" name="Even if XMOS probably introduced these task types to make better use of…"/>
          <p:cNvSpPr txBox="1"/>
          <p:nvPr/>
        </p:nvSpPr>
        <p:spPr>
          <a:xfrm>
            <a:off x="812799" y="3391562"/>
            <a:ext cx="23814448" cy="12992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lvl="1" marL="967441" indent="-522941">
              <a:buClr>
                <a:schemeClr val="accent1"/>
              </a:buClr>
              <a:buSzPct val="104999"/>
              <a:buFont typeface="Avenir Next"/>
              <a:buChar char="‣"/>
              <a:defRPr sz="4500">
                <a:solidFill>
                  <a:srgbClr val="515151"/>
                </a:solidFill>
              </a:defRPr>
            </a:pPr>
            <a:r>
              <a:t>Even if XMOS probably introduced these task types to make better use of </a:t>
            </a:r>
          </a:p>
          <a:p>
            <a:pPr lvl="1" marL="967441" indent="-522941">
              <a:buClr>
                <a:schemeClr val="accent1"/>
              </a:buClr>
              <a:buSzPct val="104999"/>
              <a:buFont typeface="Avenir Next"/>
              <a:buChar char="‣"/>
              <a:defRPr sz="4500">
                <a:solidFill>
                  <a:srgbClr val="515151"/>
                </a:solidFill>
              </a:defRPr>
            </a:pPr>
            <a:r>
              <a:t>HW cores and and f.ex. HW chanends, </a:t>
            </a:r>
          </a:p>
          <a:p>
            <a:pPr lvl="1" marL="967441" indent="-522941">
              <a:buClr>
                <a:schemeClr val="accent1"/>
              </a:buClr>
              <a:buSzPct val="104999"/>
              <a:buFont typeface="Avenir Next"/>
              <a:buChar char="‣"/>
              <a:defRPr sz="4500">
                <a:solidFill>
                  <a:srgbClr val="515151"/>
                </a:solidFill>
              </a:defRPr>
            </a:pPr>
            <a:r>
              <a:t>the user was given several types of </a:t>
            </a:r>
            <a:r>
              <a:rPr u="sng"/>
              <a:t>task abstractions</a:t>
            </a:r>
            <a:r>
              <a:t>. Nice, but confusing at first</a:t>
            </a:r>
          </a:p>
          <a:p>
            <a:pPr lvl="1" marL="967441" indent="-522941">
              <a:buClr>
                <a:schemeClr val="accent1"/>
              </a:buClr>
              <a:buSzPct val="104999"/>
              <a:buFont typeface="Avenir Next"/>
              <a:buChar char="‣"/>
              <a:defRPr sz="4500">
                <a:solidFill>
                  <a:srgbClr val="515151"/>
                </a:solidFill>
              </a:defRPr>
            </a:pPr>
            <a:r>
              <a:t>It then also probably is a selling point for the xCORE multicore processors</a:t>
            </a:r>
          </a:p>
          <a:p>
            <a:pPr lvl="1" marL="967441" indent="-522941">
              <a:buClr>
                <a:schemeClr val="accent1"/>
              </a:buClr>
              <a:buSzPct val="104999"/>
              <a:buFont typeface="Avenir Next"/>
              <a:buChar char="‣"/>
              <a:defRPr sz="4500">
                <a:solidFill>
                  <a:srgbClr val="515151"/>
                </a:solidFill>
              </a:defRPr>
            </a:pPr>
            <a:r>
              <a:t>It’s not «only» 8 logical cores per tile, it’s a useful task abstraction that takes us in the direction of FPGA with VHDL or Verilog, but we instead have these independent hardware modules called «logical cores»</a:t>
            </a:r>
          </a:p>
          <a:p>
            <a:pPr lvl="1" marL="967441" indent="-522941">
              <a:buClr>
                <a:schemeClr val="accent1"/>
              </a:buClr>
              <a:buSzPct val="104999"/>
              <a:buFont typeface="Avenir Next"/>
              <a:buChar char="‣"/>
              <a:defRPr sz="4500">
                <a:solidFill>
                  <a:srgbClr val="515151"/>
                </a:solidFill>
              </a:defRPr>
            </a:pPr>
            <a:r>
              <a:t>Plus, it does in fact let us do the toroid multi-node research</a:t>
            </a:r>
          </a:p>
          <a:p>
            <a:pPr lvl="1" marL="967441" indent="-522941">
              <a:buClr>
                <a:schemeClr val="accent1"/>
              </a:buClr>
              <a:buSzPct val="104999"/>
              <a:buFont typeface="Avenir Next"/>
              <a:buChar char="‣"/>
              <a:defRPr sz="4500">
                <a:solidFill>
                  <a:srgbClr val="515151"/>
                </a:solidFill>
              </a:defRPr>
            </a:pPr>
            <a:r>
              <a:t>And control my aquarium’s temperature and LED light, etc.  (</a:t>
            </a:r>
            <a:r>
              <a:rPr u="sng">
                <a:solidFill>
                  <a:schemeClr val="accent1"/>
                </a:solidFill>
                <a:hlinkClick r:id="rId2" invalidUrl="" action="" tgtFrame="" tooltip="" history="1" highlightClick="0" endSnd="0"/>
              </a:rPr>
              <a:t>here</a:t>
            </a:r>
            <a:r>
              <a:t>)</a:t>
            </a:r>
          </a:p>
          <a:p>
            <a:pPr lvl="1" marL="967441" indent="-522941">
              <a:buClr>
                <a:schemeClr val="accent1"/>
              </a:buClr>
              <a:buSzPct val="104999"/>
              <a:buFont typeface="Avenir Next"/>
              <a:buChar char="‣"/>
              <a:defRPr sz="4500">
                <a:solidFill>
                  <a:srgbClr val="515151"/>
                </a:solidFill>
              </a:defRPr>
            </a:pPr>
            <a:r>
              <a:t>These xC task types are rather generic and could with advantage have been introduced to any real-time, scheduler or operating system</a:t>
            </a:r>
          </a:p>
        </p:txBody>
      </p:sp>
      <p:sp>
        <p:nvSpPr>
          <p:cNvPr id="508"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5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5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5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50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50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50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50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2" fill="hold">
                                  <p:stCondLst>
                                    <p:cond delay="0"/>
                                  </p:stCondLst>
                                  <p:iterate type="el" backwards="0">
                                    <p:tmAbs val="0"/>
                                  </p:iterate>
                                  <p:childTnLst>
                                    <p:set>
                                      <p:cBhvr>
                                        <p:cTn id="40" fill="hold"/>
                                        <p:tgtEl>
                                          <p:spTgt spid="508"/>
                                        </p:tgtEl>
                                        <p:attrNameLst>
                                          <p:attrName>style.visibility</p:attrName>
                                        </p:attrNameLst>
                                      </p:cBhvr>
                                      <p:to>
                                        <p:strVal val="visible"/>
                                      </p:to>
                                    </p:set>
                                    <p:anim calcmode="lin" valueType="num">
                                      <p:cBhvr>
                                        <p:cTn id="41" dur="1000" fill="hold"/>
                                        <p:tgtEl>
                                          <p:spTgt spid="508"/>
                                        </p:tgtEl>
                                        <p:attrNameLst>
                                          <p:attrName>ppt_x</p:attrName>
                                        </p:attrNameLst>
                                      </p:cBhvr>
                                      <p:tavLst>
                                        <p:tav tm="0">
                                          <p:val>
                                            <p:strVal val="0-#ppt_w/2"/>
                                          </p:val>
                                        </p:tav>
                                        <p:tav tm="100000">
                                          <p:val>
                                            <p:strVal val="#ppt_x"/>
                                          </p:val>
                                        </p:tav>
                                      </p:tavLst>
                                    </p:anim>
                                    <p:anim calcmode="lin" valueType="num">
                                      <p:cBhvr>
                                        <p:cTn id="42" dur="1000" fill="hold"/>
                                        <p:tgtEl>
                                          <p:spTgt spid="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07" grpId="1"/>
      <p:bldP build="whole" bldLvl="1" animBg="1" rev="0" advAuto="0" spid="508" grpId="2"/>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0" name="Channels are obviously too expensive for our case"/>
          <p:cNvSpPr txBox="1"/>
          <p:nvPr>
            <p:ph type="body" idx="13"/>
          </p:nvPr>
        </p:nvSpPr>
        <p:spPr>
          <a:prstGeom prst="rect">
            <a:avLst/>
          </a:prstGeom>
        </p:spPr>
        <p:txBody>
          <a:bodyPr/>
          <a:lstStyle/>
          <a:p>
            <a:pPr/>
            <a:r>
              <a:t>Channels are obviously too expensive for our case</a:t>
            </a:r>
          </a:p>
        </p:txBody>
      </p:sp>
      <p:sp>
        <p:nvSpPr>
          <p:cNvPr id="511" name="In order to cope with this limitation, xC has…"/>
          <p:cNvSpPr txBox="1"/>
          <p:nvPr>
            <p:ph type="body" sz="quarter" idx="1"/>
          </p:nvPr>
        </p:nvSpPr>
        <p:spPr>
          <a:xfrm>
            <a:off x="11988800" y="12153387"/>
            <a:ext cx="14235967" cy="5801600"/>
          </a:xfrm>
          <a:prstGeom prst="rect">
            <a:avLst/>
          </a:prstGeom>
        </p:spPr>
        <p:txBody>
          <a:bodyPr/>
          <a:lstStyle/>
          <a:p>
            <a:pPr marL="522941" indent="-522941">
              <a:spcBef>
                <a:spcPts val="1300"/>
              </a:spcBef>
              <a:buChar char="‣"/>
              <a:defRPr sz="4000"/>
            </a:pPr>
            <a:r>
              <a:t>In order to cope with this limitation, xC has</a:t>
            </a:r>
          </a:p>
          <a:p>
            <a:pPr lvl="1" marL="967441" indent="-522941">
              <a:spcBef>
                <a:spcPts val="1300"/>
              </a:spcBef>
              <a:buChar char="‣"/>
              <a:defRPr sz="4000"/>
            </a:pPr>
            <a:r>
              <a:t>The </a:t>
            </a:r>
            <a:r>
              <a:rPr i="1">
                <a:latin typeface="Avenir Next"/>
                <a:ea typeface="Avenir Next"/>
                <a:cs typeface="Avenir Next"/>
                <a:sym typeface="Avenir Next"/>
              </a:rPr>
              <a:t>combinable</a:t>
            </a:r>
            <a:r>
              <a:t> and </a:t>
            </a:r>
            <a:r>
              <a:rPr i="1">
                <a:latin typeface="Avenir Next"/>
                <a:ea typeface="Avenir Next"/>
                <a:cs typeface="Avenir Next"/>
                <a:sym typeface="Avenir Next"/>
              </a:rPr>
              <a:t>distributable</a:t>
            </a:r>
            <a:r>
              <a:t> tasks</a:t>
            </a:r>
          </a:p>
          <a:p>
            <a:pPr lvl="1" marL="967441" indent="-522941">
              <a:spcBef>
                <a:spcPts val="1300"/>
              </a:spcBef>
              <a:buChar char="‣"/>
              <a:defRPr sz="4000"/>
            </a:pPr>
            <a:r>
              <a:t>Use of </a:t>
            </a:r>
            <a:r>
              <a:rPr i="1">
                <a:latin typeface="Avenir Next"/>
                <a:ea typeface="Avenir Next"/>
                <a:cs typeface="Avenir Next"/>
                <a:sym typeface="Avenir Next"/>
              </a:rPr>
              <a:t>interfaces</a:t>
            </a:r>
            <a:r>
              <a:t> as protocol / session primitives, as already seen examles of</a:t>
            </a:r>
          </a:p>
          <a:p>
            <a:pPr lvl="1" marL="967441" indent="-522941">
              <a:spcBef>
                <a:spcPts val="1300"/>
              </a:spcBef>
              <a:buChar char="‣"/>
              <a:defRPr sz="4000"/>
            </a:pPr>
            <a:r>
              <a:t>Often </a:t>
            </a:r>
            <a:r>
              <a:rPr i="1">
                <a:latin typeface="Avenir Next"/>
                <a:ea typeface="Avenir Next"/>
                <a:cs typeface="Avenir Next"/>
                <a:sym typeface="Avenir Next"/>
              </a:rPr>
              <a:t>both channels and interface</a:t>
            </a:r>
            <a:r>
              <a:t> usage needed</a:t>
            </a:r>
          </a:p>
          <a:p>
            <a:pPr marL="522941" indent="-522941">
              <a:spcBef>
                <a:spcPts val="1300"/>
              </a:spcBef>
              <a:buChar char="‣"/>
              <a:defRPr sz="4000"/>
            </a:pPr>
            <a:r>
              <a:t>Use of boolean expressions in the </a:t>
            </a:r>
            <a:r>
              <a:rPr sz="3400">
                <a:solidFill>
                  <a:srgbClr val="942192"/>
                </a:solidFill>
                <a:latin typeface="Monaco"/>
                <a:ea typeface="Monaco"/>
                <a:cs typeface="Monaco"/>
                <a:sym typeface="Monaco"/>
              </a:rPr>
              <a:t>select()</a:t>
            </a:r>
            <a:r>
              <a:t>-guarded commands </a:t>
            </a:r>
          </a:p>
        </p:txBody>
      </p:sp>
      <p:pic>
        <p:nvPicPr>
          <p:cNvPr id="512" name="2021 03 24 Toroid 2x2.pdf" descr="2021 03 24 Toroid 2x2.pdf"/>
          <p:cNvPicPr>
            <a:picLocks noChangeAspect="1"/>
          </p:cNvPicPr>
          <p:nvPr/>
        </p:nvPicPr>
        <p:blipFill>
          <a:blip r:embed="rId2">
            <a:extLst/>
          </a:blip>
          <a:srcRect l="3023" t="0" r="0" b="0"/>
          <a:stretch>
            <a:fillRect/>
          </a:stretch>
        </p:blipFill>
        <p:spPr>
          <a:xfrm>
            <a:off x="415283" y="2663136"/>
            <a:ext cx="11460285" cy="14181061"/>
          </a:xfrm>
          <a:prstGeom prst="rect">
            <a:avLst/>
          </a:prstGeom>
          <a:ln w="25400">
            <a:miter lim="400000"/>
          </a:ln>
        </p:spPr>
      </p:pic>
      <p:sp>
        <p:nvSpPr>
          <p:cNvPr id="513"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514" name="We are now leaving chan and chanend since they are too expensive. We can express 4*4 nodes, but not larger topologies"/>
          <p:cNvSpPr txBox="1"/>
          <p:nvPr/>
        </p:nvSpPr>
        <p:spPr>
          <a:xfrm>
            <a:off x="11247209" y="2663136"/>
            <a:ext cx="13663217" cy="338050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ormAutofit fontScale="100000" lnSpcReduction="0"/>
          </a:bodyPr>
          <a:lstStyle/>
          <a:p>
            <a:pPr marL="889000" indent="-889000">
              <a:spcBef>
                <a:spcPts val="5600"/>
              </a:spcBef>
              <a:buClr>
                <a:schemeClr val="accent1"/>
              </a:buClr>
              <a:buSzPct val="104999"/>
              <a:buFont typeface="Avenir Next"/>
              <a:buChar char="▸"/>
              <a:defRPr>
                <a:solidFill>
                  <a:srgbClr val="515151"/>
                </a:solidFill>
              </a:defRPr>
            </a:pPr>
            <a:r>
              <a:t>We are now leaving </a:t>
            </a:r>
            <a:r>
              <a:rPr>
                <a:latin typeface="Monaco"/>
                <a:ea typeface="Monaco"/>
                <a:cs typeface="Monaco"/>
                <a:sym typeface="Monaco"/>
              </a:rPr>
              <a:t>chan</a:t>
            </a:r>
            <a:r>
              <a:t> and </a:t>
            </a:r>
            <a:r>
              <a:rPr>
                <a:latin typeface="Monaco"/>
                <a:ea typeface="Monaco"/>
                <a:cs typeface="Monaco"/>
                <a:sym typeface="Monaco"/>
              </a:rPr>
              <a:t>chanend</a:t>
            </a:r>
            <a:r>
              <a:t> since they are too expensive. We can express 4*4 nodes, but not larger topologies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6" presetID="23" grpId="2" fill="hold">
                                  <p:stCondLst>
                                    <p:cond delay="0"/>
                                  </p:stCondLst>
                                  <p:iterate type="el" backwards="0">
                                    <p:tmAbs val="0"/>
                                  </p:iterate>
                                  <p:childTnLst>
                                    <p:set>
                                      <p:cBhvr>
                                        <p:cTn id="10" fill="hold"/>
                                        <p:tgtEl>
                                          <p:spTgt spid="512"/>
                                        </p:tgtEl>
                                        <p:attrNameLst>
                                          <p:attrName>style.visibility</p:attrName>
                                        </p:attrNameLst>
                                      </p:cBhvr>
                                      <p:to>
                                        <p:strVal val="visible"/>
                                      </p:to>
                                    </p:set>
                                    <p:anim calcmode="lin" valueType="num">
                                      <p:cBhvr>
                                        <p:cTn id="11" dur="750" fill="hold"/>
                                        <p:tgtEl>
                                          <p:spTgt spid="512"/>
                                        </p:tgtEl>
                                        <p:attrNameLst>
                                          <p:attrName>ppt_w</p:attrName>
                                        </p:attrNameLst>
                                      </p:cBhvr>
                                      <p:tavLst>
                                        <p:tav tm="0">
                                          <p:val>
                                            <p:fltVal val="0"/>
                                          </p:val>
                                        </p:tav>
                                        <p:tav tm="100000">
                                          <p:val>
                                            <p:strVal val="#ppt_w"/>
                                          </p:val>
                                        </p:tav>
                                      </p:tavLst>
                                    </p:anim>
                                    <p:anim calcmode="lin" valueType="num">
                                      <p:cBhvr>
                                        <p:cTn id="12" dur="750" fill="hold"/>
                                        <p:tgtEl>
                                          <p:spTgt spid="512"/>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511">
                                            <p:bg/>
                                          </p:spTgt>
                                        </p:tgtEl>
                                        <p:attrNameLst>
                                          <p:attrName>style.visibility</p:attrName>
                                        </p:attrNameLst>
                                      </p:cBhvr>
                                      <p:to>
                                        <p:strVal val="visible"/>
                                      </p:to>
                                    </p:set>
                                  </p:childTnLst>
                                </p:cTn>
                              </p:par>
                              <p:par>
                                <p:cTn id="17" presetClass="entr" nodeType="withEffect" presetSubtype="0" presetID="1" grpId="3" fill="hold">
                                  <p:stCondLst>
                                    <p:cond delay="0"/>
                                  </p:stCondLst>
                                  <p:iterate type="el" backwards="0">
                                    <p:tmAbs val="0"/>
                                  </p:iterate>
                                  <p:childTnLst>
                                    <p:set>
                                      <p:cBhvr>
                                        <p:cTn id="18" fill="hold"/>
                                        <p:tgtEl>
                                          <p:spTgt spid="5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3" fill="hold">
                                  <p:stCondLst>
                                    <p:cond delay="0"/>
                                  </p:stCondLst>
                                  <p:iterate type="el" backwards="0">
                                    <p:tmAbs val="0"/>
                                  </p:iterate>
                                  <p:childTnLst>
                                    <p:set>
                                      <p:cBhvr>
                                        <p:cTn id="22" fill="hold"/>
                                        <p:tgtEl>
                                          <p:spTgt spid="51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3" fill="hold">
                                  <p:stCondLst>
                                    <p:cond delay="0"/>
                                  </p:stCondLst>
                                  <p:iterate type="el" backwards="0">
                                    <p:tmAbs val="0"/>
                                  </p:iterate>
                                  <p:childTnLst>
                                    <p:set>
                                      <p:cBhvr>
                                        <p:cTn id="26" fill="hold"/>
                                        <p:tgtEl>
                                          <p:spTgt spid="51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3" fill="hold">
                                  <p:stCondLst>
                                    <p:cond delay="0"/>
                                  </p:stCondLst>
                                  <p:iterate type="el" backwards="0">
                                    <p:tmAbs val="0"/>
                                  </p:iterate>
                                  <p:childTnLst>
                                    <p:set>
                                      <p:cBhvr>
                                        <p:cTn id="30" fill="hold"/>
                                        <p:tgtEl>
                                          <p:spTgt spid="511">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3" fill="hold">
                                  <p:stCondLst>
                                    <p:cond delay="0"/>
                                  </p:stCondLst>
                                  <p:iterate type="el" backwards="0">
                                    <p:tmAbs val="0"/>
                                  </p:iterate>
                                  <p:childTnLst>
                                    <p:set>
                                      <p:cBhvr>
                                        <p:cTn id="34" fill="hold"/>
                                        <p:tgtEl>
                                          <p:spTgt spid="511">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4" fill="hold">
                                  <p:stCondLst>
                                    <p:cond delay="0"/>
                                  </p:stCondLst>
                                  <p:iterate type="el" backwards="0">
                                    <p:tmAbs val="0"/>
                                  </p:iterate>
                                  <p:childTnLst>
                                    <p:set>
                                      <p:cBhvr>
                                        <p:cTn id="38" fill="hold"/>
                                        <p:tgtEl>
                                          <p:spTgt spid="513"/>
                                        </p:tgtEl>
                                        <p:attrNameLst>
                                          <p:attrName>style.visibility</p:attrName>
                                        </p:attrNameLst>
                                      </p:cBhvr>
                                      <p:to>
                                        <p:strVal val="visible"/>
                                      </p:to>
                                    </p:set>
                                    <p:anim calcmode="lin" valueType="num">
                                      <p:cBhvr>
                                        <p:cTn id="39" dur="1000" fill="hold"/>
                                        <p:tgtEl>
                                          <p:spTgt spid="513"/>
                                        </p:tgtEl>
                                        <p:attrNameLst>
                                          <p:attrName>ppt_x</p:attrName>
                                        </p:attrNameLst>
                                      </p:cBhvr>
                                      <p:tavLst>
                                        <p:tav tm="0">
                                          <p:val>
                                            <p:strVal val="0-#ppt_w/2"/>
                                          </p:val>
                                        </p:tav>
                                        <p:tav tm="100000">
                                          <p:val>
                                            <p:strVal val="#ppt_x"/>
                                          </p:val>
                                        </p:tav>
                                      </p:tavLst>
                                    </p:anim>
                                    <p:anim calcmode="lin" valueType="num">
                                      <p:cBhvr>
                                        <p:cTn id="40" dur="1000" fill="hold"/>
                                        <p:tgtEl>
                                          <p:spTgt spid="5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4" grpId="1"/>
      <p:bldP build="whole" bldLvl="1" animBg="1" rev="0" advAuto="0" spid="512" grpId="2"/>
      <p:bldP build="p" bldLvl="5" animBg="1" rev="0" advAuto="0" spid="511" grpId="3"/>
      <p:bldP build="whole" bldLvl="1" animBg="1" rev="0" advAuto="0" spid="513" grpId="4"/>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6" name="No sliding behaviour acceptED: repeatable converging value!"/>
          <p:cNvSpPr txBox="1"/>
          <p:nvPr>
            <p:ph type="body" idx="13"/>
          </p:nvPr>
        </p:nvSpPr>
        <p:spPr>
          <a:prstGeom prst="rect">
            <a:avLst/>
          </a:prstGeom>
        </p:spPr>
        <p:txBody>
          <a:bodyPr/>
          <a:lstStyle/>
          <a:p>
            <a:pPr/>
            <a:r>
              <a:t>No sliding behaviour acceptED: repeatable converging value!</a:t>
            </a:r>
          </a:p>
        </p:txBody>
      </p:sp>
      <p:sp>
        <p:nvSpPr>
          <p:cNvPr id="517" name="(0 1):S(0) [0.0000] &quot;Server_node_task&quot;…"/>
          <p:cNvSpPr txBox="1"/>
          <p:nvPr/>
        </p:nvSpPr>
        <p:spPr>
          <a:xfrm>
            <a:off x="812799" y="2604610"/>
            <a:ext cx="19670651" cy="15210310"/>
          </a:xfrm>
          <a:prstGeom prst="rect">
            <a:avLst/>
          </a:prstGeom>
          <a:solidFill>
            <a:srgbClr val="FFFFFF"/>
          </a:solidFill>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914400">
              <a:spcBef>
                <a:spcPts val="0"/>
              </a:spcBef>
              <a:defRPr sz="2800">
                <a:solidFill>
                  <a:srgbClr val="FF2600"/>
                </a:solidFill>
                <a:latin typeface="Monaco"/>
                <a:ea typeface="Monaco"/>
                <a:cs typeface="Monaco"/>
                <a:sym typeface="Monaco"/>
              </a:defRPr>
            </a:pPr>
            <a:r>
              <a:t>(0 1):S(0) [0.0000] "Server_node_task"</a:t>
            </a:r>
            <a:endParaRPr>
              <a:solidFill>
                <a:srgbClr val="000000"/>
              </a:solidFill>
            </a:endParaRPr>
          </a:p>
          <a:p>
            <a:pPr defTabSz="914400">
              <a:spcBef>
                <a:spcPts val="0"/>
              </a:spcBef>
              <a:defRPr sz="2800">
                <a:solidFill>
                  <a:srgbClr val="FF2600"/>
                </a:solidFill>
                <a:latin typeface="Monaco"/>
                <a:ea typeface="Monaco"/>
                <a:cs typeface="Monaco"/>
                <a:sym typeface="Monaco"/>
              </a:defRPr>
            </a:pPr>
            <a:r>
              <a:t>(1 1):S(0) [0.0000] "Server_node_task"</a:t>
            </a:r>
            <a:endParaRPr>
              <a:solidFill>
                <a:srgbClr val="000000"/>
              </a:solidFill>
            </a:endParaRPr>
          </a:p>
          <a:p>
            <a:pPr defTabSz="914400">
              <a:spcBef>
                <a:spcPts val="0"/>
              </a:spcBef>
              <a:defRPr sz="2800">
                <a:solidFill>
                  <a:srgbClr val="FF2600"/>
                </a:solidFill>
                <a:latin typeface="Monaco"/>
                <a:ea typeface="Monaco"/>
                <a:cs typeface="Monaco"/>
                <a:sym typeface="Monaco"/>
              </a:defRPr>
            </a:pPr>
            <a:r>
              <a:t>(1 0):C(0) [0.0000] "Client_node_task"</a:t>
            </a:r>
            <a:endParaRPr>
              <a:solidFill>
                <a:srgbClr val="000000"/>
              </a:solidFill>
            </a:endParaRPr>
          </a:p>
          <a:p>
            <a:pPr defTabSz="914400">
              <a:spcBef>
                <a:spcPts val="0"/>
              </a:spcBef>
              <a:defRPr sz="2800">
                <a:solidFill>
                  <a:srgbClr val="FF2600"/>
                </a:solidFill>
                <a:latin typeface="Monaco"/>
                <a:ea typeface="Monaco"/>
                <a:cs typeface="Monaco"/>
                <a:sym typeface="Monaco"/>
              </a:defRPr>
            </a:pPr>
            <a:r>
              <a:t>(0 0):C(0) [</a:t>
            </a:r>
            <a:r>
              <a:rPr>
                <a:solidFill>
                  <a:srgbClr val="000000"/>
                </a:solidFill>
              </a:rPr>
              <a:t>19.0000</a:t>
            </a:r>
            <a:r>
              <a:t>] "Client_node_task root" as "Top_26 2*2" on Mar 24 2021 18:14:51</a:t>
            </a:r>
          </a:p>
          <a:p>
            <a:pPr defTabSz="914400">
              <a:spcBef>
                <a:spcPts val="0"/>
              </a:spcBef>
              <a:defRPr sz="2800">
                <a:solidFill>
                  <a:srgbClr val="FF2600"/>
                </a:solidFill>
                <a:latin typeface="Monaco"/>
                <a:ea typeface="Monaco"/>
                <a:cs typeface="Monaco"/>
                <a:sym typeface="Monaco"/>
              </a:defRPr>
            </a:pPr>
          </a:p>
          <a:p>
            <a:pPr defTabSz="914400">
              <a:spcBef>
                <a:spcPts val="0"/>
              </a:spcBef>
              <a:defRPr sz="2800">
                <a:solidFill>
                  <a:srgbClr val="FF2600"/>
                </a:solidFill>
                <a:latin typeface="Monaco"/>
                <a:ea typeface="Monaco"/>
                <a:cs typeface="Monaco"/>
                <a:sym typeface="Monaco"/>
              </a:defRPr>
            </a:pPr>
          </a:p>
          <a:p>
            <a:pPr defTabSz="914400">
              <a:spcBef>
                <a:spcPts val="0"/>
              </a:spcBef>
              <a:defRPr sz="2800">
                <a:solidFill>
                  <a:srgbClr val="FF2600"/>
                </a:solidFill>
                <a:latin typeface="Monaco"/>
                <a:ea typeface="Monaco"/>
                <a:cs typeface="Monaco"/>
                <a:sym typeface="Monaco"/>
              </a:defRPr>
            </a:pPr>
          </a:p>
          <a:p>
            <a:pPr defTabSz="914400">
              <a:spcBef>
                <a:spcPts val="0"/>
              </a:spcBef>
              <a:defRPr sz="2800">
                <a:solidFill>
                  <a:srgbClr val="FF2600"/>
                </a:solidFill>
                <a:latin typeface="Monaco"/>
                <a:ea typeface="Monaco"/>
                <a:cs typeface="Monaco"/>
                <a:sym typeface="Monaco"/>
              </a:defRPr>
            </a:pPr>
            <a:endParaRPr>
              <a:solidFill>
                <a:srgbClr val="000000"/>
              </a:solidFill>
            </a:endParaRPr>
          </a:p>
          <a:p>
            <a:pPr defTabSz="914400">
              <a:spcBef>
                <a:spcPts val="0"/>
              </a:spcBef>
              <a:defRPr sz="2800">
                <a:solidFill>
                  <a:srgbClr val="FF2600"/>
                </a:solidFill>
                <a:latin typeface="Monaco"/>
                <a:ea typeface="Monaco"/>
                <a:cs typeface="Monaco"/>
                <a:sym typeface="Monaco"/>
              </a:defRPr>
            </a:pPr>
            <a:r>
              <a:t>(1 0):C(1) [0.00000000] from [0.0000][0.0000][0.0000]</a:t>
            </a:r>
            <a:endParaRPr>
              <a:solidFill>
                <a:srgbClr val="000000"/>
              </a:solidFill>
            </a:endParaRPr>
          </a:p>
          <a:p>
            <a:pPr defTabSz="914400">
              <a:spcBef>
                <a:spcPts val="0"/>
              </a:spcBef>
              <a:defRPr sz="2800">
                <a:solidFill>
                  <a:srgbClr val="FF2600"/>
                </a:solidFill>
                <a:latin typeface="Monaco"/>
                <a:ea typeface="Monaco"/>
                <a:cs typeface="Monaco"/>
                <a:sym typeface="Monaco"/>
              </a:defRPr>
            </a:pPr>
            <a:r>
              <a:t>(1 1):S(1) [</a:t>
            </a:r>
            <a:r>
              <a:rPr>
                <a:solidFill>
                  <a:srgbClr val="FFFFFF"/>
                </a:solidFill>
              </a:rPr>
              <a:t>0.47499999</a:t>
            </a:r>
            <a:r>
              <a:t>] from [0.0000][</a:t>
            </a:r>
            <a:r>
              <a:rPr>
                <a:solidFill>
                  <a:srgbClr val="000000"/>
                </a:solidFill>
              </a:rPr>
              <a:t>19.0000</a:t>
            </a:r>
            <a:r>
              <a:t>][0.0000]</a:t>
            </a:r>
            <a:endParaRPr>
              <a:solidFill>
                <a:srgbClr val="000000"/>
              </a:solidFill>
            </a:endParaRPr>
          </a:p>
          <a:p>
            <a:pPr defTabSz="914400">
              <a:spcBef>
                <a:spcPts val="0"/>
              </a:spcBef>
              <a:defRPr sz="2800">
                <a:solidFill>
                  <a:srgbClr val="FF2600"/>
                </a:solidFill>
                <a:latin typeface="Monaco"/>
                <a:ea typeface="Monaco"/>
                <a:cs typeface="Monaco"/>
                <a:sym typeface="Monaco"/>
              </a:defRPr>
            </a:pPr>
            <a:r>
              <a:t>(0 1):S(1) [</a:t>
            </a:r>
            <a:r>
              <a:rPr>
                <a:solidFill>
                  <a:srgbClr val="FFFB00"/>
                </a:solidFill>
              </a:rPr>
              <a:t>2.37500000</a:t>
            </a:r>
            <a:r>
              <a:t>] from [</a:t>
            </a:r>
            <a:r>
              <a:rPr>
                <a:solidFill>
                  <a:srgbClr val="000000"/>
                </a:solidFill>
              </a:rPr>
              <a:t>19.0000</a:t>
            </a:r>
            <a:r>
              <a:t>][0.0000][</a:t>
            </a:r>
            <a:r>
              <a:rPr>
                <a:solidFill>
                  <a:srgbClr val="000000"/>
                </a:solidFill>
              </a:rPr>
              <a:t>19.0000</a:t>
            </a:r>
            <a:r>
              <a:t>]</a:t>
            </a:r>
          </a:p>
          <a:p>
            <a:pPr defTabSz="914400">
              <a:spcBef>
                <a:spcPts val="0"/>
              </a:spcBef>
              <a:defRPr sz="2800">
                <a:solidFill>
                  <a:srgbClr val="FF2600"/>
                </a:solidFill>
                <a:latin typeface="Monaco"/>
                <a:ea typeface="Monaco"/>
                <a:cs typeface="Monaco"/>
                <a:sym typeface="Monaco"/>
              </a:defRPr>
            </a:pPr>
            <a:r>
              <a:t>(0 0):C(1) [18.54399872] from [0.0000][0.0000][0.0000] at 804 ms</a:t>
            </a:r>
          </a:p>
          <a:p>
            <a:pPr defTabSz="914400">
              <a:spcBef>
                <a:spcPts val="0"/>
              </a:spcBef>
              <a:defRPr sz="2800">
                <a:solidFill>
                  <a:srgbClr val="FF2600"/>
                </a:solidFill>
                <a:latin typeface="Monaco"/>
                <a:ea typeface="Monaco"/>
                <a:cs typeface="Monaco"/>
                <a:sym typeface="Monaco"/>
              </a:defRPr>
            </a:pPr>
            <a:endParaRPr>
              <a:solidFill>
                <a:srgbClr val="000000"/>
              </a:solidFill>
            </a:endParaRPr>
          </a:p>
          <a:p>
            <a:pPr defTabSz="914400">
              <a:spcBef>
                <a:spcPts val="0"/>
              </a:spcBef>
              <a:defRPr sz="2800">
                <a:solidFill>
                  <a:srgbClr val="FF2600"/>
                </a:solidFill>
                <a:latin typeface="Monaco"/>
                <a:ea typeface="Monaco"/>
                <a:cs typeface="Monaco"/>
                <a:sym typeface="Monaco"/>
              </a:defRPr>
            </a:pPr>
            <a:r>
              <a:t>(1 0):C(2) [0.09500000] from [</a:t>
            </a:r>
            <a:r>
              <a:rPr>
                <a:solidFill>
                  <a:srgbClr val="FFFFFF"/>
                </a:solidFill>
              </a:rPr>
              <a:t>0.4750</a:t>
            </a:r>
            <a:r>
              <a:t>][</a:t>
            </a:r>
            <a:r>
              <a:rPr>
                <a:solidFill>
                  <a:srgbClr val="FFFB00"/>
                </a:solidFill>
              </a:rPr>
              <a:t>2.3750</a:t>
            </a:r>
            <a:r>
              <a:t>][</a:t>
            </a:r>
            <a:r>
              <a:rPr>
                <a:solidFill>
                  <a:srgbClr val="FFFFFF"/>
                </a:solidFill>
              </a:rPr>
              <a:t>0.4750</a:t>
            </a:r>
            <a:r>
              <a:t>]</a:t>
            </a:r>
            <a:endParaRPr>
              <a:solidFill>
                <a:srgbClr val="000000"/>
              </a:solidFill>
            </a:endParaRPr>
          </a:p>
          <a:p>
            <a:pPr defTabSz="914400">
              <a:spcBef>
                <a:spcPts val="0"/>
              </a:spcBef>
              <a:defRPr sz="2800">
                <a:solidFill>
                  <a:srgbClr val="FF2600"/>
                </a:solidFill>
                <a:latin typeface="Monaco"/>
                <a:ea typeface="Monaco"/>
                <a:cs typeface="Monaco"/>
                <a:sym typeface="Monaco"/>
              </a:defRPr>
            </a:pPr>
            <a:r>
              <a:t>(1 1):S(2) [0.86734998] from [0.0000][18.5440][0.0000]</a:t>
            </a:r>
            <a:endParaRPr>
              <a:solidFill>
                <a:srgbClr val="000000"/>
              </a:solidFill>
            </a:endParaRPr>
          </a:p>
          <a:p>
            <a:pPr defTabSz="914400">
              <a:spcBef>
                <a:spcPts val="0"/>
              </a:spcBef>
              <a:defRPr sz="2800">
                <a:solidFill>
                  <a:srgbClr val="FF2600"/>
                </a:solidFill>
                <a:latin typeface="Monaco"/>
                <a:ea typeface="Monaco"/>
                <a:cs typeface="Monaco"/>
                <a:sym typeface="Monaco"/>
              </a:defRPr>
            </a:pPr>
            <a:r>
              <a:t>(0 1):S(2) [4.33675003] from [18.5440][0.0000][18.5440]</a:t>
            </a:r>
          </a:p>
          <a:p>
            <a:pPr defTabSz="914400">
              <a:spcBef>
                <a:spcPts val="0"/>
              </a:spcBef>
              <a:defRPr sz="2800">
                <a:solidFill>
                  <a:srgbClr val="FF2600"/>
                </a:solidFill>
                <a:latin typeface="Monaco"/>
                <a:ea typeface="Monaco"/>
                <a:cs typeface="Monaco"/>
                <a:sym typeface="Monaco"/>
              </a:defRPr>
            </a:pPr>
            <a:r>
              <a:t>(0 0):C(2) [18.14834213] from [</a:t>
            </a:r>
            <a:r>
              <a:rPr>
                <a:solidFill>
                  <a:srgbClr val="FFFB00"/>
                </a:solidFill>
              </a:rPr>
              <a:t>2.3750</a:t>
            </a:r>
            <a:r>
              <a:t>][</a:t>
            </a:r>
            <a:r>
              <a:rPr>
                <a:solidFill>
                  <a:srgbClr val="FFFFFF"/>
                </a:solidFill>
              </a:rPr>
              <a:t>0.4750</a:t>
            </a:r>
            <a:r>
              <a:t>][</a:t>
            </a:r>
            <a:r>
              <a:rPr>
                <a:solidFill>
                  <a:srgbClr val="FFFB00"/>
                </a:solidFill>
              </a:rPr>
              <a:t>2.3750</a:t>
            </a:r>
            <a:r>
              <a:t>] at 1905 ms</a:t>
            </a:r>
          </a:p>
          <a:p>
            <a:pPr defTabSz="914400">
              <a:spcBef>
                <a:spcPts val="0"/>
              </a:spcBef>
              <a:defRPr sz="2800">
                <a:solidFill>
                  <a:srgbClr val="FF2600"/>
                </a:solidFill>
                <a:latin typeface="Monaco"/>
                <a:ea typeface="Monaco"/>
                <a:cs typeface="Monaco"/>
                <a:sym typeface="Monaco"/>
              </a:defRPr>
            </a:pPr>
            <a:endParaRPr>
              <a:solidFill>
                <a:srgbClr val="000000"/>
              </a:solidFill>
            </a:endParaRPr>
          </a:p>
          <a:p>
            <a:pPr defTabSz="914400">
              <a:spcBef>
                <a:spcPts val="0"/>
              </a:spcBef>
              <a:defRPr sz="2800">
                <a:solidFill>
                  <a:srgbClr val="FF2600"/>
                </a:solidFill>
                <a:latin typeface="Monaco"/>
                <a:ea typeface="Monaco"/>
                <a:cs typeface="Monaco"/>
                <a:sym typeface="Monaco"/>
              </a:defRPr>
            </a:pPr>
            <a:r>
              <a:t>(1 0):C(3) [0.25707000] from [0.8673][4.3368][0.8673]</a:t>
            </a:r>
            <a:endParaRPr>
              <a:solidFill>
                <a:srgbClr val="000000"/>
              </a:solidFill>
            </a:endParaRPr>
          </a:p>
          <a:p>
            <a:pPr defTabSz="914400">
              <a:spcBef>
                <a:spcPts val="0"/>
              </a:spcBef>
              <a:defRPr sz="2800">
                <a:solidFill>
                  <a:srgbClr val="FF2600"/>
                </a:solidFill>
                <a:latin typeface="Monaco"/>
                <a:ea typeface="Monaco"/>
                <a:cs typeface="Monaco"/>
                <a:sym typeface="Monaco"/>
              </a:defRPr>
            </a:pPr>
            <a:r>
              <a:t>(1 1):S(3) [1.20283103] from [0.0950][18.1483][0.0950]</a:t>
            </a:r>
            <a:endParaRPr>
              <a:solidFill>
                <a:srgbClr val="000000"/>
              </a:solidFill>
            </a:endParaRPr>
          </a:p>
          <a:p>
            <a:pPr defTabSz="914400">
              <a:spcBef>
                <a:spcPts val="0"/>
              </a:spcBef>
              <a:defRPr sz="2800">
                <a:solidFill>
                  <a:srgbClr val="FF2600"/>
                </a:solidFill>
                <a:latin typeface="Monaco"/>
                <a:ea typeface="Monaco"/>
                <a:cs typeface="Monaco"/>
                <a:sym typeface="Monaco"/>
              </a:defRPr>
            </a:pPr>
            <a:r>
              <a:t>(0 1):S(3) [5.95715523] from [18.1483][0.0950][18.1483]</a:t>
            </a:r>
          </a:p>
          <a:p>
            <a:pPr defTabSz="914400">
              <a:spcBef>
                <a:spcPts val="0"/>
              </a:spcBef>
              <a:defRPr sz="2800">
                <a:solidFill>
                  <a:srgbClr val="FF2600"/>
                </a:solidFill>
                <a:latin typeface="Monaco"/>
                <a:ea typeface="Monaco"/>
                <a:cs typeface="Monaco"/>
                <a:sym typeface="Monaco"/>
              </a:defRPr>
            </a:pPr>
            <a:r>
              <a:t>(0 0):C(3) [17.80298615] from [4.3368][0.8673][4.3368] at 3006 ms</a:t>
            </a:r>
          </a:p>
          <a:p>
            <a:pPr defTabSz="914400">
              <a:spcBef>
                <a:spcPts val="0"/>
              </a:spcBef>
              <a:defRPr sz="2800">
                <a:solidFill>
                  <a:srgbClr val="FF2600"/>
                </a:solidFill>
                <a:latin typeface="Monaco"/>
                <a:ea typeface="Monaco"/>
                <a:cs typeface="Monaco"/>
                <a:sym typeface="Monaco"/>
              </a:defRPr>
            </a:pPr>
            <a:r>
              <a:t>. . . </a:t>
            </a:r>
          </a:p>
          <a:p>
            <a:pPr defTabSz="914400">
              <a:spcBef>
                <a:spcPts val="0"/>
              </a:spcBef>
              <a:defRPr sz="2800">
                <a:solidFill>
                  <a:srgbClr val="FF2600"/>
                </a:solidFill>
                <a:latin typeface="Monaco"/>
                <a:ea typeface="Monaco"/>
                <a:cs typeface="Monaco"/>
                <a:sym typeface="Monaco"/>
              </a:defRPr>
            </a:pPr>
            <a:r>
              <a:t>(0 0):C(464) [12.50002575] from [</a:t>
            </a:r>
            <a:r>
              <a:rPr>
                <a:solidFill>
                  <a:srgbClr val="000000"/>
                </a:solidFill>
              </a:rPr>
              <a:t>12.5000</a:t>
            </a:r>
            <a:r>
              <a:t>][</a:t>
            </a:r>
            <a:r>
              <a:rPr>
                <a:solidFill>
                  <a:srgbClr val="000000"/>
                </a:solidFill>
              </a:rPr>
              <a:t>12.5000]</a:t>
            </a:r>
            <a:r>
              <a:t>[</a:t>
            </a:r>
            <a:r>
              <a:rPr>
                <a:solidFill>
                  <a:srgbClr val="000000"/>
                </a:solidFill>
              </a:rPr>
              <a:t>12.5000</a:t>
            </a:r>
            <a:r>
              <a:t>] at 38029 ms</a:t>
            </a:r>
          </a:p>
          <a:p>
            <a:pPr defTabSz="914400">
              <a:spcBef>
                <a:spcPts val="0"/>
              </a:spcBef>
              <a:defRPr sz="2800">
                <a:solidFill>
                  <a:srgbClr val="FF2600"/>
                </a:solidFill>
                <a:latin typeface="Monaco"/>
                <a:ea typeface="Monaco"/>
                <a:cs typeface="Monaco"/>
                <a:sym typeface="Monaco"/>
              </a:defRPr>
            </a:pPr>
            <a:r>
              <a:t>(1 0):C(465) [12.49995041] from [</a:t>
            </a:r>
            <a:r>
              <a:rPr>
                <a:solidFill>
                  <a:srgbClr val="000000"/>
                </a:solidFill>
              </a:rPr>
              <a:t>12.5000</a:t>
            </a:r>
            <a:r>
              <a:t>][</a:t>
            </a:r>
            <a:r>
              <a:rPr>
                <a:solidFill>
                  <a:srgbClr val="000000"/>
                </a:solidFill>
              </a:rPr>
              <a:t>12.5000</a:t>
            </a:r>
            <a:r>
              <a:t>][</a:t>
            </a:r>
            <a:r>
              <a:rPr>
                <a:solidFill>
                  <a:srgbClr val="000000"/>
                </a:solidFill>
              </a:rPr>
              <a:t>12.5000</a:t>
            </a:r>
            <a:r>
              <a:t>]</a:t>
            </a:r>
          </a:p>
          <a:p>
            <a:pPr defTabSz="914400">
              <a:spcBef>
                <a:spcPts val="0"/>
              </a:spcBef>
              <a:defRPr sz="2800">
                <a:solidFill>
                  <a:srgbClr val="FF2600"/>
                </a:solidFill>
                <a:latin typeface="Monaco"/>
                <a:ea typeface="Monaco"/>
                <a:cs typeface="Monaco"/>
                <a:sym typeface="Monaco"/>
              </a:defRPr>
            </a:pPr>
            <a:r>
              <a:t>(1 1):S(465) [12.49995708] from [12.4999][</a:t>
            </a:r>
            <a:r>
              <a:rPr>
                <a:solidFill>
                  <a:srgbClr val="000000"/>
                </a:solidFill>
              </a:rPr>
              <a:t>12.5000</a:t>
            </a:r>
            <a:r>
              <a:t>][12.4999]</a:t>
            </a:r>
          </a:p>
          <a:p>
            <a:pPr defTabSz="914400">
              <a:spcBef>
                <a:spcPts val="0"/>
              </a:spcBef>
              <a:defRPr sz="2800">
                <a:solidFill>
                  <a:srgbClr val="FF2600"/>
                </a:solidFill>
                <a:latin typeface="Monaco"/>
                <a:ea typeface="Monaco"/>
                <a:cs typeface="Monaco"/>
                <a:sym typeface="Monaco"/>
              </a:defRPr>
            </a:pPr>
            <a:r>
              <a:t>(0 1):S(465) [12.50000763] from [</a:t>
            </a:r>
            <a:r>
              <a:rPr>
                <a:solidFill>
                  <a:srgbClr val="000000"/>
                </a:solidFill>
              </a:rPr>
              <a:t>12.5000</a:t>
            </a:r>
            <a:r>
              <a:t>][12.4999][</a:t>
            </a:r>
            <a:r>
              <a:rPr>
                <a:solidFill>
                  <a:srgbClr val="000000"/>
                </a:solidFill>
              </a:rPr>
              <a:t>12.5000</a:t>
            </a:r>
            <a:r>
              <a:t>]</a:t>
            </a:r>
          </a:p>
          <a:p>
            <a:pPr defTabSz="914400">
              <a:spcBef>
                <a:spcPts val="0"/>
              </a:spcBef>
              <a:defRPr sz="2800">
                <a:solidFill>
                  <a:srgbClr val="FF2600"/>
                </a:solidFill>
                <a:latin typeface="Monaco"/>
                <a:ea typeface="Monaco"/>
                <a:cs typeface="Monaco"/>
                <a:sym typeface="Monaco"/>
              </a:defRPr>
            </a:pPr>
          </a:p>
          <a:p>
            <a:pPr defTabSz="914400">
              <a:spcBef>
                <a:spcPts val="0"/>
              </a:spcBef>
              <a:defRPr sz="2800">
                <a:solidFill>
                  <a:srgbClr val="FF2600"/>
                </a:solidFill>
                <a:latin typeface="Monaco"/>
                <a:ea typeface="Monaco"/>
                <a:cs typeface="Monaco"/>
                <a:sym typeface="Monaco"/>
              </a:defRPr>
            </a:pPr>
            <a:r>
              <a:t>(0 0):C(465) [12.50002575] from [</a:t>
            </a:r>
            <a:r>
              <a:rPr>
                <a:solidFill>
                  <a:srgbClr val="000000"/>
                </a:solidFill>
              </a:rPr>
              <a:t>12.5000</a:t>
            </a:r>
            <a:r>
              <a:t>][</a:t>
            </a:r>
            <a:r>
              <a:rPr>
                <a:solidFill>
                  <a:srgbClr val="000000"/>
                </a:solidFill>
              </a:rPr>
              <a:t>12.5000</a:t>
            </a:r>
            <a:r>
              <a:t>][</a:t>
            </a:r>
            <a:r>
              <a:rPr>
                <a:solidFill>
                  <a:srgbClr val="000000"/>
                </a:solidFill>
              </a:rPr>
              <a:t>12.5000</a:t>
            </a:r>
            <a:r>
              <a:t>] at 39130 ms</a:t>
            </a:r>
          </a:p>
          <a:p>
            <a:pPr defTabSz="914400">
              <a:spcBef>
                <a:spcPts val="0"/>
              </a:spcBef>
              <a:defRPr sz="2800">
                <a:solidFill>
                  <a:srgbClr val="FF2600"/>
                </a:solidFill>
                <a:latin typeface="Monaco"/>
                <a:ea typeface="Monaco"/>
                <a:cs typeface="Monaco"/>
                <a:sym typeface="Monaco"/>
              </a:defRPr>
            </a:pPr>
            <a:r>
              <a:t>(1 0):C(466) [12.49995136] from [</a:t>
            </a:r>
            <a:r>
              <a:rPr>
                <a:solidFill>
                  <a:srgbClr val="000000"/>
                </a:solidFill>
              </a:rPr>
              <a:t>12.5000</a:t>
            </a:r>
            <a:r>
              <a:t>][</a:t>
            </a:r>
            <a:r>
              <a:rPr>
                <a:solidFill>
                  <a:srgbClr val="000000"/>
                </a:solidFill>
              </a:rPr>
              <a:t>12.5000</a:t>
            </a:r>
            <a:r>
              <a:t>][</a:t>
            </a:r>
            <a:r>
              <a:rPr>
                <a:solidFill>
                  <a:srgbClr val="000000"/>
                </a:solidFill>
              </a:rPr>
              <a:t>12.5000</a:t>
            </a:r>
            <a:r>
              <a:t>]</a:t>
            </a:r>
          </a:p>
          <a:p>
            <a:pPr defTabSz="914400">
              <a:spcBef>
                <a:spcPts val="0"/>
              </a:spcBef>
              <a:defRPr sz="2800">
                <a:solidFill>
                  <a:srgbClr val="FF2600"/>
                </a:solidFill>
                <a:latin typeface="Monaco"/>
                <a:ea typeface="Monaco"/>
                <a:cs typeface="Monaco"/>
                <a:sym typeface="Monaco"/>
              </a:defRPr>
            </a:pPr>
            <a:r>
              <a:t>(1 1):S(466) [12.49995804] from [</a:t>
            </a:r>
            <a:r>
              <a:rPr>
                <a:solidFill>
                  <a:srgbClr val="000000"/>
                </a:solidFill>
              </a:rPr>
              <a:t>12.5000</a:t>
            </a:r>
            <a:r>
              <a:t>][</a:t>
            </a:r>
            <a:r>
              <a:rPr>
                <a:solidFill>
                  <a:srgbClr val="000000"/>
                </a:solidFill>
              </a:rPr>
              <a:t>12.5000</a:t>
            </a:r>
            <a:r>
              <a:t>][</a:t>
            </a:r>
            <a:r>
              <a:rPr>
                <a:solidFill>
                  <a:srgbClr val="000000"/>
                </a:solidFill>
              </a:rPr>
              <a:t>12.5000</a:t>
            </a:r>
            <a:r>
              <a:t>]</a:t>
            </a:r>
          </a:p>
          <a:p>
            <a:pPr defTabSz="914400">
              <a:spcBef>
                <a:spcPts val="0"/>
              </a:spcBef>
              <a:defRPr sz="2800">
                <a:solidFill>
                  <a:srgbClr val="FF2600"/>
                </a:solidFill>
                <a:latin typeface="Monaco"/>
                <a:ea typeface="Monaco"/>
                <a:cs typeface="Monaco"/>
                <a:sym typeface="Monaco"/>
              </a:defRPr>
            </a:pPr>
            <a:r>
              <a:t>(0 1):S(466) [12.50000858] from [</a:t>
            </a:r>
            <a:r>
              <a:rPr>
                <a:solidFill>
                  <a:srgbClr val="000000"/>
                </a:solidFill>
              </a:rPr>
              <a:t>12.5000</a:t>
            </a:r>
            <a:r>
              <a:t>][</a:t>
            </a:r>
            <a:r>
              <a:rPr>
                <a:solidFill>
                  <a:srgbClr val="000000"/>
                </a:solidFill>
              </a:rPr>
              <a:t>12.5000</a:t>
            </a:r>
            <a:r>
              <a:t>][</a:t>
            </a:r>
            <a:r>
              <a:rPr>
                <a:solidFill>
                  <a:srgbClr val="000000"/>
                </a:solidFill>
              </a:rPr>
              <a:t>12.5000</a:t>
            </a:r>
            <a:r>
              <a:t>]</a:t>
            </a:r>
          </a:p>
        </p:txBody>
      </p:sp>
      <p:sp>
        <p:nvSpPr>
          <p:cNvPr id="518" name="Rektangel"/>
          <p:cNvSpPr/>
          <p:nvPr/>
        </p:nvSpPr>
        <p:spPr>
          <a:xfrm>
            <a:off x="2082800" y="2472163"/>
            <a:ext cx="1091308" cy="2142431"/>
          </a:xfrm>
          <a:prstGeom prst="rect">
            <a:avLst/>
          </a:prstGeom>
          <a:ln w="50800">
            <a:solidFill>
              <a:srgbClr val="FF2600"/>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519" name="Rektangel"/>
          <p:cNvSpPr/>
          <p:nvPr/>
        </p:nvSpPr>
        <p:spPr>
          <a:xfrm>
            <a:off x="2082800" y="6300310"/>
            <a:ext cx="1091308" cy="2142431"/>
          </a:xfrm>
          <a:prstGeom prst="rect">
            <a:avLst/>
          </a:prstGeom>
          <a:ln w="50800">
            <a:solidFill>
              <a:srgbClr val="0433FF"/>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pic>
        <p:nvPicPr>
          <p:cNvPr id="520" name="2021_COPA_IEEE_FRINGE_TEIG_DICKSON p7.pdf" descr="2021_COPA_IEEE_FRINGE_TEIG_DICKSON p7.pdf"/>
          <p:cNvPicPr>
            <a:picLocks noChangeAspect="1"/>
          </p:cNvPicPr>
          <p:nvPr/>
        </p:nvPicPr>
        <p:blipFill>
          <a:blip r:embed="rId2">
            <a:extLst/>
          </a:blip>
          <a:srcRect l="21948" t="13469" r="22963" b="9825"/>
          <a:stretch>
            <a:fillRect/>
          </a:stretch>
        </p:blipFill>
        <p:spPr>
          <a:xfrm>
            <a:off x="15036800" y="7342974"/>
            <a:ext cx="10159608" cy="10002395"/>
          </a:xfrm>
          <a:prstGeom prst="rect">
            <a:avLst/>
          </a:prstGeom>
          <a:ln w="25400">
            <a:miter lim="400000"/>
          </a:ln>
        </p:spPr>
      </p:pic>
      <p:sp>
        <p:nvSpPr>
          <p:cNvPr id="521" name="All values must pass from cycle_cnt (0) to (1) to (n+1), no sliding"/>
          <p:cNvSpPr txBox="1"/>
          <p:nvPr/>
        </p:nvSpPr>
        <p:spPr>
          <a:xfrm>
            <a:off x="8897036" y="4639993"/>
            <a:ext cx="14267765" cy="8636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sz="3800">
                <a:solidFill>
                  <a:srgbClr val="515151"/>
                </a:solidFill>
              </a:defRPr>
            </a:lvl1pPr>
          </a:lstStyle>
          <a:p>
            <a:pPr/>
            <a:r>
              <a:t>All values must pass from cycle_cnt (0) to (1) to (n+1), no sliding</a:t>
            </a:r>
          </a:p>
        </p:txBody>
      </p:sp>
      <p:grpSp>
        <p:nvGrpSpPr>
          <p:cNvPr id="526" name="Gruppe"/>
          <p:cNvGrpSpPr/>
          <p:nvPr/>
        </p:nvGrpSpPr>
        <p:grpSpPr>
          <a:xfrm>
            <a:off x="16643880" y="13482652"/>
            <a:ext cx="5691566" cy="3692852"/>
            <a:chOff x="0" y="0"/>
            <a:chExt cx="5691565" cy="3692850"/>
          </a:xfrm>
        </p:grpSpPr>
        <p:sp>
          <p:nvSpPr>
            <p:cNvPr id="522" name="19.000"/>
            <p:cNvSpPr txBox="1"/>
            <p:nvPr/>
          </p:nvSpPr>
          <p:spPr>
            <a:xfrm rot="18900000">
              <a:off x="2167964" y="630306"/>
              <a:ext cx="1221904" cy="560873"/>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200">
                  <a:solidFill>
                    <a:srgbClr val="000000"/>
                  </a:solidFill>
                  <a:latin typeface="Monaco"/>
                  <a:ea typeface="Monaco"/>
                  <a:cs typeface="Monaco"/>
                  <a:sym typeface="Monaco"/>
                </a:defRPr>
              </a:lvl1pPr>
            </a:lstStyle>
            <a:p>
              <a:pPr/>
              <a:r>
                <a:t>19.000</a:t>
              </a:r>
            </a:p>
          </p:txBody>
        </p:sp>
        <p:sp>
          <p:nvSpPr>
            <p:cNvPr id="523" name="19.000"/>
            <p:cNvSpPr txBox="1"/>
            <p:nvPr/>
          </p:nvSpPr>
          <p:spPr>
            <a:xfrm rot="21600000">
              <a:off x="0" y="1425713"/>
              <a:ext cx="1221904" cy="56087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200">
                  <a:solidFill>
                    <a:srgbClr val="000000"/>
                  </a:solidFill>
                  <a:latin typeface="Monaco"/>
                  <a:ea typeface="Monaco"/>
                  <a:cs typeface="Monaco"/>
                  <a:sym typeface="Monaco"/>
                </a:defRPr>
              </a:lvl1pPr>
            </a:lstStyle>
            <a:p>
              <a:pPr/>
              <a:r>
                <a:t>19.000</a:t>
              </a:r>
            </a:p>
          </p:txBody>
        </p:sp>
        <p:sp>
          <p:nvSpPr>
            <p:cNvPr id="524" name="19.000"/>
            <p:cNvSpPr txBox="1"/>
            <p:nvPr/>
          </p:nvSpPr>
          <p:spPr>
            <a:xfrm rot="21600000">
              <a:off x="610951" y="3131979"/>
              <a:ext cx="1221905" cy="56087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200">
                  <a:solidFill>
                    <a:srgbClr val="000000"/>
                  </a:solidFill>
                  <a:latin typeface="Monaco"/>
                  <a:ea typeface="Monaco"/>
                  <a:cs typeface="Monaco"/>
                  <a:sym typeface="Monaco"/>
                </a:defRPr>
              </a:lvl1pPr>
            </a:lstStyle>
            <a:p>
              <a:pPr/>
              <a:r>
                <a:t>19.000</a:t>
              </a:r>
            </a:p>
          </p:txBody>
        </p:sp>
        <p:sp>
          <p:nvSpPr>
            <p:cNvPr id="525" name="19.000"/>
            <p:cNvSpPr txBox="1"/>
            <p:nvPr/>
          </p:nvSpPr>
          <p:spPr>
            <a:xfrm rot="21600000">
              <a:off x="4469662" y="0"/>
              <a:ext cx="1221904" cy="560872"/>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200">
                  <a:solidFill>
                    <a:srgbClr val="000000"/>
                  </a:solidFill>
                  <a:latin typeface="Monaco"/>
                  <a:ea typeface="Monaco"/>
                  <a:cs typeface="Monaco"/>
                  <a:sym typeface="Monaco"/>
                </a:defRPr>
              </a:lvl1pPr>
            </a:lstStyle>
            <a:p>
              <a:pPr/>
              <a:r>
                <a:t>19.000</a:t>
              </a:r>
            </a:p>
          </p:txBody>
        </p:sp>
      </p:grpSp>
      <p:sp>
        <p:nvSpPr>
          <p:cNvPr id="527" name="19.000"/>
          <p:cNvSpPr txBox="1"/>
          <p:nvPr/>
        </p:nvSpPr>
        <p:spPr>
          <a:xfrm rot="21600000">
            <a:off x="21429315" y="7013540"/>
            <a:ext cx="1221904" cy="560872"/>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sz="2200">
                <a:solidFill>
                  <a:srgbClr val="000000"/>
                </a:solidFill>
                <a:latin typeface="Monaco"/>
                <a:ea typeface="Monaco"/>
                <a:cs typeface="Monaco"/>
                <a:sym typeface="Monaco"/>
              </a:defRPr>
            </a:lvl1pPr>
          </a:lstStyle>
          <a:p>
            <a:pPr/>
            <a:r>
              <a:t>19.000</a:t>
            </a:r>
          </a:p>
        </p:txBody>
      </p:sp>
      <p:sp>
        <p:nvSpPr>
          <p:cNvPr id="528" name="(0 0)"/>
          <p:cNvSpPr txBox="1"/>
          <p:nvPr/>
        </p:nvSpPr>
        <p:spPr>
          <a:xfrm rot="21600000">
            <a:off x="18441373" y="15265001"/>
            <a:ext cx="753035" cy="5334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b="1" sz="1900">
                <a:solidFill>
                  <a:srgbClr val="FFFFFF"/>
                </a:solidFill>
                <a:latin typeface="Avenir Next"/>
                <a:ea typeface="Avenir Next"/>
                <a:cs typeface="Avenir Next"/>
                <a:sym typeface="Avenir Next"/>
              </a:defRPr>
            </a:lvl1pPr>
          </a:lstStyle>
          <a:p>
            <a:pPr/>
            <a:r>
              <a:t>(0 0)</a:t>
            </a:r>
          </a:p>
        </p:txBody>
      </p:sp>
      <p:sp>
        <p:nvSpPr>
          <p:cNvPr id="529" name="(0 1)"/>
          <p:cNvSpPr txBox="1"/>
          <p:nvPr/>
        </p:nvSpPr>
        <p:spPr>
          <a:xfrm rot="21600000">
            <a:off x="20182707" y="13178888"/>
            <a:ext cx="753035" cy="5334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b="1" sz="1900">
                <a:solidFill>
                  <a:srgbClr val="FFFFFF"/>
                </a:solidFill>
                <a:latin typeface="Avenir Next"/>
                <a:ea typeface="Avenir Next"/>
                <a:cs typeface="Avenir Next"/>
                <a:sym typeface="Avenir Next"/>
              </a:defRPr>
            </a:lvl1pPr>
          </a:lstStyle>
          <a:p>
            <a:pPr/>
            <a:r>
              <a:t>(0 1)</a:t>
            </a:r>
          </a:p>
        </p:txBody>
      </p:sp>
      <p:sp>
        <p:nvSpPr>
          <p:cNvPr id="530" name="(1 0)"/>
          <p:cNvSpPr txBox="1"/>
          <p:nvPr/>
        </p:nvSpPr>
        <p:spPr>
          <a:xfrm rot="21600000">
            <a:off x="20335107" y="10939042"/>
            <a:ext cx="753035" cy="5334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b="1" sz="1900">
                <a:solidFill>
                  <a:srgbClr val="FFFFFF"/>
                </a:solidFill>
                <a:latin typeface="Avenir Next"/>
                <a:ea typeface="Avenir Next"/>
                <a:cs typeface="Avenir Next"/>
                <a:sym typeface="Avenir Next"/>
              </a:defRPr>
            </a:lvl1pPr>
          </a:lstStyle>
          <a:p>
            <a:pPr/>
            <a:r>
              <a:t>(1 0)</a:t>
            </a:r>
          </a:p>
        </p:txBody>
      </p:sp>
      <p:sp>
        <p:nvSpPr>
          <p:cNvPr id="531" name="(1 1)"/>
          <p:cNvSpPr txBox="1"/>
          <p:nvPr/>
        </p:nvSpPr>
        <p:spPr>
          <a:xfrm rot="21600000">
            <a:off x="22096902" y="8884453"/>
            <a:ext cx="753035" cy="5334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b="1" sz="1900">
                <a:solidFill>
                  <a:srgbClr val="FFFFFF"/>
                </a:solidFill>
                <a:latin typeface="Avenir Next"/>
                <a:ea typeface="Avenir Next"/>
                <a:cs typeface="Avenir Next"/>
                <a:sym typeface="Avenir Next"/>
              </a:defRPr>
            </a:lvl1pPr>
          </a:lstStyle>
          <a:p>
            <a:pPr/>
            <a:r>
              <a:t>(1 1)</a:t>
            </a:r>
          </a:p>
        </p:txBody>
      </p:sp>
      <p:grpSp>
        <p:nvGrpSpPr>
          <p:cNvPr id="535" name="Gruppe"/>
          <p:cNvGrpSpPr/>
          <p:nvPr/>
        </p:nvGrpSpPr>
        <p:grpSpPr>
          <a:xfrm>
            <a:off x="4236583" y="4432123"/>
            <a:ext cx="7854793" cy="2952311"/>
            <a:chOff x="0" y="0"/>
            <a:chExt cx="7854791" cy="2952310"/>
          </a:xfrm>
        </p:grpSpPr>
        <p:sp>
          <p:nvSpPr>
            <p:cNvPr id="532" name="Linje"/>
            <p:cNvSpPr/>
            <p:nvPr/>
          </p:nvSpPr>
          <p:spPr>
            <a:xfrm>
              <a:off x="-1" y="0"/>
              <a:ext cx="5424817" cy="2576593"/>
            </a:xfrm>
            <a:prstGeom prst="line">
              <a:avLst/>
            </a:prstGeom>
            <a:noFill/>
            <a:ln w="50800" cap="flat">
              <a:solidFill>
                <a:srgbClr val="000000"/>
              </a:solidFill>
              <a:custDash>
                <a:ds d="200000" sp="200000"/>
              </a:custDash>
              <a:miter lim="400000"/>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533" name="Linje"/>
            <p:cNvSpPr/>
            <p:nvPr/>
          </p:nvSpPr>
          <p:spPr>
            <a:xfrm>
              <a:off x="0" y="-1"/>
              <a:ext cx="3986307" cy="2952312"/>
            </a:xfrm>
            <a:prstGeom prst="line">
              <a:avLst/>
            </a:prstGeom>
            <a:noFill/>
            <a:ln w="50800" cap="flat">
              <a:solidFill>
                <a:srgbClr val="000000"/>
              </a:solidFill>
              <a:custDash>
                <a:ds d="200000" sp="200000"/>
              </a:custDash>
              <a:miter lim="400000"/>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534" name="Linje"/>
            <p:cNvSpPr/>
            <p:nvPr/>
          </p:nvSpPr>
          <p:spPr>
            <a:xfrm>
              <a:off x="126999" y="127000"/>
              <a:ext cx="7727793" cy="2802949"/>
            </a:xfrm>
            <a:prstGeom prst="line">
              <a:avLst/>
            </a:prstGeom>
            <a:noFill/>
            <a:ln w="50800" cap="flat">
              <a:solidFill>
                <a:srgbClr val="000000"/>
              </a:solidFill>
              <a:custDash>
                <a:ds d="200000" sp="200000"/>
              </a:custDash>
              <a:miter lim="400000"/>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538" name="Gruppe"/>
          <p:cNvGrpSpPr/>
          <p:nvPr/>
        </p:nvGrpSpPr>
        <p:grpSpPr>
          <a:xfrm>
            <a:off x="12755888" y="5162157"/>
            <a:ext cx="9249256" cy="8047800"/>
            <a:chOff x="0" y="0"/>
            <a:chExt cx="9249254" cy="8047798"/>
          </a:xfrm>
        </p:grpSpPr>
        <p:sp>
          <p:nvSpPr>
            <p:cNvPr id="536" name="Linje"/>
            <p:cNvSpPr/>
            <p:nvPr/>
          </p:nvSpPr>
          <p:spPr>
            <a:xfrm rot="2229954">
              <a:off x="-20084" y="2495564"/>
              <a:ext cx="9289423" cy="3056670"/>
            </a:xfrm>
            <a:custGeom>
              <a:avLst/>
              <a:gdLst/>
              <a:ahLst/>
              <a:cxnLst>
                <a:cxn ang="0">
                  <a:pos x="wd2" y="hd2"/>
                </a:cxn>
                <a:cxn ang="5400000">
                  <a:pos x="wd2" y="hd2"/>
                </a:cxn>
                <a:cxn ang="10800000">
                  <a:pos x="wd2" y="hd2"/>
                </a:cxn>
                <a:cxn ang="16200000">
                  <a:pos x="wd2" y="hd2"/>
                </a:cxn>
              </a:cxnLst>
              <a:rect l="0" t="0" r="r" b="b"/>
              <a:pathLst>
                <a:path w="21600" h="19191" fill="norm" stroke="1" extrusionOk="0">
                  <a:moveTo>
                    <a:pt x="0" y="19191"/>
                  </a:moveTo>
                  <a:cubicBezTo>
                    <a:pt x="3614" y="5368"/>
                    <a:pt x="8263" y="-2409"/>
                    <a:pt x="11367" y="669"/>
                  </a:cubicBezTo>
                  <a:cubicBezTo>
                    <a:pt x="14471" y="3746"/>
                    <a:pt x="17988" y="18677"/>
                    <a:pt x="21600" y="18677"/>
                  </a:cubicBezTo>
                </a:path>
              </a:pathLst>
            </a:custGeom>
            <a:noFill/>
            <a:ln w="50800" cap="flat">
              <a:solidFill>
                <a:srgbClr val="000000"/>
              </a:solidFill>
              <a:custDash>
                <a:ds d="200000" sp="200000"/>
              </a:custDash>
              <a:miter lim="400000"/>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537" name="19.000 on link 0 and 2 in cnt (0) for cnt (1)"/>
            <p:cNvSpPr txBox="1"/>
            <p:nvPr/>
          </p:nvSpPr>
          <p:spPr>
            <a:xfrm rot="21600000">
              <a:off x="1742879" y="966468"/>
              <a:ext cx="6527128" cy="145561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r">
                <a:defRPr sz="3300">
                  <a:solidFill>
                    <a:srgbClr val="515151"/>
                  </a:solidFill>
                </a:defRPr>
              </a:lvl1pPr>
            </a:lstStyle>
            <a:p>
              <a:pPr/>
              <a:r>
                <a:t>19.000 on link 0 and 2 in cnt (0) for cnt (1)</a:t>
              </a:r>
            </a:p>
          </p:txBody>
        </p:sp>
      </p:grpSp>
      <p:grpSp>
        <p:nvGrpSpPr>
          <p:cNvPr id="541" name="Gruppe"/>
          <p:cNvGrpSpPr/>
          <p:nvPr/>
        </p:nvGrpSpPr>
        <p:grpSpPr>
          <a:xfrm>
            <a:off x="2082799" y="15697888"/>
            <a:ext cx="7785846" cy="2775782"/>
            <a:chOff x="0" y="0"/>
            <a:chExt cx="7785844" cy="2775780"/>
          </a:xfrm>
        </p:grpSpPr>
        <p:sp>
          <p:nvSpPr>
            <p:cNvPr id="539" name="Rektangel"/>
            <p:cNvSpPr/>
            <p:nvPr/>
          </p:nvSpPr>
          <p:spPr>
            <a:xfrm>
              <a:off x="0" y="0"/>
              <a:ext cx="1421508" cy="2142431"/>
            </a:xfrm>
            <a:prstGeom prst="rect">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540" name="Converging value 12.5000"/>
            <p:cNvSpPr txBox="1"/>
            <p:nvPr/>
          </p:nvSpPr>
          <p:spPr>
            <a:xfrm>
              <a:off x="1679811" y="1912180"/>
              <a:ext cx="6106034" cy="8636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3800">
                  <a:solidFill>
                    <a:srgbClr val="515151"/>
                  </a:solidFill>
                </a:defRPr>
              </a:lvl1pPr>
            </a:lstStyle>
            <a:p>
              <a:pPr/>
              <a:r>
                <a:t>Converging value 12.5000</a:t>
              </a:r>
            </a:p>
          </p:txBody>
        </p:sp>
      </p:grpSp>
      <p:pic>
        <p:nvPicPr>
          <p:cNvPr id="542" name="217_four_gears.jpg" descr="217_four_gears.jpg"/>
          <p:cNvPicPr>
            <a:picLocks noChangeAspect="1"/>
          </p:cNvPicPr>
          <p:nvPr/>
        </p:nvPicPr>
        <p:blipFill>
          <a:blip r:embed="rId3">
            <a:extLst/>
          </a:blip>
          <a:stretch>
            <a:fillRect/>
          </a:stretch>
        </p:blipFill>
        <p:spPr>
          <a:xfrm>
            <a:off x="21113542" y="14658283"/>
            <a:ext cx="3912699" cy="3912699"/>
          </a:xfrm>
          <a:prstGeom prst="rect">
            <a:avLst/>
          </a:prstGeom>
          <a:ln w="25400">
            <a:miter lim="400000"/>
          </a:ln>
        </p:spPr>
      </p:pic>
      <p:grpSp>
        <p:nvGrpSpPr>
          <p:cNvPr id="545" name="Gruppe"/>
          <p:cNvGrpSpPr/>
          <p:nvPr/>
        </p:nvGrpSpPr>
        <p:grpSpPr>
          <a:xfrm>
            <a:off x="9868645" y="17942346"/>
            <a:ext cx="11250451" cy="863601"/>
            <a:chOff x="0" y="0"/>
            <a:chExt cx="11250450" cy="863600"/>
          </a:xfrm>
        </p:grpSpPr>
        <p:sp>
          <p:nvSpPr>
            <p:cNvPr id="543" name="Every time!"/>
            <p:cNvSpPr txBox="1"/>
            <p:nvPr/>
          </p:nvSpPr>
          <p:spPr>
            <a:xfrm>
              <a:off x="4271202" y="-1"/>
              <a:ext cx="2708048" cy="8636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3800">
                  <a:solidFill>
                    <a:srgbClr val="515151"/>
                  </a:solidFill>
                </a:defRPr>
              </a:lvl1pPr>
            </a:lstStyle>
            <a:p>
              <a:pPr/>
              <a:r>
                <a:t>Every time!</a:t>
              </a:r>
            </a:p>
          </p:txBody>
        </p:sp>
        <p:sp>
          <p:nvSpPr>
            <p:cNvPr id="544" name="Linje"/>
            <p:cNvSpPr/>
            <p:nvPr/>
          </p:nvSpPr>
          <p:spPr>
            <a:xfrm flipH="1" flipV="1">
              <a:off x="-1" y="106680"/>
              <a:ext cx="11250451" cy="1"/>
            </a:xfrm>
            <a:prstGeom prst="line">
              <a:avLst/>
            </a:prstGeom>
            <a:noFill/>
            <a:ln w="50800" cap="flat">
              <a:solidFill>
                <a:srgbClr val="000000"/>
              </a:solidFill>
              <a:custDash>
                <a:ds d="200000" sp="200000"/>
              </a:custDash>
              <a:miter lim="400000"/>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sp>
        <p:nvSpPr>
          <p:cNvPr id="546" name="No sliding, but internal natural «strectching» may happen"/>
          <p:cNvSpPr txBox="1"/>
          <p:nvPr/>
        </p:nvSpPr>
        <p:spPr>
          <a:xfrm>
            <a:off x="8897036" y="5162157"/>
            <a:ext cx="12826721" cy="8636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sz="3800">
                <a:solidFill>
                  <a:srgbClr val="515151"/>
                </a:solidFill>
              </a:defRPr>
            </a:lvl1pPr>
          </a:lstStyle>
          <a:p>
            <a:pPr/>
            <a:r>
              <a:t>No sliding, but internal natural «strectching» may happen</a:t>
            </a:r>
          </a:p>
        </p:txBody>
      </p:sp>
      <p:sp>
        <p:nvSpPr>
          <p:cNvPr id="547"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16" presetID="23" grpId="6" fill="hold">
                                  <p:stCondLst>
                                    <p:cond delay="0"/>
                                  </p:stCondLst>
                                  <p:iterate type="el" backwards="0">
                                    <p:tmAbs val="0"/>
                                  </p:iterate>
                                  <p:childTnLst>
                                    <p:set>
                                      <p:cBhvr>
                                        <p:cTn id="26" fill="hold"/>
                                        <p:tgtEl>
                                          <p:spTgt spid="526"/>
                                        </p:tgtEl>
                                        <p:attrNameLst>
                                          <p:attrName>style.visibility</p:attrName>
                                        </p:attrNameLst>
                                      </p:cBhvr>
                                      <p:to>
                                        <p:strVal val="visible"/>
                                      </p:to>
                                    </p:set>
                                    <p:anim calcmode="lin" valueType="num">
                                      <p:cBhvr>
                                        <p:cTn id="27" dur="1000" fill="hold"/>
                                        <p:tgtEl>
                                          <p:spTgt spid="526"/>
                                        </p:tgtEl>
                                        <p:attrNameLst>
                                          <p:attrName>ppt_w</p:attrName>
                                        </p:attrNameLst>
                                      </p:cBhvr>
                                      <p:tavLst>
                                        <p:tav tm="0">
                                          <p:val>
                                            <p:fltVal val="0"/>
                                          </p:val>
                                        </p:tav>
                                        <p:tav tm="100000">
                                          <p:val>
                                            <p:strVal val="#ppt_w"/>
                                          </p:val>
                                        </p:tav>
                                      </p:tavLst>
                                    </p:anim>
                                    <p:anim calcmode="lin" valueType="num">
                                      <p:cBhvr>
                                        <p:cTn id="28" dur="1000" fill="hold"/>
                                        <p:tgtEl>
                                          <p:spTgt spid="526"/>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5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8" fill="hold">
                                  <p:stCondLst>
                                    <p:cond delay="0"/>
                                  </p:stCondLst>
                                  <p:iterate type="el" backwards="0">
                                    <p:tmAbs val="0"/>
                                  </p:iterate>
                                  <p:childTnLst>
                                    <p:set>
                                      <p:cBhvr>
                                        <p:cTn id="36" fill="hold"/>
                                        <p:tgtEl>
                                          <p:spTgt spid="5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10" presetID="19" grpId="9" fill="hold">
                                  <p:stCondLst>
                                    <p:cond delay="0"/>
                                  </p:stCondLst>
                                  <p:iterate type="el" backwards="0">
                                    <p:tmAbs val="0"/>
                                  </p:iterate>
                                  <p:childTnLst>
                                    <p:set>
                                      <p:cBhvr>
                                        <p:cTn id="40" fill="hold"/>
                                        <p:tgtEl>
                                          <p:spTgt spid="542"/>
                                        </p:tgtEl>
                                        <p:attrNameLst>
                                          <p:attrName>style.visibility</p:attrName>
                                        </p:attrNameLst>
                                      </p:cBhvr>
                                      <p:to>
                                        <p:strVal val="visible"/>
                                      </p:to>
                                    </p:set>
                                    <p:anim calcmode="lin" valueType="num">
                                      <p:cBhvr>
                                        <p:cTn id="41" dur="1000" fill="hold"/>
                                        <p:tgtEl>
                                          <p:spTgt spid="542"/>
                                        </p:tgtEl>
                                        <p:attrNameLst>
                                          <p:attrName>ppt_w</p:attrName>
                                        </p:attrNameLst>
                                      </p:cBhvr>
                                      <p:tavLst>
                                        <p:tav tm="0" fmla="#ppt_w*sin(2.5*pi*$)">
                                          <p:val>
                                            <p:fltVal val="0"/>
                                          </p:val>
                                        </p:tav>
                                        <p:tav tm="100000">
                                          <p:val>
                                            <p:fltVal val="1"/>
                                          </p:val>
                                        </p:tav>
                                      </p:tavLst>
                                    </p:anim>
                                    <p:anim calcmode="lin" valueType="num">
                                      <p:cBhvr>
                                        <p:cTn id="42" dur="1000" fill="hold"/>
                                        <p:tgtEl>
                                          <p:spTgt spid="542"/>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2" presetID="2" grpId="10" fill="hold">
                                  <p:stCondLst>
                                    <p:cond delay="0"/>
                                  </p:stCondLst>
                                  <p:iterate type="el" backwards="0">
                                    <p:tmAbs val="0"/>
                                  </p:iterate>
                                  <p:childTnLst>
                                    <p:set>
                                      <p:cBhvr>
                                        <p:cTn id="46" fill="hold"/>
                                        <p:tgtEl>
                                          <p:spTgt spid="545"/>
                                        </p:tgtEl>
                                        <p:attrNameLst>
                                          <p:attrName>style.visibility</p:attrName>
                                        </p:attrNameLst>
                                      </p:cBhvr>
                                      <p:to>
                                        <p:strVal val="visible"/>
                                      </p:to>
                                    </p:set>
                                    <p:anim calcmode="lin" valueType="num">
                                      <p:cBhvr>
                                        <p:cTn id="47" dur="1000" fill="hold"/>
                                        <p:tgtEl>
                                          <p:spTgt spid="545"/>
                                        </p:tgtEl>
                                        <p:attrNameLst>
                                          <p:attrName>ppt_x</p:attrName>
                                        </p:attrNameLst>
                                      </p:cBhvr>
                                      <p:tavLst>
                                        <p:tav tm="0">
                                          <p:val>
                                            <p:strVal val="1+#ppt_w/2"/>
                                          </p:val>
                                        </p:tav>
                                        <p:tav tm="100000">
                                          <p:val>
                                            <p:strVal val="#ppt_x"/>
                                          </p:val>
                                        </p:tav>
                                      </p:tavLst>
                                    </p:anim>
                                    <p:anim calcmode="lin" valueType="num">
                                      <p:cBhvr>
                                        <p:cTn id="48" dur="1000" fill="hold"/>
                                        <p:tgtEl>
                                          <p:spTgt spid="545"/>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 grpId="11" fill="hold">
                                  <p:stCondLst>
                                    <p:cond delay="0"/>
                                  </p:stCondLst>
                                  <p:iterate type="el" backwards="0">
                                    <p:tmAbs val="0"/>
                                  </p:iterate>
                                  <p:childTnLst>
                                    <p:set>
                                      <p:cBhvr>
                                        <p:cTn id="52" fill="hold"/>
                                        <p:tgtEl>
                                          <p:spTgt spid="547"/>
                                        </p:tgtEl>
                                        <p:attrNameLst>
                                          <p:attrName>style.visibility</p:attrName>
                                        </p:attrNameLst>
                                      </p:cBhvr>
                                      <p:to>
                                        <p:strVal val="visible"/>
                                      </p:to>
                                    </p:set>
                                    <p:anim calcmode="lin" valueType="num">
                                      <p:cBhvr>
                                        <p:cTn id="53" dur="1000" fill="hold"/>
                                        <p:tgtEl>
                                          <p:spTgt spid="547"/>
                                        </p:tgtEl>
                                        <p:attrNameLst>
                                          <p:attrName>ppt_x</p:attrName>
                                        </p:attrNameLst>
                                      </p:cBhvr>
                                      <p:tavLst>
                                        <p:tav tm="0">
                                          <p:val>
                                            <p:strVal val="0-#ppt_w/2"/>
                                          </p:val>
                                        </p:tav>
                                        <p:tav tm="100000">
                                          <p:val>
                                            <p:strVal val="#ppt_x"/>
                                          </p:val>
                                        </p:tav>
                                      </p:tavLst>
                                    </p:anim>
                                    <p:anim calcmode="lin" valueType="num">
                                      <p:cBhvr>
                                        <p:cTn id="54" dur="1000" fill="hold"/>
                                        <p:tgtEl>
                                          <p:spTgt spid="5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6" grpId="4"/>
      <p:bldP build="whole" bldLvl="1" animBg="1" rev="0" advAuto="0" spid="538" grpId="7"/>
      <p:bldP build="whole" bldLvl="1" animBg="1" rev="0" advAuto="0" spid="526" grpId="6"/>
      <p:bldP build="whole" bldLvl="1" animBg="1" rev="0" advAuto="0" spid="541" grpId="8"/>
      <p:bldP build="whole" bldLvl="1" animBg="1" rev="0" advAuto="0" spid="542" grpId="9"/>
      <p:bldP build="whole" bldLvl="1" animBg="1" rev="0" advAuto="0" spid="545" grpId="10"/>
      <p:bldP build="whole" bldLvl="1" animBg="1" rev="0" advAuto="0" spid="547" grpId="11"/>
      <p:bldP build="whole" bldLvl="1" animBg="1" rev="0" advAuto="0" spid="519" grpId="2"/>
      <p:bldP build="whole" bldLvl="1" animBg="1" rev="0" advAuto="0" spid="535" grpId="5"/>
      <p:bldP build="whole" bldLvl="1" animBg="1" rev="0" advAuto="0" spid="518" grpId="1"/>
      <p:bldP build="whole" bldLvl="1" animBg="1" rev="0" advAuto="0" spid="521" grpId="3"/>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49" name="2021 03 17 TOP_25 p1.pdf" descr="2021 03 17 TOP_25 p1.pdf"/>
          <p:cNvPicPr>
            <a:picLocks noChangeAspect="1"/>
          </p:cNvPicPr>
          <p:nvPr/>
        </p:nvPicPr>
        <p:blipFill>
          <a:blip r:embed="rId2">
            <a:extLst/>
          </a:blip>
          <a:srcRect l="4709" t="8741" r="16960" b="5731"/>
          <a:stretch>
            <a:fillRect/>
          </a:stretch>
        </p:blipFill>
        <p:spPr>
          <a:xfrm>
            <a:off x="234031" y="1757046"/>
            <a:ext cx="11293881" cy="17440536"/>
          </a:xfrm>
          <a:prstGeom prst="rect">
            <a:avLst/>
          </a:prstGeom>
          <a:ln w="25400">
            <a:miter lim="400000"/>
          </a:ln>
        </p:spPr>
      </p:pic>
      <p:sp>
        <p:nvSpPr>
          <p:cNvPr id="550" name="par {…"/>
          <p:cNvSpPr txBox="1"/>
          <p:nvPr/>
        </p:nvSpPr>
        <p:spPr>
          <a:xfrm>
            <a:off x="12405177" y="10184804"/>
            <a:ext cx="12638354" cy="8008374"/>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1700">
                <a:solidFill>
                  <a:srgbClr val="931A68"/>
                </a:solidFill>
                <a:latin typeface="Monaco"/>
                <a:ea typeface="Monaco"/>
                <a:cs typeface="Monaco"/>
                <a:sym typeface="Monaco"/>
              </a:defRPr>
            </a:pPr>
            <a:r>
              <a:t>par</a:t>
            </a:r>
            <a:r>
              <a:rPr>
                <a:solidFill>
                  <a:srgbClr val="000000"/>
                </a:solidFill>
              </a:rPr>
              <a:t> {</a:t>
            </a:r>
            <a:endParaRPr>
              <a:solidFill>
                <a:srgbClr val="000000"/>
              </a:solidFill>
            </a:endParaRPr>
          </a:p>
          <a:p>
            <a:pPr defTabSz="457200">
              <a:spcBef>
                <a:spcPts val="0"/>
              </a:spcBef>
              <a:defRPr sz="1700">
                <a:solidFill>
                  <a:srgbClr val="000000"/>
                </a:solidFill>
                <a:latin typeface="Monaco"/>
                <a:ea typeface="Monaco"/>
                <a:cs typeface="Monaco"/>
                <a:sym typeface="Monaco"/>
              </a:defRPr>
            </a:pPr>
            <a:r>
              <a:t>    </a:t>
            </a:r>
            <a:r>
              <a:rPr>
                <a:solidFill>
                  <a:srgbClr val="931A68"/>
                </a:solidFill>
              </a:rPr>
              <a:t>on</a:t>
            </a:r>
            <a:r>
              <a:t> tile[0]:</a:t>
            </a:r>
          </a:p>
          <a:p>
            <a:pPr defTabSz="457200">
              <a:spcBef>
                <a:spcPts val="0"/>
              </a:spcBef>
              <a:defRPr sz="1700">
                <a:solidFill>
                  <a:srgbClr val="000000"/>
                </a:solidFill>
                <a:latin typeface="Monaco"/>
                <a:ea typeface="Monaco"/>
                <a:cs typeface="Monaco"/>
                <a:sym typeface="Monaco"/>
              </a:defRPr>
            </a:pPr>
            <a:r>
              <a:t>    </a:t>
            </a:r>
            <a:r>
              <a:rPr>
                <a:solidFill>
                  <a:srgbClr val="931A68"/>
                </a:solidFill>
              </a:rPr>
              <a:t>par</a:t>
            </a:r>
            <a:r>
              <a:t> {</a:t>
            </a:r>
          </a:p>
          <a:p>
            <a:pPr defTabSz="457200">
              <a:spcBef>
                <a:spcPts val="0"/>
              </a:spcBef>
              <a:defRPr sz="1700">
                <a:solidFill>
                  <a:srgbClr val="000000"/>
                </a:solidFill>
                <a:latin typeface="Monaco"/>
                <a:ea typeface="Monaco"/>
                <a:cs typeface="Monaco"/>
                <a:sym typeface="Monaco"/>
              </a:defRPr>
            </a:pPr>
            <a:r>
              <a:t>        </a:t>
            </a: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r>
              <a:t>    }</a:t>
            </a:r>
          </a:p>
          <a:p>
            <a:pPr defTabSz="457200">
              <a:spcBef>
                <a:spcPts val="0"/>
              </a:spcBef>
              <a:defRPr sz="1700">
                <a:solidFill>
                  <a:srgbClr val="000000"/>
                </a:solidFill>
                <a:latin typeface="Monaco"/>
                <a:ea typeface="Monaco"/>
                <a:cs typeface="Monaco"/>
                <a:sym typeface="Monaco"/>
              </a:defRPr>
            </a:pPr>
            <a:r>
              <a:t>    </a:t>
            </a:r>
            <a:r>
              <a:rPr>
                <a:solidFill>
                  <a:srgbClr val="931A68"/>
                </a:solidFill>
              </a:rPr>
              <a:t>on</a:t>
            </a:r>
            <a:r>
              <a:t> tile[0]:</a:t>
            </a:r>
          </a:p>
          <a:p>
            <a:pPr defTabSz="457200">
              <a:spcBef>
                <a:spcPts val="0"/>
              </a:spcBef>
              <a:defRPr sz="1700">
                <a:solidFill>
                  <a:srgbClr val="000000"/>
                </a:solidFill>
                <a:latin typeface="Monaco"/>
                <a:ea typeface="Monaco"/>
                <a:cs typeface="Monaco"/>
                <a:sym typeface="Monaco"/>
              </a:defRPr>
            </a:pPr>
            <a:r>
              <a:t>   </a:t>
            </a:r>
          </a:p>
          <a:p>
            <a:pPr defTabSz="457200">
              <a:spcBef>
                <a:spcPts val="0"/>
              </a:spcBef>
              <a:defRPr sz="1700">
                <a:solidFill>
                  <a:srgbClr val="000000"/>
                </a:solidFill>
                <a:latin typeface="Monaco"/>
                <a:ea typeface="Monaco"/>
                <a:cs typeface="Monaco"/>
                <a:sym typeface="Monaco"/>
              </a:defRPr>
            </a:pPr>
            <a:r>
              <a:t>    </a:t>
            </a:r>
            <a:r>
              <a:rPr>
                <a:solidFill>
                  <a:srgbClr val="931A68"/>
                </a:solidFill>
              </a:rPr>
              <a:t>par</a:t>
            </a:r>
            <a:r>
              <a:t> {</a:t>
            </a:r>
          </a:p>
          <a:p>
            <a:pPr defTabSz="457200">
              <a:spcBef>
                <a:spcPts val="0"/>
              </a:spcBef>
              <a:defRPr sz="1700">
                <a:solidFill>
                  <a:srgbClr val="000000"/>
                </a:solidFill>
                <a:latin typeface="Monaco"/>
                <a:ea typeface="Monaco"/>
                <a:cs typeface="Monaco"/>
                <a:sym typeface="Monaco"/>
              </a:defRPr>
            </a:pPr>
            <a:r>
              <a:t>      </a:t>
            </a: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r>
              <a:t>    }</a:t>
            </a:r>
          </a:p>
          <a:p>
            <a:pPr defTabSz="457200">
              <a:spcBef>
                <a:spcPts val="0"/>
              </a:spcBef>
              <a:defRPr sz="1700">
                <a:solidFill>
                  <a:srgbClr val="000000"/>
                </a:solidFill>
                <a:latin typeface="Monaco"/>
                <a:ea typeface="Monaco"/>
                <a:cs typeface="Monaco"/>
                <a:sym typeface="Monaco"/>
              </a:defRPr>
            </a:pPr>
            <a:r>
              <a:t>}</a:t>
            </a:r>
          </a:p>
        </p:txBody>
      </p:sp>
      <p:grpSp>
        <p:nvGrpSpPr>
          <p:cNvPr id="553" name="Gruppe"/>
          <p:cNvGrpSpPr/>
          <p:nvPr/>
        </p:nvGrpSpPr>
        <p:grpSpPr>
          <a:xfrm>
            <a:off x="877895" y="12574249"/>
            <a:ext cx="3051255" cy="2034170"/>
            <a:chOff x="0" y="0"/>
            <a:chExt cx="3051253" cy="2034168"/>
          </a:xfrm>
        </p:grpSpPr>
        <p:pic>
          <p:nvPicPr>
            <p:cNvPr id="551" name="2021 03 24 LED.pdf" descr="2021 03 24 LED.pdf"/>
            <p:cNvPicPr>
              <a:picLocks noChangeAspect="1"/>
            </p:cNvPicPr>
            <p:nvPr/>
          </p:nvPicPr>
          <p:blipFill>
            <a:blip r:embed="rId3">
              <a:extLst/>
            </a:blip>
            <a:stretch>
              <a:fillRect/>
            </a:stretch>
          </p:blipFill>
          <p:spPr>
            <a:xfrm>
              <a:off x="0" y="0"/>
              <a:ext cx="3051254" cy="2034169"/>
            </a:xfrm>
            <a:prstGeom prst="rect">
              <a:avLst/>
            </a:prstGeom>
            <a:ln w="25400" cap="flat">
              <a:noFill/>
              <a:miter lim="400000"/>
            </a:ln>
            <a:effectLst/>
          </p:spPr>
        </p:pic>
        <p:sp>
          <p:nvSpPr>
            <p:cNvPr id="552" name="led_port"/>
            <p:cNvSpPr txBox="1"/>
            <p:nvPr/>
          </p:nvSpPr>
          <p:spPr>
            <a:xfrm>
              <a:off x="0" y="1569595"/>
              <a:ext cx="1456268" cy="464574"/>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spAutoFit/>
            </a:bodyPr>
            <a:lstStyle>
              <a:lvl1pPr defTabSz="457200">
                <a:spcBef>
                  <a:spcPts val="0"/>
                </a:spcBef>
                <a:defRPr sz="1700">
                  <a:solidFill>
                    <a:srgbClr val="000000"/>
                  </a:solidFill>
                  <a:latin typeface="Monaco"/>
                  <a:ea typeface="Monaco"/>
                  <a:cs typeface="Monaco"/>
                  <a:sym typeface="Monaco"/>
                </a:defRPr>
              </a:lvl1pPr>
            </a:lstStyle>
            <a:p>
              <a:pPr/>
              <a:r>
                <a:t>led_port</a:t>
              </a:r>
            </a:p>
          </p:txBody>
        </p:sp>
      </p:grpSp>
      <p:sp>
        <p:nvSpPr>
          <p:cNvPr id="554" name="[[combine]]"/>
          <p:cNvSpPr txBox="1"/>
          <p:nvPr/>
        </p:nvSpPr>
        <p:spPr>
          <a:xfrm>
            <a:off x="12915900" y="12135076"/>
            <a:ext cx="2290149" cy="464574"/>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sz="1700">
                <a:solidFill>
                  <a:srgbClr val="000000"/>
                </a:solidFill>
                <a:latin typeface="Monaco"/>
                <a:ea typeface="Monaco"/>
                <a:cs typeface="Monaco"/>
                <a:sym typeface="Monaco"/>
              </a:defRPr>
            </a:lvl1pPr>
          </a:lstStyle>
          <a:p>
            <a:pPr/>
            <a:r>
              <a:t>[[combine]]</a:t>
            </a:r>
          </a:p>
        </p:txBody>
      </p:sp>
      <p:sp>
        <p:nvSpPr>
          <p:cNvPr id="555" name="interface conn_if_t conn [NUM_ROWS][NUM_PAIRS_PER_ROW][NUM_CONNS_PER_NODE];…"/>
          <p:cNvSpPr txBox="1"/>
          <p:nvPr/>
        </p:nvSpPr>
        <p:spPr>
          <a:xfrm>
            <a:off x="12405177" y="1338231"/>
            <a:ext cx="12638354" cy="8846574"/>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1700">
                <a:solidFill>
                  <a:srgbClr val="000000"/>
                </a:solidFill>
                <a:latin typeface="Monaco"/>
                <a:ea typeface="Monaco"/>
                <a:cs typeface="Monaco"/>
                <a:sym typeface="Monaco"/>
              </a:defRPr>
            </a:pPr>
            <a:r>
              <a:rPr>
                <a:solidFill>
                  <a:srgbClr val="931A68"/>
                </a:solidFill>
              </a:rPr>
              <a:t>interface</a:t>
            </a:r>
            <a:r>
              <a:t> </a:t>
            </a:r>
            <a:r>
              <a:rPr>
                <a:solidFill>
                  <a:srgbClr val="006141"/>
                </a:solidFill>
              </a:rPr>
              <a:t>conn_if_t</a:t>
            </a:r>
            <a:r>
              <a:t> conn [NUM_ROWS][NUM_PAIRS_PER_ROW][NUM_CONNS_PER_NODE];</a:t>
            </a:r>
          </a:p>
          <a:p>
            <a:pPr defTabSz="457200">
              <a:spcBef>
                <a:spcPts val="0"/>
              </a:spcBef>
              <a:defRPr sz="1700">
                <a:solidFill>
                  <a:srgbClr val="4E9072"/>
                </a:solidFill>
                <a:latin typeface="Monaco"/>
                <a:ea typeface="Monaco"/>
                <a:cs typeface="Monaco"/>
                <a:sym typeface="Monaco"/>
              </a:defRPr>
            </a:pPr>
            <a:r>
              <a:t>//                       [    4   ][         2       ][        3         ]</a:t>
            </a:r>
            <a:endParaRPr>
              <a:solidFill>
                <a:srgbClr val="000000"/>
              </a:solidFill>
            </a:endParaR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VER_NS_Y [3][1][1] </a:t>
            </a:r>
            <a:r>
              <a:t>// NS      North-South top-bottom</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VER_NS_X [3][0][1] </a:t>
            </a:r>
            <a:r>
              <a:t>// NS      North-South top-bottom</a:t>
            </a:r>
            <a:endParaRPr>
              <a:solidFill>
                <a:srgbClr val="000000"/>
              </a:solidFill>
            </a:endParaR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HOR_3_EW [3][1][2] </a:t>
            </a:r>
            <a:r>
              <a:t>// EW      EastWest belt side-to-side</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HOR_3_C  [3][1][0] </a:t>
            </a:r>
            <a:r>
              <a:t>// [A,B,C] Between horisontal columns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HOR_3_B  [3][0][2] </a:t>
            </a:r>
            <a:r>
              <a:t>// [A,B,C] Between horisontal columns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HOR_3_A  [3][0][0] </a:t>
            </a:r>
            <a:r>
              <a:t>// [A,B,C] Between horisontal columns</a:t>
            </a:r>
            <a:endParaRPr>
              <a:solidFill>
                <a:srgbClr val="000000"/>
              </a:solidFill>
            </a:endParaR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VER_23_Y [2][1][1] </a:t>
            </a:r>
            <a:r>
              <a:t>// [X,Y,Z] Between vertical rows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VER_23_X [2][0][1] </a:t>
            </a:r>
            <a:r>
              <a:t>// [X,Y,Z] Between vertical rows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HOR_2_EW [2][1][2] </a:t>
            </a:r>
            <a:r>
              <a:t>// EW      EastWest belt side-to-side</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HOR_2_C  [2][1][0] </a:t>
            </a:r>
            <a:r>
              <a:t>// [A,B,C] Between horisontal columns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HOR_2_B  [2][0][2] </a:t>
            </a:r>
            <a:r>
              <a:t>// [A,B,C] Between horisontal columns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HOR_2_A  [2][0][0] </a:t>
            </a:r>
            <a:r>
              <a:t>// [A,B,C] Between horisontal columns</a:t>
            </a:r>
            <a:endParaRPr>
              <a:solidFill>
                <a:srgbClr val="000000"/>
              </a:solidFill>
            </a:endParaR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VER_12_Y [1][1][1] </a:t>
            </a:r>
            <a:r>
              <a:t>// [X,Y,Z] Between vertical rows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VER_12_X [1][0][1] </a:t>
            </a:r>
            <a:r>
              <a:t>// [X,Y,Z] Between vertical rows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HOR_1_EW [1][1][2] </a:t>
            </a:r>
            <a:r>
              <a:t>// EW      EastWest belt side-to-side</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HOR_1_C  [1][1][0] </a:t>
            </a:r>
            <a:r>
              <a:t>// [A,B,C] Between horisontal columns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HOR_1_B  [1][0][2] </a:t>
            </a:r>
            <a:r>
              <a:t>// [A,B,C] Between horisontal columns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HOR_1_A  [1][0][0] </a:t>
            </a:r>
            <a:r>
              <a:t>// [A,B,C] Between horisontal columns</a:t>
            </a:r>
            <a:endParaRPr>
              <a:solidFill>
                <a:srgbClr val="000000"/>
              </a:solidFill>
            </a:endParaRP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VER_01_Y [0][1][1] </a:t>
            </a:r>
            <a:r>
              <a:t>// [X,Y,Z] Between vertical rows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VER_01_X [0][0][1] </a:t>
            </a:r>
            <a:r>
              <a:t>// [X,Y,Z] Between vertical rows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HOR_0_EW [0][1][2] </a:t>
            </a:r>
            <a:r>
              <a:t>// EW      EastWest belt side-to-side</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HOR_0_C  [0][1][0] </a:t>
            </a:r>
            <a:r>
              <a:t>// [A,B,C] Between horisontal columns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HOR_0_B  [0][0][2] </a:t>
            </a:r>
            <a:r>
              <a:t>// [A,B,C] Between horisontal columns</a:t>
            </a:r>
            <a:endParaRPr>
              <a:solidFill>
                <a:srgbClr val="000000"/>
              </a:solidFill>
            </a:endParaRPr>
          </a:p>
          <a:p>
            <a:pPr defTabSz="457200">
              <a:spcBef>
                <a:spcPts val="0"/>
              </a:spcBef>
              <a:defRPr sz="1700">
                <a:solidFill>
                  <a:srgbClr val="4E9072"/>
                </a:solidFill>
                <a:latin typeface="Monaco"/>
                <a:ea typeface="Monaco"/>
                <a:cs typeface="Monaco"/>
                <a:sym typeface="Monaco"/>
              </a:defRPr>
            </a:pPr>
            <a:r>
              <a:rPr>
                <a:solidFill>
                  <a:srgbClr val="931A68"/>
                </a:solidFill>
              </a:rPr>
              <a:t>#define</a:t>
            </a:r>
            <a:r>
              <a:rPr>
                <a:solidFill>
                  <a:srgbClr val="000000"/>
                </a:solidFill>
              </a:rPr>
              <a:t> HOR_0_A  [0][0][0] </a:t>
            </a:r>
            <a:r>
              <a:t>// [A,B,C] Between horisontal columns</a:t>
            </a:r>
          </a:p>
        </p:txBody>
      </p:sp>
      <p:sp>
        <p:nvSpPr>
          <p:cNvPr id="556" name="Client_node_task (0,0, conn HOR_0_EW, conn VER_NS_X, conn HOR_0_A,         );…"/>
          <p:cNvSpPr txBox="1"/>
          <p:nvPr/>
        </p:nvSpPr>
        <p:spPr>
          <a:xfrm>
            <a:off x="12405177" y="11063378"/>
            <a:ext cx="11461556" cy="743975"/>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1700">
                <a:solidFill>
                  <a:srgbClr val="000000"/>
                </a:solidFill>
                <a:latin typeface="Monaco"/>
                <a:ea typeface="Monaco"/>
                <a:cs typeface="Monaco"/>
                <a:sym typeface="Monaco"/>
              </a:defRPr>
            </a:pPr>
            <a:r>
              <a:t>        Client_node_task (0,0, conn HOR_0_EW, conn VER_NS_X, conn HOR_0_A,         );</a:t>
            </a:r>
          </a:p>
          <a:p>
            <a:pPr defTabSz="457200">
              <a:spcBef>
                <a:spcPts val="0"/>
              </a:spcBef>
              <a:defRPr sz="1700">
                <a:solidFill>
                  <a:srgbClr val="000000"/>
                </a:solidFill>
                <a:latin typeface="Monaco"/>
                <a:ea typeface="Monaco"/>
                <a:cs typeface="Monaco"/>
                <a:sym typeface="Monaco"/>
              </a:defRPr>
            </a:pPr>
            <a:r>
              <a:t>        Server_node_task (0,1, conn HOR_0_A,  conn VER_01_X, conn HOR_0_B);</a:t>
            </a:r>
          </a:p>
        </p:txBody>
      </p:sp>
      <p:sp>
        <p:nvSpPr>
          <p:cNvPr id="557" name="Client_node_task (0,2, conn HOR_0_B,  conn VER_NS_Y, conn HOR_0_C, null);…"/>
          <p:cNvSpPr txBox="1"/>
          <p:nvPr/>
        </p:nvSpPr>
        <p:spPr>
          <a:xfrm>
            <a:off x="12405177" y="12673226"/>
            <a:ext cx="12638354" cy="4934974"/>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1700">
                <a:solidFill>
                  <a:srgbClr val="000000"/>
                </a:solidFill>
                <a:latin typeface="Monaco"/>
                <a:ea typeface="Monaco"/>
                <a:cs typeface="Monaco"/>
                <a:sym typeface="Monaco"/>
              </a:defRPr>
            </a:pPr>
            <a:r>
              <a:t>        Client_node_task (0,2, conn HOR_0_B,  conn VER_NS_Y, conn HOR_0_C, null);</a:t>
            </a:r>
          </a:p>
          <a:p>
            <a:pPr defTabSz="457200">
              <a:spcBef>
                <a:spcPts val="0"/>
              </a:spcBef>
              <a:defRPr sz="1700">
                <a:solidFill>
                  <a:srgbClr val="000000"/>
                </a:solidFill>
                <a:latin typeface="Monaco"/>
                <a:ea typeface="Monaco"/>
                <a:cs typeface="Monaco"/>
                <a:sym typeface="Monaco"/>
              </a:defRPr>
            </a:pPr>
            <a:r>
              <a:t>        Server_node_task (0,3, conn HOR_0_C,  conn VER_01_Y, conn HOR_0_EW);</a:t>
            </a: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r>
              <a:t>        Client_node_task (1,0, conn HOR_1_EW, conn VER_01_X, conn HOR_1_A, null);</a:t>
            </a:r>
          </a:p>
          <a:p>
            <a:pPr defTabSz="457200">
              <a:spcBef>
                <a:spcPts val="0"/>
              </a:spcBef>
              <a:defRPr sz="1700">
                <a:solidFill>
                  <a:srgbClr val="000000"/>
                </a:solidFill>
                <a:latin typeface="Monaco"/>
                <a:ea typeface="Monaco"/>
                <a:cs typeface="Monaco"/>
                <a:sym typeface="Monaco"/>
              </a:defRPr>
            </a:pPr>
            <a:r>
              <a:t>        Server_node_task (1,1, conn HOR_1_A,  conn VER_12_X, conn HOR_1_B);</a:t>
            </a:r>
          </a:p>
          <a:p>
            <a:pPr defTabSz="457200">
              <a:spcBef>
                <a:spcPts val="0"/>
              </a:spcBef>
              <a:defRPr sz="1700">
                <a:solidFill>
                  <a:srgbClr val="000000"/>
                </a:solidFill>
                <a:latin typeface="Monaco"/>
                <a:ea typeface="Monaco"/>
                <a:cs typeface="Monaco"/>
                <a:sym typeface="Monaco"/>
              </a:defRPr>
            </a:pPr>
            <a:r>
              <a:t>        Client_node_task (1,2, conn HOR_1_B,  conn VER_01_Y, conn HOR_1_C, null);</a:t>
            </a:r>
          </a:p>
          <a:p>
            <a:pPr defTabSz="457200">
              <a:spcBef>
                <a:spcPts val="0"/>
              </a:spcBef>
              <a:defRPr sz="1700">
                <a:solidFill>
                  <a:srgbClr val="000000"/>
                </a:solidFill>
                <a:latin typeface="Monaco"/>
                <a:ea typeface="Monaco"/>
                <a:cs typeface="Monaco"/>
                <a:sym typeface="Monaco"/>
              </a:defRPr>
            </a:pPr>
            <a:r>
              <a:t>        Server_node_task (1,3, conn HOR_1_C,  conn VER_12_Y, conn HOR_1_EW);</a:t>
            </a: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r>
              <a:t>        Client_node_task (2,0, conn HOR_2_EW, conn VER_12_X, conn HOR_2_A, null);</a:t>
            </a:r>
          </a:p>
          <a:p>
            <a:pPr defTabSz="457200">
              <a:spcBef>
                <a:spcPts val="0"/>
              </a:spcBef>
              <a:defRPr sz="1700">
                <a:solidFill>
                  <a:srgbClr val="000000"/>
                </a:solidFill>
                <a:latin typeface="Monaco"/>
                <a:ea typeface="Monaco"/>
                <a:cs typeface="Monaco"/>
                <a:sym typeface="Monaco"/>
              </a:defRPr>
            </a:pPr>
            <a:r>
              <a:t>        Server_node_task (2,1, conn HOR_2_A,  conn VER_23_X, conn HOR_2_B);</a:t>
            </a:r>
          </a:p>
          <a:p>
            <a:pPr defTabSz="457200">
              <a:spcBef>
                <a:spcPts val="0"/>
              </a:spcBef>
              <a:defRPr sz="1700">
                <a:solidFill>
                  <a:srgbClr val="000000"/>
                </a:solidFill>
                <a:latin typeface="Monaco"/>
                <a:ea typeface="Monaco"/>
                <a:cs typeface="Monaco"/>
                <a:sym typeface="Monaco"/>
              </a:defRPr>
            </a:pPr>
            <a:r>
              <a:t>        Client_node_task (2,2, conn HOR_2_B,  conn VER_12_Y, conn HOR_2_C, null);</a:t>
            </a:r>
          </a:p>
          <a:p>
            <a:pPr defTabSz="457200">
              <a:spcBef>
                <a:spcPts val="0"/>
              </a:spcBef>
              <a:defRPr sz="1700">
                <a:solidFill>
                  <a:srgbClr val="000000"/>
                </a:solidFill>
                <a:latin typeface="Monaco"/>
                <a:ea typeface="Monaco"/>
                <a:cs typeface="Monaco"/>
                <a:sym typeface="Monaco"/>
              </a:defRPr>
            </a:pPr>
            <a:r>
              <a:t>        Server_node_task (2,3, conn HOR_2_C,  conn VER_23_Y, conn HOR_2_EW);</a:t>
            </a:r>
          </a:p>
          <a:p>
            <a:pPr defTabSz="457200">
              <a:spcBef>
                <a:spcPts val="0"/>
              </a:spcBef>
              <a:defRPr sz="1700">
                <a:solidFill>
                  <a:srgbClr val="000000"/>
                </a:solidFill>
                <a:latin typeface="Monaco"/>
                <a:ea typeface="Monaco"/>
                <a:cs typeface="Monaco"/>
                <a:sym typeface="Monaco"/>
              </a:defRPr>
            </a:pPr>
          </a:p>
          <a:p>
            <a:pPr defTabSz="457200">
              <a:spcBef>
                <a:spcPts val="0"/>
              </a:spcBef>
              <a:defRPr sz="1700">
                <a:solidFill>
                  <a:srgbClr val="000000"/>
                </a:solidFill>
                <a:latin typeface="Monaco"/>
                <a:ea typeface="Monaco"/>
                <a:cs typeface="Monaco"/>
                <a:sym typeface="Monaco"/>
              </a:defRPr>
            </a:pPr>
            <a:r>
              <a:t>        Client_node_task (3,0, conn HOR_3_EW, conn VER_23_X, conn HOR_3_A, null);</a:t>
            </a:r>
          </a:p>
          <a:p>
            <a:pPr defTabSz="457200">
              <a:spcBef>
                <a:spcPts val="0"/>
              </a:spcBef>
              <a:defRPr sz="1700">
                <a:solidFill>
                  <a:srgbClr val="000000"/>
                </a:solidFill>
                <a:latin typeface="Monaco"/>
                <a:ea typeface="Monaco"/>
                <a:cs typeface="Monaco"/>
                <a:sym typeface="Monaco"/>
              </a:defRPr>
            </a:pPr>
            <a:r>
              <a:t>        Server_node_task (3,1, conn HOR_3_A,  conn VER_NS_X, conn HOR_3_B);</a:t>
            </a:r>
          </a:p>
          <a:p>
            <a:pPr defTabSz="457200">
              <a:spcBef>
                <a:spcPts val="0"/>
              </a:spcBef>
              <a:defRPr sz="1700">
                <a:solidFill>
                  <a:srgbClr val="000000"/>
                </a:solidFill>
                <a:latin typeface="Monaco"/>
                <a:ea typeface="Monaco"/>
                <a:cs typeface="Monaco"/>
                <a:sym typeface="Monaco"/>
              </a:defRPr>
            </a:pPr>
            <a:r>
              <a:t>        Client_node_task (3,2, conn HOR_3_B,  conn VER_23_Y, conn HOR_3_C, null);</a:t>
            </a:r>
          </a:p>
          <a:p>
            <a:pPr defTabSz="457200">
              <a:spcBef>
                <a:spcPts val="0"/>
              </a:spcBef>
              <a:defRPr sz="1700">
                <a:solidFill>
                  <a:srgbClr val="000000"/>
                </a:solidFill>
                <a:latin typeface="Monaco"/>
                <a:ea typeface="Monaco"/>
                <a:cs typeface="Monaco"/>
                <a:sym typeface="Monaco"/>
              </a:defRPr>
            </a:pPr>
            <a:r>
              <a:t>        Server_node_task (3,3, conn HOR_3_C,  conn VER_NS_Y, conn HOR_3_EW);</a:t>
            </a:r>
          </a:p>
        </p:txBody>
      </p:sp>
      <p:sp>
        <p:nvSpPr>
          <p:cNvPr id="558"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559" name="led_port"/>
          <p:cNvSpPr txBox="1"/>
          <p:nvPr/>
        </p:nvSpPr>
        <p:spPr>
          <a:xfrm>
            <a:off x="22074875" y="11050934"/>
            <a:ext cx="1487071" cy="464574"/>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sz="1700">
                <a:solidFill>
                  <a:srgbClr val="000000"/>
                </a:solidFill>
                <a:latin typeface="Monaco"/>
                <a:ea typeface="Monaco"/>
                <a:cs typeface="Monaco"/>
                <a:sym typeface="Monaco"/>
              </a:defRPr>
            </a:lvl1pPr>
          </a:lstStyle>
          <a:p>
            <a:pPr/>
            <a:r>
              <a:t>led_port</a:t>
            </a:r>
          </a:p>
        </p:txBody>
      </p:sp>
      <p:sp>
        <p:nvSpPr>
          <p:cNvPr id="560" name="par (unsigned ix = 0; ix &lt; 14; ix++) is another construct"/>
          <p:cNvSpPr/>
          <p:nvPr/>
        </p:nvSpPr>
        <p:spPr>
          <a:xfrm>
            <a:off x="13879991" y="11992639"/>
            <a:ext cx="8932070" cy="6524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064" y="0"/>
                </a:moveTo>
                <a:cubicBezTo>
                  <a:pt x="3979" y="0"/>
                  <a:pt x="3910" y="941"/>
                  <a:pt x="3910" y="2102"/>
                </a:cubicBezTo>
                <a:lnTo>
                  <a:pt x="3910" y="11562"/>
                </a:lnTo>
                <a:lnTo>
                  <a:pt x="0" y="21600"/>
                </a:lnTo>
                <a:lnTo>
                  <a:pt x="5014" y="16397"/>
                </a:lnTo>
                <a:lnTo>
                  <a:pt x="21446" y="16397"/>
                </a:lnTo>
                <a:cubicBezTo>
                  <a:pt x="21531" y="16397"/>
                  <a:pt x="21600" y="15456"/>
                  <a:pt x="21600" y="14295"/>
                </a:cubicBezTo>
                <a:lnTo>
                  <a:pt x="21600" y="2102"/>
                </a:lnTo>
                <a:cubicBezTo>
                  <a:pt x="21600" y="941"/>
                  <a:pt x="21531" y="0"/>
                  <a:pt x="21446" y="0"/>
                </a:cubicBezTo>
                <a:lnTo>
                  <a:pt x="4064" y="0"/>
                </a:lnTo>
                <a:close/>
              </a:path>
            </a:pathLst>
          </a:custGeom>
          <a:ln w="25400">
            <a:solidFill>
              <a:srgbClr val="0433FF"/>
            </a:solidFill>
            <a:miter lim="400000"/>
          </a:ln>
          <a:extLst>
            <a:ext uri="{C572A759-6A51-4108-AA02-DFA0A04FC94B}">
              <ma14:wrappingTextBoxFlag xmlns:ma14="http://schemas.microsoft.com/office/mac/drawingml/2011/main" val="1"/>
            </a:ext>
          </a:extLst>
        </p:spPr>
        <p:txBody>
          <a:bodyPr lIns="0" tIns="0" rIns="0" bIns="0" anchor="ctr"/>
          <a:lstStyle/>
          <a:p>
            <a:pPr algn="ctr">
              <a:lnSpc>
                <a:spcPct val="80000"/>
              </a:lnSpc>
              <a:spcBef>
                <a:spcPts val="0"/>
              </a:spcBef>
              <a:defRPr sz="1700">
                <a:solidFill>
                  <a:srgbClr val="000000"/>
                </a:solidFill>
                <a:latin typeface="Monaco"/>
                <a:ea typeface="Monaco"/>
                <a:cs typeface="Monaco"/>
                <a:sym typeface="Monaco"/>
              </a:defRPr>
            </a:pPr>
            <a:r>
              <a:rPr>
                <a:solidFill>
                  <a:srgbClr val="942192"/>
                </a:solidFill>
              </a:rPr>
              <a:t>par (unsigned ix = 0; ix &lt; 14; ix++)</a:t>
            </a:r>
            <a:r>
              <a:t> </a:t>
            </a:r>
            <a:r>
              <a:rPr sz="2000">
                <a:latin typeface="Avenir Next"/>
                <a:ea typeface="Avenir Next"/>
                <a:cs typeface="Avenir Next"/>
                <a:sym typeface="Avenir Next"/>
              </a:rPr>
              <a:t>is another construc</a:t>
            </a:r>
            <a:r>
              <a:rPr sz="1900">
                <a:latin typeface="Avenir Next"/>
                <a:ea typeface="Avenir Next"/>
                <a:cs typeface="Avenir Next"/>
                <a:sym typeface="Avenir Next"/>
              </a:rPr>
              <a:t>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6" presetID="23" grpId="2" fill="hold">
                                  <p:stCondLst>
                                    <p:cond delay="0"/>
                                  </p:stCondLst>
                                  <p:iterate type="el" backwards="0">
                                    <p:tmAbs val="0"/>
                                  </p:iterate>
                                  <p:childTnLst>
                                    <p:set>
                                      <p:cBhvr>
                                        <p:cTn id="10" fill="hold"/>
                                        <p:tgtEl>
                                          <p:spTgt spid="549"/>
                                        </p:tgtEl>
                                        <p:attrNameLst>
                                          <p:attrName>style.visibility</p:attrName>
                                        </p:attrNameLst>
                                      </p:cBhvr>
                                      <p:to>
                                        <p:strVal val="visible"/>
                                      </p:to>
                                    </p:set>
                                    <p:anim calcmode="lin" valueType="num">
                                      <p:cBhvr>
                                        <p:cTn id="11" dur="750" fill="hold"/>
                                        <p:tgtEl>
                                          <p:spTgt spid="549"/>
                                        </p:tgtEl>
                                        <p:attrNameLst>
                                          <p:attrName>ppt_w</p:attrName>
                                        </p:attrNameLst>
                                      </p:cBhvr>
                                      <p:tavLst>
                                        <p:tav tm="0">
                                          <p:val>
                                            <p:fltVal val="0"/>
                                          </p:val>
                                        </p:tav>
                                        <p:tav tm="100000">
                                          <p:val>
                                            <p:strVal val="#ppt_w"/>
                                          </p:val>
                                        </p:tav>
                                      </p:tavLst>
                                    </p:anim>
                                    <p:anim calcmode="lin" valueType="num">
                                      <p:cBhvr>
                                        <p:cTn id="12" dur="750" fill="hold"/>
                                        <p:tgtEl>
                                          <p:spTgt spid="549"/>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5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2" presetID="2" grpId="4" fill="hold">
                                  <p:stCondLst>
                                    <p:cond delay="0"/>
                                  </p:stCondLst>
                                  <p:iterate type="el" backwards="0">
                                    <p:tmAbs val="0"/>
                                  </p:iterate>
                                  <p:childTnLst>
                                    <p:set>
                                      <p:cBhvr>
                                        <p:cTn id="20" fill="hold"/>
                                        <p:tgtEl>
                                          <p:spTgt spid="556"/>
                                        </p:tgtEl>
                                        <p:attrNameLst>
                                          <p:attrName>style.visibility</p:attrName>
                                        </p:attrNameLst>
                                      </p:cBhvr>
                                      <p:to>
                                        <p:strVal val="visible"/>
                                      </p:to>
                                    </p:set>
                                    <p:anim calcmode="lin" valueType="num">
                                      <p:cBhvr>
                                        <p:cTn id="21" dur="1000" fill="hold"/>
                                        <p:tgtEl>
                                          <p:spTgt spid="556"/>
                                        </p:tgtEl>
                                        <p:attrNameLst>
                                          <p:attrName>ppt_x</p:attrName>
                                        </p:attrNameLst>
                                      </p:cBhvr>
                                      <p:tavLst>
                                        <p:tav tm="0">
                                          <p:val>
                                            <p:strVal val="1+#ppt_w/2"/>
                                          </p:val>
                                        </p:tav>
                                        <p:tav tm="100000">
                                          <p:val>
                                            <p:strVal val="#ppt_x"/>
                                          </p:val>
                                        </p:tav>
                                      </p:tavLst>
                                    </p:anim>
                                    <p:anim calcmode="lin" valueType="num">
                                      <p:cBhvr>
                                        <p:cTn id="22" dur="1000" fill="hold"/>
                                        <p:tgtEl>
                                          <p:spTgt spid="55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2" presetID="2" grpId="5" fill="hold">
                                  <p:stCondLst>
                                    <p:cond delay="0"/>
                                  </p:stCondLst>
                                  <p:iterate type="el" backwards="0">
                                    <p:tmAbs val="0"/>
                                  </p:iterate>
                                  <p:childTnLst>
                                    <p:set>
                                      <p:cBhvr>
                                        <p:cTn id="26" fill="hold"/>
                                        <p:tgtEl>
                                          <p:spTgt spid="557"/>
                                        </p:tgtEl>
                                        <p:attrNameLst>
                                          <p:attrName>style.visibility</p:attrName>
                                        </p:attrNameLst>
                                      </p:cBhvr>
                                      <p:to>
                                        <p:strVal val="visible"/>
                                      </p:to>
                                    </p:set>
                                    <p:anim calcmode="lin" valueType="num">
                                      <p:cBhvr>
                                        <p:cTn id="27" dur="1000" fill="hold"/>
                                        <p:tgtEl>
                                          <p:spTgt spid="557"/>
                                        </p:tgtEl>
                                        <p:attrNameLst>
                                          <p:attrName>ppt_x</p:attrName>
                                        </p:attrNameLst>
                                      </p:cBhvr>
                                      <p:tavLst>
                                        <p:tav tm="0">
                                          <p:val>
                                            <p:strVal val="1+#ppt_w/2"/>
                                          </p:val>
                                        </p:tav>
                                        <p:tav tm="100000">
                                          <p:val>
                                            <p:strVal val="#ppt_x"/>
                                          </p:val>
                                        </p:tav>
                                      </p:tavLst>
                                    </p:anim>
                                    <p:anim calcmode="lin" valueType="num">
                                      <p:cBhvr>
                                        <p:cTn id="28" dur="1000" fill="hold"/>
                                        <p:tgtEl>
                                          <p:spTgt spid="55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2" presetID="2" grpId="6" fill="hold">
                                  <p:stCondLst>
                                    <p:cond delay="0"/>
                                  </p:stCondLst>
                                  <p:iterate type="el" backwards="0">
                                    <p:tmAbs val="0"/>
                                  </p:iterate>
                                  <p:childTnLst>
                                    <p:set>
                                      <p:cBhvr>
                                        <p:cTn id="32" fill="hold"/>
                                        <p:tgtEl>
                                          <p:spTgt spid="554"/>
                                        </p:tgtEl>
                                        <p:attrNameLst>
                                          <p:attrName>style.visibility</p:attrName>
                                        </p:attrNameLst>
                                      </p:cBhvr>
                                      <p:to>
                                        <p:strVal val="visible"/>
                                      </p:to>
                                    </p:set>
                                    <p:anim calcmode="lin" valueType="num">
                                      <p:cBhvr>
                                        <p:cTn id="33" dur="1000" fill="hold"/>
                                        <p:tgtEl>
                                          <p:spTgt spid="554"/>
                                        </p:tgtEl>
                                        <p:attrNameLst>
                                          <p:attrName>ppt_x</p:attrName>
                                        </p:attrNameLst>
                                      </p:cBhvr>
                                      <p:tavLst>
                                        <p:tav tm="0">
                                          <p:val>
                                            <p:strVal val="1+#ppt_w/2"/>
                                          </p:val>
                                        </p:tav>
                                        <p:tav tm="100000">
                                          <p:val>
                                            <p:strVal val="#ppt_x"/>
                                          </p:val>
                                        </p:tav>
                                      </p:tavLst>
                                    </p:anim>
                                    <p:anim calcmode="lin" valueType="num">
                                      <p:cBhvr>
                                        <p:cTn id="34" dur="1000" fill="hold"/>
                                        <p:tgtEl>
                                          <p:spTgt spid="55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5" grpId="7" fill="hold">
                                  <p:stCondLst>
                                    <p:cond delay="0"/>
                                  </p:stCondLst>
                                  <p:iterate type="el" backwards="0">
                                    <p:tmAbs val="0"/>
                                  </p:iterate>
                                  <p:childTnLst>
                                    <p:set>
                                      <p:cBhvr>
                                        <p:cTn id="38" fill="hold"/>
                                        <p:tgtEl>
                                          <p:spTgt spid="553"/>
                                        </p:tgtEl>
                                        <p:attrNameLst>
                                          <p:attrName>style.visibility</p:attrName>
                                        </p:attrNameLst>
                                      </p:cBhvr>
                                      <p:to>
                                        <p:strVal val="visible"/>
                                      </p:to>
                                    </p:set>
                                    <p:anim calcmode="lin" valueType="num">
                                      <p:cBhvr>
                                        <p:cTn id="39" dur="1500" fill="hold"/>
                                        <p:tgtEl>
                                          <p:spTgt spid="553"/>
                                        </p:tgtEl>
                                        <p:attrNameLst>
                                          <p:attrName>ppt_w</p:attrName>
                                        </p:attrNameLst>
                                      </p:cBhvr>
                                      <p:tavLst>
                                        <p:tav tm="0">
                                          <p:val>
                                            <p:fltVal val="0"/>
                                          </p:val>
                                        </p:tav>
                                        <p:tav tm="100000">
                                          <p:val>
                                            <p:strVal val="#ppt_w"/>
                                          </p:val>
                                        </p:tav>
                                      </p:tavLst>
                                    </p:anim>
                                    <p:anim calcmode="lin" valueType="num">
                                      <p:cBhvr>
                                        <p:cTn id="40" dur="1500" fill="hold"/>
                                        <p:tgtEl>
                                          <p:spTgt spid="553"/>
                                        </p:tgtEl>
                                        <p:attrNameLst>
                                          <p:attrName>ppt_h</p:attrName>
                                        </p:attrNameLst>
                                      </p:cBhvr>
                                      <p:tavLst>
                                        <p:tav tm="0">
                                          <p:val>
                                            <p:fltVal val="0"/>
                                          </p:val>
                                        </p:tav>
                                        <p:tav tm="100000">
                                          <p:val>
                                            <p:strVal val="#ppt_h"/>
                                          </p:val>
                                        </p:tav>
                                      </p:tavLst>
                                    </p:anim>
                                    <p:anim calcmode="lin" valueType="num">
                                      <p:cBhvr>
                                        <p:cTn id="41" dur="1500" fill="hold"/>
                                        <p:tgtEl>
                                          <p:spTgt spid="553"/>
                                        </p:tgtEl>
                                        <p:attrNameLst>
                                          <p:attrName>ppt_x</p:attrName>
                                        </p:attrNameLst>
                                      </p:cBhvr>
                                      <p:tavLst>
                                        <p:tav tm="0" fmla="#ppt_x+(cos(-2*pi*(1-$))*-#ppt_x-sin(-2*pi*(1-$))*(1-#ppt_y))*(1-$)">
                                          <p:val>
                                            <p:fltVal val="0"/>
                                          </p:val>
                                        </p:tav>
                                        <p:tav tm="100000">
                                          <p:val>
                                            <p:fltVal val="1"/>
                                          </p:val>
                                        </p:tav>
                                      </p:tavLst>
                                    </p:anim>
                                    <p:anim calcmode="lin" valueType="num">
                                      <p:cBhvr>
                                        <p:cTn id="42" dur="1500" fill="hold"/>
                                        <p:tgtEl>
                                          <p:spTgt spid="5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5" grpId="8" fill="hold">
                                  <p:stCondLst>
                                    <p:cond delay="0"/>
                                  </p:stCondLst>
                                  <p:iterate type="el" backwards="0">
                                    <p:tmAbs val="0"/>
                                  </p:iterate>
                                  <p:childTnLst>
                                    <p:set>
                                      <p:cBhvr>
                                        <p:cTn id="46" fill="hold"/>
                                        <p:tgtEl>
                                          <p:spTgt spid="559"/>
                                        </p:tgtEl>
                                        <p:attrNameLst>
                                          <p:attrName>style.visibility</p:attrName>
                                        </p:attrNameLst>
                                      </p:cBhvr>
                                      <p:to>
                                        <p:strVal val="visible"/>
                                      </p:to>
                                    </p:set>
                                    <p:anim calcmode="lin" valueType="num">
                                      <p:cBhvr>
                                        <p:cTn id="47" dur="1000" fill="hold"/>
                                        <p:tgtEl>
                                          <p:spTgt spid="559"/>
                                        </p:tgtEl>
                                        <p:attrNameLst>
                                          <p:attrName>ppt_w</p:attrName>
                                        </p:attrNameLst>
                                      </p:cBhvr>
                                      <p:tavLst>
                                        <p:tav tm="0">
                                          <p:val>
                                            <p:fltVal val="0"/>
                                          </p:val>
                                        </p:tav>
                                        <p:tav tm="100000">
                                          <p:val>
                                            <p:strVal val="#ppt_w"/>
                                          </p:val>
                                        </p:tav>
                                      </p:tavLst>
                                    </p:anim>
                                    <p:anim calcmode="lin" valueType="num">
                                      <p:cBhvr>
                                        <p:cTn id="48" dur="1000" fill="hold"/>
                                        <p:tgtEl>
                                          <p:spTgt spid="559"/>
                                        </p:tgtEl>
                                        <p:attrNameLst>
                                          <p:attrName>ppt_h</p:attrName>
                                        </p:attrNameLst>
                                      </p:cBhvr>
                                      <p:tavLst>
                                        <p:tav tm="0">
                                          <p:val>
                                            <p:fltVal val="0"/>
                                          </p:val>
                                        </p:tav>
                                        <p:tav tm="100000">
                                          <p:val>
                                            <p:strVal val="#ppt_h"/>
                                          </p:val>
                                        </p:tav>
                                      </p:tavLst>
                                    </p:anim>
                                    <p:anim calcmode="lin" valueType="num">
                                      <p:cBhvr>
                                        <p:cTn id="49" dur="1000" fill="hold"/>
                                        <p:tgtEl>
                                          <p:spTgt spid="55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2" presetID="2" grpId="9" fill="hold">
                                  <p:stCondLst>
                                    <p:cond delay="0"/>
                                  </p:stCondLst>
                                  <p:iterate type="el" backwards="0">
                                    <p:tmAbs val="0"/>
                                  </p:iterate>
                                  <p:childTnLst>
                                    <p:set>
                                      <p:cBhvr>
                                        <p:cTn id="54" fill="hold"/>
                                        <p:tgtEl>
                                          <p:spTgt spid="560"/>
                                        </p:tgtEl>
                                        <p:attrNameLst>
                                          <p:attrName>style.visibility</p:attrName>
                                        </p:attrNameLst>
                                      </p:cBhvr>
                                      <p:to>
                                        <p:strVal val="visible"/>
                                      </p:to>
                                    </p:set>
                                    <p:anim calcmode="lin" valueType="num">
                                      <p:cBhvr>
                                        <p:cTn id="55" dur="1000" fill="hold"/>
                                        <p:tgtEl>
                                          <p:spTgt spid="560"/>
                                        </p:tgtEl>
                                        <p:attrNameLst>
                                          <p:attrName>ppt_x</p:attrName>
                                        </p:attrNameLst>
                                      </p:cBhvr>
                                      <p:tavLst>
                                        <p:tav tm="0">
                                          <p:val>
                                            <p:strVal val="1+#ppt_w/2"/>
                                          </p:val>
                                        </p:tav>
                                        <p:tav tm="100000">
                                          <p:val>
                                            <p:strVal val="#ppt_x"/>
                                          </p:val>
                                        </p:tav>
                                      </p:tavLst>
                                    </p:anim>
                                    <p:anim calcmode="lin" valueType="num">
                                      <p:cBhvr>
                                        <p:cTn id="56" dur="1000" fill="hold"/>
                                        <p:tgtEl>
                                          <p:spTgt spid="56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8" presetID="2" grpId="10" fill="hold">
                                  <p:stCondLst>
                                    <p:cond delay="0"/>
                                  </p:stCondLst>
                                  <p:iterate type="el" backwards="0">
                                    <p:tmAbs val="0"/>
                                  </p:iterate>
                                  <p:childTnLst>
                                    <p:set>
                                      <p:cBhvr>
                                        <p:cTn id="60" fill="hold"/>
                                        <p:tgtEl>
                                          <p:spTgt spid="558"/>
                                        </p:tgtEl>
                                        <p:attrNameLst>
                                          <p:attrName>style.visibility</p:attrName>
                                        </p:attrNameLst>
                                      </p:cBhvr>
                                      <p:to>
                                        <p:strVal val="visible"/>
                                      </p:to>
                                    </p:set>
                                    <p:anim calcmode="lin" valueType="num">
                                      <p:cBhvr>
                                        <p:cTn id="61" dur="1000" fill="hold"/>
                                        <p:tgtEl>
                                          <p:spTgt spid="558"/>
                                        </p:tgtEl>
                                        <p:attrNameLst>
                                          <p:attrName>ppt_x</p:attrName>
                                        </p:attrNameLst>
                                      </p:cBhvr>
                                      <p:tavLst>
                                        <p:tav tm="0">
                                          <p:val>
                                            <p:strVal val="0-#ppt_w/2"/>
                                          </p:val>
                                        </p:tav>
                                        <p:tav tm="100000">
                                          <p:val>
                                            <p:strVal val="#ppt_x"/>
                                          </p:val>
                                        </p:tav>
                                      </p:tavLst>
                                    </p:anim>
                                    <p:anim calcmode="lin" valueType="num">
                                      <p:cBhvr>
                                        <p:cTn id="62" dur="1000" fill="hold"/>
                                        <p:tgtEl>
                                          <p:spTgt spid="5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55" grpId="1"/>
      <p:bldP build="whole" bldLvl="1" animBg="1" rev="0" advAuto="0" spid="556" grpId="4"/>
      <p:bldP build="whole" bldLvl="1" animBg="1" rev="0" advAuto="0" spid="554" grpId="6"/>
      <p:bldP build="whole" bldLvl="1" animBg="1" rev="0" advAuto="0" spid="549" grpId="2"/>
      <p:bldP build="whole" bldLvl="1" animBg="1" rev="0" advAuto="0" spid="553" grpId="7"/>
      <p:bldP build="whole" bldLvl="1" animBg="1" rev="0" advAuto="0" spid="550" grpId="3"/>
      <p:bldP build="whole" bldLvl="1" animBg="1" rev="0" advAuto="0" spid="559" grpId="8"/>
      <p:bldP build="whole" bldLvl="1" animBg="1" rev="0" advAuto="0" spid="558" grpId="10"/>
      <p:bldP build="whole" bldLvl="1" animBg="1" rev="0" advAuto="0" spid="560" grpId="9"/>
      <p:bldP build="whole" bldLvl="1" animBg="1" rev="0" advAuto="0" spid="557" grpId="5"/>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That’s better!"/>
          <p:cNvSpPr txBox="1"/>
          <p:nvPr>
            <p:ph type="body" idx="13"/>
          </p:nvPr>
        </p:nvSpPr>
        <p:spPr>
          <a:xfrm>
            <a:off x="812800" y="914400"/>
            <a:ext cx="9165081" cy="914400"/>
          </a:xfrm>
          <a:prstGeom prst="rect">
            <a:avLst/>
          </a:prstGeom>
        </p:spPr>
        <p:txBody>
          <a:bodyPr/>
          <a:lstStyle/>
          <a:p>
            <a:pPr/>
            <a:r>
              <a:t>That’s better!</a:t>
            </a:r>
          </a:p>
        </p:txBody>
      </p:sp>
      <p:sp>
        <p:nvSpPr>
          <p:cNvPr id="563" name="Fastest round trip, with all communications and calculations is 710 µs (where waiting in root must be 300 µs)"/>
          <p:cNvSpPr txBox="1"/>
          <p:nvPr/>
        </p:nvSpPr>
        <p:spPr>
          <a:xfrm>
            <a:off x="12012779" y="3104739"/>
            <a:ext cx="10479149" cy="2298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515151"/>
                </a:solidFill>
              </a:defRPr>
            </a:lvl1pPr>
          </a:lstStyle>
          <a:p>
            <a:pPr/>
            <a:r>
              <a:t>Fastest round trip, with all communications and calculations is 710 µs (where waiting in root must be 300 µs)  </a:t>
            </a:r>
          </a:p>
        </p:txBody>
      </p:sp>
      <p:sp>
        <p:nvSpPr>
          <p:cNvPr id="564" name="If no use of combinable and placing on core 0-15 the fastest round trip is 28 µs with zero waiting in the root. Possible, since 16 nodes/tasks"/>
          <p:cNvSpPr txBox="1"/>
          <p:nvPr/>
        </p:nvSpPr>
        <p:spPr>
          <a:xfrm>
            <a:off x="4820730" y="16417816"/>
            <a:ext cx="19893098" cy="1600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515151"/>
                </a:solidFill>
              </a:defRPr>
            </a:lvl1pPr>
          </a:lstStyle>
          <a:p>
            <a:pPr/>
            <a:r>
              <a:t>If no use of combinable and placing on core 0-15 the fastest round trip is 28 µs with zero waiting in the root. Possible, since 16 nodes/tasks</a:t>
            </a:r>
          </a:p>
        </p:txBody>
      </p:sp>
      <p:sp>
        <p:nvSpPr>
          <p:cNvPr id="565" name="typedef float temp_degC_t;…"/>
          <p:cNvSpPr txBox="1"/>
          <p:nvPr/>
        </p:nvSpPr>
        <p:spPr>
          <a:xfrm>
            <a:off x="12012779" y="6875907"/>
            <a:ext cx="11099032" cy="7222010"/>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2800">
                <a:solidFill>
                  <a:srgbClr val="006141"/>
                </a:solidFill>
                <a:latin typeface="Monaco"/>
                <a:ea typeface="Monaco"/>
                <a:cs typeface="Monaco"/>
                <a:sym typeface="Monaco"/>
              </a:defRPr>
            </a:pPr>
            <a:r>
              <a:rPr>
                <a:solidFill>
                  <a:srgbClr val="931A68"/>
                </a:solidFill>
              </a:rPr>
              <a:t>typedef</a:t>
            </a:r>
            <a:r>
              <a:rPr>
                <a:solidFill>
                  <a:srgbClr val="000000"/>
                </a:solidFill>
              </a:rPr>
              <a:t> </a:t>
            </a:r>
            <a:r>
              <a:t>float</a:t>
            </a:r>
            <a:r>
              <a:rPr>
                <a:solidFill>
                  <a:srgbClr val="000000"/>
                </a:solidFill>
              </a:rPr>
              <a:t> </a:t>
            </a:r>
            <a:r>
              <a:t>temp_degC_t</a:t>
            </a:r>
            <a:r>
              <a:rPr>
                <a:solidFill>
                  <a:srgbClr val="000000"/>
                </a:solidFill>
              </a:rPr>
              <a:t>;</a:t>
            </a:r>
            <a:endParaRPr>
              <a:solidFill>
                <a:srgbClr val="000000"/>
              </a:solidFill>
            </a:endParaRPr>
          </a:p>
          <a:p>
            <a:pPr defTabSz="457200">
              <a:spcBef>
                <a:spcPts val="0"/>
              </a:spcBef>
              <a:defRPr sz="2800">
                <a:solidFill>
                  <a:srgbClr val="006141"/>
                </a:solidFill>
                <a:latin typeface="Monaco"/>
                <a:ea typeface="Monaco"/>
                <a:cs typeface="Monaco"/>
                <a:sym typeface="Monaco"/>
              </a:defRPr>
            </a:pPr>
          </a:p>
          <a:p>
            <a:pPr defTabSz="457200">
              <a:spcBef>
                <a:spcPts val="0"/>
              </a:spcBef>
              <a:defRPr sz="2800">
                <a:solidFill>
                  <a:srgbClr val="000000"/>
                </a:solidFill>
                <a:latin typeface="Monaco"/>
                <a:ea typeface="Monaco"/>
                <a:cs typeface="Monaco"/>
                <a:sym typeface="Monaco"/>
              </a:defRPr>
            </a:pPr>
            <a:r>
              <a:rPr>
                <a:solidFill>
                  <a:srgbClr val="006141"/>
                </a:solidFill>
              </a:rPr>
              <a:t>temp_degC_t</a:t>
            </a:r>
            <a:r>
              <a:t> calculate_new_temp_from_flow (</a:t>
            </a:r>
          </a:p>
          <a:p>
            <a:pPr defTabSz="457200">
              <a:spcBef>
                <a:spcPts val="0"/>
              </a:spcBef>
              <a:defRPr sz="2800">
                <a:solidFill>
                  <a:srgbClr val="4E9072"/>
                </a:solidFill>
                <a:latin typeface="Monaco"/>
                <a:ea typeface="Monaco"/>
                <a:cs typeface="Monaco"/>
                <a:sym typeface="Monaco"/>
              </a:defRPr>
            </a:pPr>
            <a:r>
              <a:rPr>
                <a:solidFill>
                  <a:srgbClr val="000000"/>
                </a:solidFill>
              </a:rPr>
              <a:t>        </a:t>
            </a:r>
            <a:r>
              <a:rPr>
                <a:solidFill>
                  <a:srgbClr val="931A68"/>
                </a:solidFill>
              </a:rPr>
              <a:t>const</a:t>
            </a:r>
            <a:r>
              <a:rPr>
                <a:solidFill>
                  <a:srgbClr val="000000"/>
                </a:solidFill>
              </a:rPr>
              <a:t> </a:t>
            </a:r>
            <a:r>
              <a:rPr>
                <a:solidFill>
                  <a:srgbClr val="006141"/>
                </a:solidFill>
              </a:rPr>
              <a:t>node_context_t</a:t>
            </a:r>
            <a:r>
              <a:rPr>
                <a:solidFill>
                  <a:srgbClr val="000000"/>
                </a:solidFill>
              </a:rPr>
              <a:t> context, </a:t>
            </a:r>
            <a:endParaRPr>
              <a:solidFill>
                <a:srgbClr val="000000"/>
              </a:solidFill>
            </a:endParaRPr>
          </a:p>
          <a:p>
            <a:pPr defTabSz="457200">
              <a:spcBef>
                <a:spcPts val="0"/>
              </a:spcBef>
              <a:defRPr sz="2800">
                <a:solidFill>
                  <a:srgbClr val="4E9072"/>
                </a:solidFill>
                <a:latin typeface="Monaco"/>
                <a:ea typeface="Monaco"/>
                <a:cs typeface="Monaco"/>
                <a:sym typeface="Monaco"/>
              </a:defRPr>
            </a:pPr>
            <a:r>
              <a:rPr>
                <a:solidFill>
                  <a:srgbClr val="000000"/>
                </a:solidFill>
              </a:rPr>
              <a:t> </a:t>
            </a:r>
            <a:r>
              <a:t>       </a:t>
            </a:r>
            <a:r>
              <a:rPr>
                <a:solidFill>
                  <a:srgbClr val="931A68"/>
                </a:solidFill>
              </a:rPr>
              <a:t>const</a:t>
            </a:r>
            <a:r>
              <a:t> </a:t>
            </a:r>
            <a:r>
              <a:rPr>
                <a:solidFill>
                  <a:srgbClr val="006141"/>
                </a:solidFill>
              </a:rPr>
              <a:t>temp_degC_t</a:t>
            </a:r>
            <a:r>
              <a:t>    tempold) {</a:t>
            </a:r>
          </a:p>
          <a:p>
            <a:pPr defTabSz="457200">
              <a:spcBef>
                <a:spcPts val="0"/>
              </a:spcBef>
              <a:defRPr sz="2800">
                <a:solidFill>
                  <a:srgbClr val="000000"/>
                </a:solidFill>
                <a:latin typeface="Monaco"/>
                <a:ea typeface="Monaco"/>
                <a:cs typeface="Monaco"/>
                <a:sym typeface="Monaco"/>
              </a:defRPr>
            </a:pPr>
          </a:p>
          <a:p>
            <a:pPr defTabSz="457200">
              <a:spcBef>
                <a:spcPts val="0"/>
              </a:spcBef>
              <a:defRPr sz="2800">
                <a:solidFill>
                  <a:srgbClr val="000000"/>
                </a:solidFill>
                <a:latin typeface="Monaco"/>
                <a:ea typeface="Monaco"/>
                <a:cs typeface="Monaco"/>
                <a:sym typeface="Monaco"/>
              </a:defRPr>
            </a:pPr>
            <a:r>
              <a:t>        </a:t>
            </a:r>
            <a:r>
              <a:rPr>
                <a:solidFill>
                  <a:srgbClr val="931A68"/>
                </a:solidFill>
              </a:rPr>
              <a:t>const</a:t>
            </a:r>
            <a:r>
              <a:t> </a:t>
            </a:r>
            <a:r>
              <a:rPr>
                <a:solidFill>
                  <a:srgbClr val="006141"/>
                </a:solidFill>
              </a:rPr>
              <a:t>temp_degC_t</a:t>
            </a:r>
            <a:r>
              <a:t> term1 = context.</a:t>
            </a:r>
            <a:r>
              <a:rPr>
                <a:solidFill>
                  <a:srgbClr val="0326CC"/>
                </a:solidFill>
              </a:rPr>
              <a:t>wt</a:t>
            </a:r>
            <a:r>
              <a:t>[0] * </a:t>
            </a:r>
          </a:p>
          <a:p>
            <a:pPr defTabSz="457200">
              <a:spcBef>
                <a:spcPts val="0"/>
              </a:spcBef>
              <a:defRPr sz="2800">
                <a:solidFill>
                  <a:srgbClr val="000000"/>
                </a:solidFill>
                <a:latin typeface="Monaco"/>
                <a:ea typeface="Monaco"/>
                <a:cs typeface="Monaco"/>
                <a:sym typeface="Monaco"/>
              </a:defRPr>
            </a:pPr>
            <a:r>
              <a:t>              (context.</a:t>
            </a:r>
            <a:r>
              <a:rPr>
                <a:solidFill>
                  <a:srgbClr val="0326CC"/>
                </a:solidFill>
              </a:rPr>
              <a:t>temps_degC</a:t>
            </a:r>
            <a:r>
              <a:t>[0]-tempold);</a:t>
            </a:r>
          </a:p>
          <a:p>
            <a:pPr defTabSz="457200">
              <a:spcBef>
                <a:spcPts val="0"/>
              </a:spcBef>
              <a:defRPr sz="2800">
                <a:solidFill>
                  <a:srgbClr val="000000"/>
                </a:solidFill>
                <a:latin typeface="Monaco"/>
                <a:ea typeface="Monaco"/>
                <a:cs typeface="Monaco"/>
                <a:sym typeface="Monaco"/>
              </a:defRPr>
            </a:pPr>
            <a:r>
              <a:t>        </a:t>
            </a:r>
            <a:r>
              <a:rPr>
                <a:solidFill>
                  <a:srgbClr val="931A68"/>
                </a:solidFill>
              </a:rPr>
              <a:t>const</a:t>
            </a:r>
            <a:r>
              <a:t> </a:t>
            </a:r>
            <a:r>
              <a:rPr>
                <a:solidFill>
                  <a:srgbClr val="006141"/>
                </a:solidFill>
              </a:rPr>
              <a:t>temp_degC_t</a:t>
            </a:r>
            <a:r>
              <a:t> term2 = context.</a:t>
            </a:r>
            <a:r>
              <a:rPr>
                <a:solidFill>
                  <a:srgbClr val="0326CC"/>
                </a:solidFill>
              </a:rPr>
              <a:t>wt</a:t>
            </a:r>
            <a:r>
              <a:t>[1] * </a:t>
            </a:r>
          </a:p>
          <a:p>
            <a:pPr defTabSz="457200">
              <a:spcBef>
                <a:spcPts val="0"/>
              </a:spcBef>
              <a:defRPr sz="2800">
                <a:solidFill>
                  <a:srgbClr val="000000"/>
                </a:solidFill>
                <a:latin typeface="Monaco"/>
                <a:ea typeface="Monaco"/>
                <a:cs typeface="Monaco"/>
                <a:sym typeface="Monaco"/>
              </a:defRPr>
            </a:pPr>
            <a:r>
              <a:t>              (context.</a:t>
            </a:r>
            <a:r>
              <a:rPr>
                <a:solidFill>
                  <a:srgbClr val="0326CC"/>
                </a:solidFill>
              </a:rPr>
              <a:t>temps_degC</a:t>
            </a:r>
            <a:r>
              <a:t>[1]-tempold);</a:t>
            </a:r>
          </a:p>
          <a:p>
            <a:pPr defTabSz="457200">
              <a:spcBef>
                <a:spcPts val="0"/>
              </a:spcBef>
              <a:defRPr sz="2800">
                <a:solidFill>
                  <a:srgbClr val="000000"/>
                </a:solidFill>
                <a:latin typeface="Monaco"/>
                <a:ea typeface="Monaco"/>
                <a:cs typeface="Monaco"/>
                <a:sym typeface="Monaco"/>
              </a:defRPr>
            </a:pPr>
            <a:r>
              <a:t>        </a:t>
            </a:r>
            <a:r>
              <a:rPr>
                <a:solidFill>
                  <a:srgbClr val="931A68"/>
                </a:solidFill>
              </a:rPr>
              <a:t>const</a:t>
            </a:r>
            <a:r>
              <a:t> </a:t>
            </a:r>
            <a:r>
              <a:rPr>
                <a:solidFill>
                  <a:srgbClr val="006141"/>
                </a:solidFill>
              </a:rPr>
              <a:t>temp_degC_t</a:t>
            </a:r>
            <a:r>
              <a:t> term3 = context.</a:t>
            </a:r>
            <a:r>
              <a:rPr>
                <a:solidFill>
                  <a:srgbClr val="0326CC"/>
                </a:solidFill>
              </a:rPr>
              <a:t>wt</a:t>
            </a:r>
            <a:r>
              <a:t>[2] * </a:t>
            </a:r>
          </a:p>
          <a:p>
            <a:pPr defTabSz="457200">
              <a:spcBef>
                <a:spcPts val="0"/>
              </a:spcBef>
              <a:defRPr sz="2800">
                <a:solidFill>
                  <a:srgbClr val="000000"/>
                </a:solidFill>
                <a:latin typeface="Monaco"/>
                <a:ea typeface="Monaco"/>
                <a:cs typeface="Monaco"/>
                <a:sym typeface="Monaco"/>
              </a:defRPr>
            </a:pPr>
            <a:r>
              <a:t>              (context.</a:t>
            </a:r>
            <a:r>
              <a:rPr>
                <a:solidFill>
                  <a:srgbClr val="0326CC"/>
                </a:solidFill>
              </a:rPr>
              <a:t>temps_degC</a:t>
            </a:r>
            <a:r>
              <a:t>[2]-tempold);</a:t>
            </a:r>
          </a:p>
          <a:p>
            <a:pPr defTabSz="457200">
              <a:spcBef>
                <a:spcPts val="0"/>
              </a:spcBef>
              <a:defRPr sz="2800">
                <a:solidFill>
                  <a:srgbClr val="000000"/>
                </a:solidFill>
                <a:latin typeface="Monaco"/>
                <a:ea typeface="Monaco"/>
                <a:cs typeface="Monaco"/>
                <a:sym typeface="Monaco"/>
              </a:defRPr>
            </a:pPr>
          </a:p>
          <a:p>
            <a:pPr defTabSz="457200">
              <a:spcBef>
                <a:spcPts val="0"/>
              </a:spcBef>
              <a:defRPr sz="2800">
                <a:solidFill>
                  <a:srgbClr val="000000"/>
                </a:solidFill>
                <a:latin typeface="Monaco"/>
                <a:ea typeface="Monaco"/>
                <a:cs typeface="Monaco"/>
                <a:sym typeface="Monaco"/>
              </a:defRPr>
            </a:pPr>
            <a:r>
              <a:t>    </a:t>
            </a:r>
            <a:r>
              <a:rPr>
                <a:solidFill>
                  <a:srgbClr val="931A68"/>
                </a:solidFill>
              </a:rPr>
              <a:t>return</a:t>
            </a:r>
            <a:r>
              <a:t> (tempold + term1 + term2 + term3;);</a:t>
            </a:r>
          </a:p>
          <a:p>
            <a:pPr defTabSz="457200">
              <a:spcBef>
                <a:spcPts val="0"/>
              </a:spcBef>
              <a:defRPr sz="2800">
                <a:solidFill>
                  <a:srgbClr val="4E9072"/>
                </a:solidFill>
                <a:latin typeface="Monaco"/>
                <a:ea typeface="Monaco"/>
                <a:cs typeface="Monaco"/>
                <a:sym typeface="Monaco"/>
              </a:defRPr>
            </a:pPr>
            <a:r>
              <a:rPr>
                <a:solidFill>
                  <a:srgbClr val="000000"/>
                </a:solidFill>
              </a:rPr>
              <a:t>}</a:t>
            </a:r>
          </a:p>
        </p:txBody>
      </p:sp>
      <p:sp>
        <p:nvSpPr>
          <p:cNvPr id="566" name="Done on each node after three comms:"/>
          <p:cNvSpPr txBox="1"/>
          <p:nvPr/>
        </p:nvSpPr>
        <p:spPr>
          <a:xfrm>
            <a:off x="11988799" y="5688823"/>
            <a:ext cx="10479149"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515151"/>
                </a:solidFill>
              </a:defRPr>
            </a:lvl1pPr>
          </a:lstStyle>
          <a:p>
            <a:pPr/>
            <a:r>
              <a:t>Done on each node after three comms:</a:t>
            </a:r>
          </a:p>
        </p:txBody>
      </p:sp>
      <p:sp>
        <p:nvSpPr>
          <p:cNvPr id="567"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568" name="PS. float handling is through a library"/>
          <p:cNvSpPr txBox="1"/>
          <p:nvPr/>
        </p:nvSpPr>
        <p:spPr>
          <a:xfrm>
            <a:off x="11816484" y="14522053"/>
            <a:ext cx="10479149"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515151"/>
                </a:solidFill>
              </a:defRPr>
            </a:lvl1pPr>
          </a:lstStyle>
          <a:p>
            <a:pPr/>
            <a:r>
              <a:t>PS. float handling is through a library</a:t>
            </a:r>
          </a:p>
        </p:txBody>
      </p:sp>
      <p:pic>
        <p:nvPicPr>
          <p:cNvPr id="569" name="2021 03 24 TOP_26 placement.pdf" descr="2021 03 24 TOP_26 placement.pdf"/>
          <p:cNvPicPr>
            <a:picLocks noChangeAspect="1"/>
          </p:cNvPicPr>
          <p:nvPr/>
        </p:nvPicPr>
        <p:blipFill>
          <a:blip r:embed="rId2">
            <a:extLst/>
          </a:blip>
          <a:srcRect l="0" t="0" r="11383" b="20978"/>
          <a:stretch>
            <a:fillRect/>
          </a:stretch>
        </p:blipFill>
        <p:spPr>
          <a:xfrm>
            <a:off x="812799" y="4083446"/>
            <a:ext cx="10597717" cy="11340266"/>
          </a:xfrm>
          <a:prstGeom prst="rect">
            <a:avLst/>
          </a:prstGeom>
          <a:ln w="254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5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56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 grpId="7" fill="hold">
                                  <p:stCondLst>
                                    <p:cond delay="0"/>
                                  </p:stCondLst>
                                  <p:iterate type="el" backwards="0">
                                    <p:tmAbs val="0"/>
                                  </p:iterate>
                                  <p:childTnLst>
                                    <p:set>
                                      <p:cBhvr>
                                        <p:cTn id="30" fill="hold"/>
                                        <p:tgtEl>
                                          <p:spTgt spid="567"/>
                                        </p:tgtEl>
                                        <p:attrNameLst>
                                          <p:attrName>style.visibility</p:attrName>
                                        </p:attrNameLst>
                                      </p:cBhvr>
                                      <p:to>
                                        <p:strVal val="visible"/>
                                      </p:to>
                                    </p:set>
                                    <p:anim calcmode="lin" valueType="num">
                                      <p:cBhvr>
                                        <p:cTn id="31" dur="1000" fill="hold"/>
                                        <p:tgtEl>
                                          <p:spTgt spid="567"/>
                                        </p:tgtEl>
                                        <p:attrNameLst>
                                          <p:attrName>ppt_x</p:attrName>
                                        </p:attrNameLst>
                                      </p:cBhvr>
                                      <p:tavLst>
                                        <p:tav tm="0">
                                          <p:val>
                                            <p:strVal val="0-#ppt_w/2"/>
                                          </p:val>
                                        </p:tav>
                                        <p:tav tm="100000">
                                          <p:val>
                                            <p:strVal val="#ppt_x"/>
                                          </p:val>
                                        </p:tav>
                                      </p:tavLst>
                                    </p:anim>
                                    <p:anim calcmode="lin" valueType="num">
                                      <p:cBhvr>
                                        <p:cTn id="32" dur="1000" fill="hold"/>
                                        <p:tgtEl>
                                          <p:spTgt spid="5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7" grpId="7"/>
      <p:bldP build="whole" bldLvl="1" animBg="1" rev="0" advAuto="0" spid="569" grpId="1"/>
      <p:bldP build="whole" bldLvl="1" animBg="1" rev="0" advAuto="0" spid="566" grpId="3"/>
      <p:bldP build="whole" bldLvl="1" animBg="1" rev="0" advAuto="0" spid="564" grpId="6"/>
      <p:bldP build="whole" bldLvl="1" animBg="1" rev="0" advAuto="0" spid="568" grpId="5"/>
      <p:bldP build="whole" bldLvl="1" animBg="1" rev="0" advAuto="0" spid="565" grpId="4"/>
      <p:bldP build="whole" bldLvl="1" animBg="1" rev="0" advAuto="0" spid="563" grpId="2"/>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1" name="Expanding beyond 4*4 with Guarded interface protocol"/>
          <p:cNvSpPr txBox="1"/>
          <p:nvPr>
            <p:ph type="body" idx="13"/>
          </p:nvPr>
        </p:nvSpPr>
        <p:spPr>
          <a:xfrm>
            <a:off x="812800" y="914400"/>
            <a:ext cx="18549735" cy="914400"/>
          </a:xfrm>
          <a:prstGeom prst="rect">
            <a:avLst/>
          </a:prstGeom>
        </p:spPr>
        <p:txBody>
          <a:bodyPr/>
          <a:lstStyle/>
          <a:p>
            <a:pPr/>
            <a:r>
              <a:t>Expanding beyond 4*4 with </a:t>
            </a:r>
            <a:r>
              <a:rPr>
                <a:solidFill>
                  <a:srgbClr val="FF2600"/>
                </a:solidFill>
              </a:rPr>
              <a:t>Guarded interface protocol</a:t>
            </a:r>
          </a:p>
        </p:txBody>
      </p:sp>
      <p:pic>
        <p:nvPicPr>
          <p:cNvPr id="572" name="2021_COPA_IEEE_FRINGE_TEIG_DICKSON p7.pdf" descr="2021_COPA_IEEE_FRINGE_TEIG_DICKSON p7.pdf"/>
          <p:cNvPicPr>
            <a:picLocks noChangeAspect="1"/>
          </p:cNvPicPr>
          <p:nvPr/>
        </p:nvPicPr>
        <p:blipFill>
          <a:blip r:embed="rId2">
            <a:extLst/>
          </a:blip>
          <a:srcRect l="27435" t="51085" r="33168" b="18876"/>
          <a:stretch>
            <a:fillRect/>
          </a:stretch>
        </p:blipFill>
        <p:spPr>
          <a:xfrm>
            <a:off x="0" y="2144366"/>
            <a:ext cx="21693546" cy="11695423"/>
          </a:xfrm>
          <a:prstGeom prst="rect">
            <a:avLst/>
          </a:prstGeom>
          <a:ln w="25400">
            <a:miter lim="400000"/>
          </a:ln>
        </p:spPr>
      </p:pic>
      <p:grpSp>
        <p:nvGrpSpPr>
          <p:cNvPr id="575" name="Gruppe"/>
          <p:cNvGrpSpPr/>
          <p:nvPr/>
        </p:nvGrpSpPr>
        <p:grpSpPr>
          <a:xfrm>
            <a:off x="7800151" y="3986223"/>
            <a:ext cx="7897517" cy="4005899"/>
            <a:chOff x="0" y="0"/>
            <a:chExt cx="7897515" cy="4005898"/>
          </a:xfrm>
        </p:grpSpPr>
        <p:sp>
          <p:nvSpPr>
            <p:cNvPr id="573" name="Server"/>
            <p:cNvSpPr/>
            <p:nvPr/>
          </p:nvSpPr>
          <p:spPr>
            <a:xfrm>
              <a:off x="0" y="1367949"/>
              <a:ext cx="4795819" cy="1270001"/>
            </a:xfrm>
            <a:prstGeom prst="rect">
              <a:avLst/>
            </a:prstGeom>
            <a:solidFill>
              <a:srgbClr val="FFFFFF"/>
            </a:solid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a:lnSpc>
                  <a:spcPct val="80000"/>
                </a:lnSpc>
                <a:spcBef>
                  <a:spcPts val="0"/>
                </a:spcBef>
                <a:defRPr b="1" sz="6500">
                  <a:solidFill>
                    <a:srgbClr val="4F8F00"/>
                  </a:solidFill>
                  <a:latin typeface="Trebuchet MS"/>
                  <a:ea typeface="Trebuchet MS"/>
                  <a:cs typeface="Trebuchet MS"/>
                  <a:sym typeface="Trebuchet MS"/>
                </a:defRPr>
              </a:lvl1pPr>
            </a:lstStyle>
            <a:p>
              <a:pPr/>
              <a:r>
                <a:t>Server</a:t>
              </a:r>
            </a:p>
          </p:txBody>
        </p:sp>
        <p:sp>
          <p:nvSpPr>
            <p:cNvPr id="574" name="Sirkel"/>
            <p:cNvSpPr/>
            <p:nvPr/>
          </p:nvSpPr>
          <p:spPr>
            <a:xfrm>
              <a:off x="3891617" y="0"/>
              <a:ext cx="4005899" cy="4005899"/>
            </a:xfrm>
            <a:prstGeom prst="ellipse">
              <a:avLst/>
            </a:prstGeom>
            <a:solidFill>
              <a:srgbClr val="4F8F00"/>
            </a:solidFill>
            <a:ln w="25400" cap="flat">
              <a:noFill/>
              <a:miter lim="400000"/>
            </a:ln>
            <a:effectLst/>
          </p:spPr>
          <p:txBody>
            <a:bodyPr wrap="square" lIns="101600" tIns="101600" rIns="101600" bIns="101600" numCol="1" anchor="ctr">
              <a:noAutofit/>
            </a:bodyPr>
            <a:lstStyle/>
            <a:p>
              <a:pPr algn="ctr">
                <a:lnSpc>
                  <a:spcPct val="80000"/>
                </a:lnSpc>
                <a:spcBef>
                  <a:spcPts val="0"/>
                </a:spcBef>
                <a:defRPr cap="all" sz="5600">
                  <a:solidFill>
                    <a:srgbClr val="FFFFFF"/>
                  </a:solidFill>
                  <a:latin typeface="+mn-lt"/>
                  <a:ea typeface="+mn-ea"/>
                  <a:cs typeface="+mn-cs"/>
                  <a:sym typeface="DIN Condensed"/>
                </a:defRPr>
              </a:pPr>
            </a:p>
          </p:txBody>
        </p:sp>
      </p:grpSp>
      <p:pic>
        <p:nvPicPr>
          <p:cNvPr id="576" name="2021 03 25 switches.pdf" descr="2021 03 25 switches.pdf"/>
          <p:cNvPicPr>
            <a:picLocks noChangeAspect="1"/>
          </p:cNvPicPr>
          <p:nvPr/>
        </p:nvPicPr>
        <p:blipFill>
          <a:blip r:embed="rId3">
            <a:extLst/>
          </a:blip>
          <a:srcRect l="14604" t="16928" r="14604" b="70514"/>
          <a:stretch>
            <a:fillRect/>
          </a:stretch>
        </p:blipFill>
        <p:spPr>
          <a:xfrm rot="18900000">
            <a:off x="11507580" y="6488865"/>
            <a:ext cx="2426204" cy="799754"/>
          </a:xfrm>
          <a:prstGeom prst="rect">
            <a:avLst/>
          </a:prstGeom>
          <a:ln w="25400">
            <a:miter lim="400000"/>
          </a:ln>
        </p:spPr>
      </p:pic>
      <p:pic>
        <p:nvPicPr>
          <p:cNvPr id="577" name="2021 03 25 switches.pdf" descr="2021 03 25 switches.pdf"/>
          <p:cNvPicPr>
            <a:picLocks noChangeAspect="1"/>
          </p:cNvPicPr>
          <p:nvPr/>
        </p:nvPicPr>
        <p:blipFill>
          <a:blip r:embed="rId3">
            <a:extLst/>
          </a:blip>
          <a:srcRect l="14604" t="67506" r="14604" b="16928"/>
          <a:stretch>
            <a:fillRect/>
          </a:stretch>
        </p:blipFill>
        <p:spPr>
          <a:xfrm>
            <a:off x="13810321" y="5252572"/>
            <a:ext cx="2426204" cy="991353"/>
          </a:xfrm>
          <a:prstGeom prst="rect">
            <a:avLst/>
          </a:prstGeom>
          <a:ln w="25400">
            <a:miter lim="400000"/>
          </a:ln>
        </p:spPr>
      </p:pic>
      <p:pic>
        <p:nvPicPr>
          <p:cNvPr id="578" name="2021 03 25 switches.pdf" descr="2021 03 25 switches.pdf"/>
          <p:cNvPicPr>
            <a:picLocks noChangeAspect="1"/>
          </p:cNvPicPr>
          <p:nvPr/>
        </p:nvPicPr>
        <p:blipFill>
          <a:blip r:embed="rId3">
            <a:extLst/>
          </a:blip>
          <a:srcRect l="14604" t="67708" r="14604" b="16928"/>
          <a:stretch>
            <a:fillRect/>
          </a:stretch>
        </p:blipFill>
        <p:spPr>
          <a:xfrm rot="16200000">
            <a:off x="12392806" y="4541626"/>
            <a:ext cx="2426204" cy="978477"/>
          </a:xfrm>
          <a:prstGeom prst="rect">
            <a:avLst/>
          </a:prstGeom>
          <a:ln w="25400">
            <a:miter lim="400000"/>
          </a:ln>
        </p:spPr>
      </p:pic>
      <p:sp>
        <p:nvSpPr>
          <p:cNvPr id="579" name="// In Server_node. Pseudo code:…"/>
          <p:cNvSpPr txBox="1"/>
          <p:nvPr/>
        </p:nvSpPr>
        <p:spPr>
          <a:xfrm>
            <a:off x="12817401" y="8340851"/>
            <a:ext cx="12379400" cy="7691910"/>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2800">
                <a:solidFill>
                  <a:srgbClr val="4E9072"/>
                </a:solidFill>
                <a:latin typeface="Monaco"/>
                <a:ea typeface="Monaco"/>
                <a:cs typeface="Monaco"/>
                <a:sym typeface="Monaco"/>
              </a:defRPr>
            </a:pPr>
            <a:r>
              <a:t>// In Server_node. Pseudo code:</a:t>
            </a:r>
          </a:p>
          <a:p>
            <a:pPr defTabSz="457200">
              <a:spcBef>
                <a:spcPts val="0"/>
              </a:spcBef>
              <a:defRPr sz="2800">
                <a:solidFill>
                  <a:srgbClr val="4E9072"/>
                </a:solidFill>
                <a:latin typeface="Monaco"/>
                <a:ea typeface="Monaco"/>
                <a:cs typeface="Monaco"/>
                <a:sym typeface="Monaco"/>
              </a:defRPr>
            </a:pPr>
            <a:endParaRPr>
              <a:solidFill>
                <a:srgbClr val="000000"/>
              </a:solidFill>
            </a:endParaRPr>
          </a:p>
          <a:p>
            <a:pPr defTabSz="457200">
              <a:spcBef>
                <a:spcPts val="0"/>
              </a:spcBef>
              <a:defRPr sz="2800">
                <a:solidFill>
                  <a:srgbClr val="000000"/>
                </a:solidFill>
                <a:latin typeface="Monaco"/>
                <a:ea typeface="Monaco"/>
                <a:cs typeface="Monaco"/>
                <a:sym typeface="Monaco"/>
              </a:defRPr>
            </a:pPr>
            <a:r>
              <a:t>bool guard_0 = </a:t>
            </a:r>
            <a:r>
              <a:rPr>
                <a:solidFill>
                  <a:srgbClr val="0326CC"/>
                </a:solidFill>
              </a:rPr>
              <a:t>true</a:t>
            </a:r>
            <a:r>
              <a:t>; // close switch</a:t>
            </a:r>
          </a:p>
          <a:p>
            <a:pPr defTabSz="457200">
              <a:spcBef>
                <a:spcPts val="0"/>
              </a:spcBef>
              <a:defRPr sz="2800">
                <a:solidFill>
                  <a:srgbClr val="000000"/>
                </a:solidFill>
                <a:latin typeface="Monaco"/>
                <a:ea typeface="Monaco"/>
                <a:cs typeface="Monaco"/>
                <a:sym typeface="Monaco"/>
              </a:defRPr>
            </a:pPr>
            <a:r>
              <a:t>bool guard_1 = </a:t>
            </a:r>
            <a:r>
              <a:rPr>
                <a:solidFill>
                  <a:srgbClr val="0326CC"/>
                </a:solidFill>
              </a:rPr>
              <a:t>true</a:t>
            </a:r>
            <a:r>
              <a:t>;</a:t>
            </a:r>
          </a:p>
          <a:p>
            <a:pPr defTabSz="457200">
              <a:spcBef>
                <a:spcPts val="0"/>
              </a:spcBef>
              <a:defRPr sz="2800">
                <a:solidFill>
                  <a:srgbClr val="000000"/>
                </a:solidFill>
                <a:latin typeface="Monaco"/>
                <a:ea typeface="Monaco"/>
                <a:cs typeface="Monaco"/>
                <a:sym typeface="Monaco"/>
              </a:defRPr>
            </a:pPr>
            <a:r>
              <a:t>bool guard_2 = </a:t>
            </a:r>
            <a:r>
              <a:rPr>
                <a:solidFill>
                  <a:srgbClr val="0326CC"/>
                </a:solidFill>
              </a:rPr>
              <a:t>true</a:t>
            </a:r>
            <a:r>
              <a:t>;</a:t>
            </a:r>
          </a:p>
          <a:p>
            <a:pPr defTabSz="457200">
              <a:spcBef>
                <a:spcPts val="0"/>
              </a:spcBef>
              <a:defRPr sz="2800">
                <a:solidFill>
                  <a:srgbClr val="000000"/>
                </a:solidFill>
                <a:latin typeface="Monaco"/>
                <a:ea typeface="Monaco"/>
                <a:cs typeface="Monaco"/>
                <a:sym typeface="Monaco"/>
              </a:defRPr>
            </a:pPr>
            <a:r>
              <a:rPr>
                <a:solidFill>
                  <a:srgbClr val="931A68"/>
                </a:solidFill>
              </a:rPr>
              <a:t>while</a:t>
            </a:r>
            <a:r>
              <a:t> (1) {</a:t>
            </a:r>
          </a:p>
          <a:p>
            <a:pPr defTabSz="457200">
              <a:spcBef>
                <a:spcPts val="0"/>
              </a:spcBef>
              <a:defRPr sz="2800">
                <a:solidFill>
                  <a:srgbClr val="931A68"/>
                </a:solidFill>
                <a:latin typeface="Monaco"/>
                <a:ea typeface="Monaco"/>
                <a:cs typeface="Monaco"/>
                <a:sym typeface="Monaco"/>
              </a:defRPr>
            </a:pPr>
            <a:r>
              <a:rPr>
                <a:solidFill>
                  <a:srgbClr val="000000"/>
                </a:solidFill>
              </a:rPr>
              <a:t>    </a:t>
            </a:r>
            <a:r>
              <a:t>select</a:t>
            </a:r>
            <a:r>
              <a:rPr>
                <a:solidFill>
                  <a:srgbClr val="000000"/>
                </a:solidFill>
              </a:rPr>
              <a:t> {</a:t>
            </a:r>
            <a:endParaRPr>
              <a:solidFill>
                <a:srgbClr val="000000"/>
              </a:solidFill>
            </a:endParaRPr>
          </a:p>
          <a:p>
            <a:pPr defTabSz="457200">
              <a:spcBef>
                <a:spcPts val="0"/>
              </a:spcBef>
              <a:defRPr sz="2800">
                <a:solidFill>
                  <a:srgbClr val="000000"/>
                </a:solidFill>
                <a:latin typeface="Monaco"/>
                <a:ea typeface="Monaco"/>
                <a:cs typeface="Monaco"/>
                <a:sym typeface="Monaco"/>
              </a:defRPr>
            </a:pPr>
            <a:r>
              <a:t>        </a:t>
            </a:r>
            <a:r>
              <a:rPr>
                <a:solidFill>
                  <a:srgbClr val="931A68"/>
                </a:solidFill>
              </a:rPr>
              <a:t>case</a:t>
            </a:r>
            <a:r>
              <a:t> guard_0 =&gt; i_conn_0. SET_GET_TEMP (</a:t>
            </a:r>
          </a:p>
          <a:p>
            <a:pPr defTabSz="457200">
              <a:spcBef>
                <a:spcPts val="0"/>
              </a:spcBef>
              <a:defRPr sz="2800">
                <a:solidFill>
                  <a:srgbClr val="000000"/>
                </a:solidFill>
                <a:latin typeface="Monaco"/>
                <a:ea typeface="Monaco"/>
                <a:cs typeface="Monaco"/>
                <a:sym typeface="Monaco"/>
              </a:defRPr>
            </a:pPr>
            <a:r>
              <a:t>                        </a:t>
            </a:r>
            <a:r>
              <a:rPr>
                <a:solidFill>
                  <a:srgbClr val="931A68"/>
                </a:solidFill>
              </a:rPr>
              <a:t>const</a:t>
            </a:r>
            <a:r>
              <a:t> temp_degC_t temp_degC) -&gt; </a:t>
            </a:r>
          </a:p>
          <a:p>
            <a:pPr defTabSz="457200">
              <a:spcBef>
                <a:spcPts val="0"/>
              </a:spcBef>
              <a:defRPr sz="2800">
                <a:solidFill>
                  <a:srgbClr val="000000"/>
                </a:solidFill>
                <a:latin typeface="Monaco"/>
                <a:ea typeface="Monaco"/>
                <a:cs typeface="Monaco"/>
                <a:sym typeface="Monaco"/>
              </a:defRPr>
            </a:pPr>
            <a:r>
              <a:t>                        temp_degC_t temp_degC_ret : {</a:t>
            </a:r>
          </a:p>
          <a:p>
            <a:pPr defTabSz="457200">
              <a:spcBef>
                <a:spcPts val="0"/>
              </a:spcBef>
              <a:defRPr sz="2800">
                <a:solidFill>
                  <a:srgbClr val="000000"/>
                </a:solidFill>
                <a:latin typeface="Monaco"/>
                <a:ea typeface="Monaco"/>
                <a:cs typeface="Monaco"/>
                <a:sym typeface="Monaco"/>
              </a:defRPr>
            </a:pPr>
            <a:r>
              <a:t>            guard_0 = false; </a:t>
            </a:r>
            <a:r>
              <a:rPr>
                <a:solidFill>
                  <a:srgbClr val="4E9072"/>
                </a:solidFill>
              </a:rPr>
              <a:t>// Done, open switch</a:t>
            </a:r>
          </a:p>
          <a:p>
            <a:pPr defTabSz="457200">
              <a:spcBef>
                <a:spcPts val="0"/>
              </a:spcBef>
              <a:defRPr sz="2800">
                <a:solidFill>
                  <a:srgbClr val="000000"/>
                </a:solidFill>
                <a:latin typeface="Monaco"/>
                <a:ea typeface="Monaco"/>
                <a:cs typeface="Monaco"/>
                <a:sym typeface="Monaco"/>
              </a:defRPr>
            </a:pPr>
            <a:r>
              <a:t>            </a:t>
            </a:r>
            <a:r>
              <a:rPr>
                <a:solidFill>
                  <a:srgbClr val="4E9072"/>
                </a:solidFill>
              </a:rPr>
              <a:t>// etc</a:t>
            </a:r>
          </a:p>
          <a:p>
            <a:pPr defTabSz="457200">
              <a:spcBef>
                <a:spcPts val="0"/>
              </a:spcBef>
              <a:defRPr sz="28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2800">
                <a:solidFill>
                  <a:srgbClr val="4E9072"/>
                </a:solidFill>
                <a:latin typeface="Monaco"/>
                <a:ea typeface="Monaco"/>
                <a:cs typeface="Monaco"/>
                <a:sym typeface="Monaco"/>
              </a:defRPr>
            </a:pPr>
            <a:r>
              <a:rPr>
                <a:solidFill>
                  <a:srgbClr val="000000"/>
                </a:solidFill>
              </a:rPr>
              <a:t>        </a:t>
            </a:r>
            <a:r>
              <a:t>// case 1 and 2</a:t>
            </a:r>
            <a:endParaRPr>
              <a:solidFill>
                <a:srgbClr val="000000"/>
              </a:solidFill>
            </a:endParaRPr>
          </a:p>
          <a:p>
            <a:pPr defTabSz="457200">
              <a:spcBef>
                <a:spcPts val="0"/>
              </a:spcBef>
              <a:defRPr sz="2800">
                <a:solidFill>
                  <a:srgbClr val="000000"/>
                </a:solidFill>
                <a:latin typeface="Monaco"/>
                <a:ea typeface="Monaco"/>
                <a:cs typeface="Monaco"/>
                <a:sym typeface="Monaco"/>
              </a:defRPr>
            </a:pPr>
            <a:r>
              <a:t>     }</a:t>
            </a:r>
          </a:p>
          <a:p>
            <a:pPr defTabSz="457200">
              <a:spcBef>
                <a:spcPts val="0"/>
              </a:spcBef>
              <a:defRPr sz="2800">
                <a:solidFill>
                  <a:srgbClr val="000000"/>
                </a:solidFill>
                <a:latin typeface="Monaco"/>
                <a:ea typeface="Monaco"/>
                <a:cs typeface="Monaco"/>
                <a:sym typeface="Monaco"/>
              </a:defRPr>
            </a:pPr>
            <a:r>
              <a:t>}</a:t>
            </a:r>
          </a:p>
        </p:txBody>
      </p:sp>
      <p:sp>
        <p:nvSpPr>
          <p:cNvPr id="580" name="typedef interface g_conn_if_t {…"/>
          <p:cNvSpPr txBox="1"/>
          <p:nvPr/>
        </p:nvSpPr>
        <p:spPr>
          <a:xfrm>
            <a:off x="1067892" y="13673695"/>
            <a:ext cx="10032058" cy="2053110"/>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2800">
                <a:solidFill>
                  <a:srgbClr val="000000"/>
                </a:solidFill>
                <a:latin typeface="Monaco"/>
                <a:ea typeface="Monaco"/>
                <a:cs typeface="Monaco"/>
                <a:sym typeface="Monaco"/>
              </a:defRPr>
            </a:pPr>
            <a:r>
              <a:rPr>
                <a:solidFill>
                  <a:srgbClr val="931A68"/>
                </a:solidFill>
              </a:rPr>
              <a:t>typedef</a:t>
            </a:r>
            <a:r>
              <a:t> </a:t>
            </a:r>
            <a:r>
              <a:rPr>
                <a:solidFill>
                  <a:srgbClr val="931A68"/>
                </a:solidFill>
              </a:rPr>
              <a:t>interface</a:t>
            </a:r>
            <a:r>
              <a:t> g_conn_if_t {</a:t>
            </a:r>
          </a:p>
          <a:p>
            <a:pPr defTabSz="457200">
              <a:spcBef>
                <a:spcPts val="0"/>
              </a:spcBef>
              <a:defRPr sz="2800">
                <a:solidFill>
                  <a:srgbClr val="000000"/>
                </a:solidFill>
                <a:latin typeface="Monaco"/>
                <a:ea typeface="Monaco"/>
                <a:cs typeface="Monaco"/>
                <a:sym typeface="Monaco"/>
              </a:defRPr>
            </a:pPr>
            <a:r>
              <a:t>    [[guarded]] </a:t>
            </a:r>
            <a:r>
              <a:rPr>
                <a:solidFill>
                  <a:srgbClr val="006141"/>
                </a:solidFill>
              </a:rPr>
              <a:t>temp_degC_t</a:t>
            </a:r>
            <a:r>
              <a:t> SET_GET_TEMP (</a:t>
            </a:r>
          </a:p>
          <a:p>
            <a:pPr defTabSz="457200">
              <a:spcBef>
                <a:spcPts val="0"/>
              </a:spcBef>
              <a:defRPr sz="2800">
                <a:solidFill>
                  <a:srgbClr val="000000"/>
                </a:solidFill>
                <a:latin typeface="Monaco"/>
                <a:ea typeface="Monaco"/>
                <a:cs typeface="Monaco"/>
                <a:sym typeface="Monaco"/>
              </a:defRPr>
            </a:pPr>
            <a:r>
              <a:t>                </a:t>
            </a:r>
            <a:r>
              <a:rPr>
                <a:solidFill>
                  <a:srgbClr val="931A68"/>
                </a:solidFill>
              </a:rPr>
              <a:t>const</a:t>
            </a:r>
            <a:r>
              <a:t> </a:t>
            </a:r>
            <a:r>
              <a:rPr>
                <a:solidFill>
                  <a:srgbClr val="006141"/>
                </a:solidFill>
              </a:rPr>
              <a:t>temp_degC_t</a:t>
            </a:r>
            <a:r>
              <a:t> temp_degC);</a:t>
            </a:r>
          </a:p>
          <a:p>
            <a:pPr defTabSz="457200">
              <a:spcBef>
                <a:spcPts val="0"/>
              </a:spcBef>
              <a:defRPr sz="2800">
                <a:solidFill>
                  <a:srgbClr val="006141"/>
                </a:solidFill>
                <a:latin typeface="Monaco"/>
                <a:ea typeface="Monaco"/>
                <a:cs typeface="Monaco"/>
                <a:sym typeface="Monaco"/>
              </a:defRPr>
            </a:pPr>
            <a:r>
              <a:rPr>
                <a:solidFill>
                  <a:srgbClr val="000000"/>
                </a:solidFill>
              </a:rPr>
              <a:t>} </a:t>
            </a:r>
            <a:r>
              <a:t>g_con_if_t</a:t>
            </a:r>
            <a:r>
              <a:rPr>
                <a:solidFill>
                  <a:srgbClr val="000000"/>
                </a:solidFill>
              </a:rPr>
              <a:t>;</a:t>
            </a:r>
          </a:p>
        </p:txBody>
      </p:sp>
      <p:pic>
        <p:nvPicPr>
          <p:cNvPr id="581" name="217_four_gears.jpg" descr="217_four_gears.jpg"/>
          <p:cNvPicPr>
            <a:picLocks noChangeAspect="1"/>
          </p:cNvPicPr>
          <p:nvPr/>
        </p:nvPicPr>
        <p:blipFill>
          <a:blip r:embed="rId4">
            <a:extLst/>
          </a:blip>
          <a:stretch>
            <a:fillRect/>
          </a:stretch>
        </p:blipFill>
        <p:spPr>
          <a:xfrm>
            <a:off x="21107400" y="14655800"/>
            <a:ext cx="3912698" cy="3912698"/>
          </a:xfrm>
          <a:prstGeom prst="rect">
            <a:avLst/>
          </a:prstGeom>
          <a:ln w="25400">
            <a:miter lim="400000"/>
          </a:ln>
        </p:spPr>
      </p:pic>
      <p:sp>
        <p:nvSpPr>
          <p:cNvPr id="582" name="Linje"/>
          <p:cNvSpPr/>
          <p:nvPr/>
        </p:nvSpPr>
        <p:spPr>
          <a:xfrm>
            <a:off x="2188501" y="14744700"/>
            <a:ext cx="2133360" cy="0"/>
          </a:xfrm>
          <a:prstGeom prst="line">
            <a:avLst/>
          </a:prstGeom>
          <a:ln w="889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583" name="Linje"/>
          <p:cNvSpPr/>
          <p:nvPr/>
        </p:nvSpPr>
        <p:spPr>
          <a:xfrm>
            <a:off x="15697666" y="12231255"/>
            <a:ext cx="2133360" cy="1"/>
          </a:xfrm>
          <a:prstGeom prst="line">
            <a:avLst/>
          </a:prstGeom>
          <a:ln w="889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584" name="xcc1: internal compiler error…"/>
          <p:cNvSpPr txBox="1"/>
          <p:nvPr/>
        </p:nvSpPr>
        <p:spPr>
          <a:xfrm>
            <a:off x="4721363" y="15785709"/>
            <a:ext cx="15580322" cy="2992910"/>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2800">
                <a:solidFill>
                  <a:srgbClr val="000000"/>
                </a:solidFill>
                <a:latin typeface="Monaco"/>
                <a:ea typeface="Monaco"/>
                <a:cs typeface="Monaco"/>
                <a:sym typeface="Monaco"/>
              </a:defRPr>
            </a:pPr>
            <a:r>
              <a:t>xcc1: internal compiler error</a:t>
            </a:r>
          </a:p>
          <a:p>
            <a:pPr defTabSz="457200">
              <a:spcBef>
                <a:spcPts val="0"/>
              </a:spcBef>
              <a:defRPr sz="2800">
                <a:solidFill>
                  <a:srgbClr val="000000"/>
                </a:solidFill>
                <a:latin typeface="Monaco"/>
                <a:ea typeface="Monaco"/>
                <a:cs typeface="Monaco"/>
                <a:sym typeface="Monaco"/>
              </a:defRPr>
            </a:pPr>
            <a:r>
              <a:t>Failed in /jenkins/RELEASE_14_4/sb/tools_xcc1_c_llvm/FrontEnd/Lowering/</a:t>
            </a:r>
          </a:p>
          <a:p>
            <a:pPr defTabSz="457200">
              <a:spcBef>
                <a:spcPts val="0"/>
              </a:spcBef>
              <a:defRPr sz="2800">
                <a:solidFill>
                  <a:srgbClr val="000000"/>
                </a:solidFill>
                <a:latin typeface="Monaco"/>
                <a:ea typeface="Monaco"/>
                <a:cs typeface="Monaco"/>
                <a:sym typeface="Monaco"/>
              </a:defRPr>
            </a:pPr>
            <a:r>
              <a:t>  lower_combined_pars.cpp, line 183</a:t>
            </a:r>
          </a:p>
          <a:p>
            <a:pPr defTabSz="457200">
              <a:spcBef>
                <a:spcPts val="0"/>
              </a:spcBef>
              <a:defRPr sz="2800">
                <a:solidFill>
                  <a:srgbClr val="000000"/>
                </a:solidFill>
                <a:latin typeface="Monaco"/>
                <a:ea typeface="Monaco"/>
                <a:cs typeface="Monaco"/>
                <a:sym typeface="Monaco"/>
              </a:defRPr>
            </a:pPr>
            <a:r>
              <a:t>	info-&gt;stateObj</a:t>
            </a:r>
          </a:p>
          <a:p>
            <a:pPr defTabSz="457200">
              <a:spcBef>
                <a:spcPts val="0"/>
              </a:spcBef>
              <a:defRPr sz="2800">
                <a:solidFill>
                  <a:srgbClr val="000000"/>
                </a:solidFill>
                <a:latin typeface="Monaco"/>
                <a:ea typeface="Monaco"/>
                <a:cs typeface="Monaco"/>
                <a:sym typeface="Monaco"/>
              </a:defRPr>
            </a:pPr>
            <a:r>
              <a:t>For bug reporting instructions, please see:</a:t>
            </a:r>
          </a:p>
          <a:p>
            <a:pPr defTabSz="457200">
              <a:spcBef>
                <a:spcPts val="0"/>
              </a:spcBef>
              <a:defRPr sz="2800">
                <a:solidFill>
                  <a:srgbClr val="000000"/>
                </a:solidFill>
                <a:latin typeface="Monaco"/>
                <a:ea typeface="Monaco"/>
                <a:cs typeface="Monaco"/>
                <a:sym typeface="Monaco"/>
              </a:defRPr>
            </a:pPr>
            <a:r>
              <a:t>http://www.xmos.com/support</a:t>
            </a:r>
          </a:p>
        </p:txBody>
      </p:sp>
      <p:sp>
        <p:nvSpPr>
          <p:cNvPr id="585" name="Linje"/>
          <p:cNvSpPr/>
          <p:nvPr/>
        </p:nvSpPr>
        <p:spPr>
          <a:xfrm flipV="1">
            <a:off x="19385063" y="15813188"/>
            <a:ext cx="6099635" cy="1597921"/>
          </a:xfrm>
          <a:prstGeom prst="line">
            <a:avLst/>
          </a:prstGeom>
          <a:ln w="177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586" name="FAILS"/>
          <p:cNvSpPr txBox="1"/>
          <p:nvPr/>
        </p:nvSpPr>
        <p:spPr>
          <a:xfrm>
            <a:off x="19121897" y="914400"/>
            <a:ext cx="3029859" cy="914400"/>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defTabSz="914400">
              <a:lnSpc>
                <a:spcPct val="80000"/>
              </a:lnSpc>
              <a:spcBef>
                <a:spcPts val="0"/>
              </a:spcBef>
              <a:defRPr cap="all" spc="240" sz="4800">
                <a:solidFill>
                  <a:srgbClr val="515151"/>
                </a:solidFill>
                <a:latin typeface="DIN Alternate"/>
                <a:ea typeface="DIN Alternate"/>
                <a:cs typeface="DIN Alternate"/>
                <a:sym typeface="DIN Alternate"/>
              </a:defRPr>
            </a:lvl1pPr>
          </a:lstStyle>
          <a:p>
            <a:pPr/>
            <a:r>
              <a:t>FAILS</a:t>
            </a:r>
          </a:p>
        </p:txBody>
      </p:sp>
      <p:sp>
        <p:nvSpPr>
          <p:cNvPr id="587"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586"/>
                                        </p:tgtEl>
                                        <p:attrNameLst>
                                          <p:attrName>style.visibility</p:attrName>
                                        </p:attrNameLst>
                                      </p:cBhvr>
                                      <p:to>
                                        <p:strVal val="visible"/>
                                      </p:to>
                                    </p:set>
                                    <p:anim calcmode="lin" valueType="num">
                                      <p:cBhvr>
                                        <p:cTn id="7" dur="1000" fill="hold"/>
                                        <p:tgtEl>
                                          <p:spTgt spid="586"/>
                                        </p:tgtEl>
                                        <p:attrNameLst>
                                          <p:attrName>ppt_x</p:attrName>
                                        </p:attrNameLst>
                                      </p:cBhvr>
                                      <p:tavLst>
                                        <p:tav tm="0">
                                          <p:val>
                                            <p:strVal val="1+#ppt_w/2"/>
                                          </p:val>
                                        </p:tav>
                                        <p:tav tm="100000">
                                          <p:val>
                                            <p:strVal val="#ppt_x"/>
                                          </p:val>
                                        </p:tav>
                                      </p:tavLst>
                                    </p:anim>
                                    <p:anim calcmode="lin" valueType="num">
                                      <p:cBhvr>
                                        <p:cTn id="8" dur="1000" fill="hold"/>
                                        <p:tgtEl>
                                          <p:spTgt spid="5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5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5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5" grpId="4" fill="hold">
                                  <p:stCondLst>
                                    <p:cond delay="0"/>
                                  </p:stCondLst>
                                  <p:iterate type="el" backwards="0">
                                    <p:tmAbs val="0"/>
                                  </p:iterate>
                                  <p:childTnLst>
                                    <p:set>
                                      <p:cBhvr>
                                        <p:cTn id="20" fill="hold"/>
                                        <p:tgtEl>
                                          <p:spTgt spid="578"/>
                                        </p:tgtEl>
                                        <p:attrNameLst>
                                          <p:attrName>style.visibility</p:attrName>
                                        </p:attrNameLst>
                                      </p:cBhvr>
                                      <p:to>
                                        <p:strVal val="visible"/>
                                      </p:to>
                                    </p:set>
                                    <p:anim calcmode="lin" valueType="num">
                                      <p:cBhvr>
                                        <p:cTn id="21" dur="1000" fill="hold"/>
                                        <p:tgtEl>
                                          <p:spTgt spid="578"/>
                                        </p:tgtEl>
                                        <p:attrNameLst>
                                          <p:attrName>ppt_w</p:attrName>
                                        </p:attrNameLst>
                                      </p:cBhvr>
                                      <p:tavLst>
                                        <p:tav tm="0">
                                          <p:val>
                                            <p:fltVal val="0"/>
                                          </p:val>
                                        </p:tav>
                                        <p:tav tm="100000">
                                          <p:val>
                                            <p:strVal val="#ppt_w"/>
                                          </p:val>
                                        </p:tav>
                                      </p:tavLst>
                                    </p:anim>
                                    <p:anim calcmode="lin" valueType="num">
                                      <p:cBhvr>
                                        <p:cTn id="22" dur="1000" fill="hold"/>
                                        <p:tgtEl>
                                          <p:spTgt spid="578"/>
                                        </p:tgtEl>
                                        <p:attrNameLst>
                                          <p:attrName>ppt_h</p:attrName>
                                        </p:attrNameLst>
                                      </p:cBhvr>
                                      <p:tavLst>
                                        <p:tav tm="0">
                                          <p:val>
                                            <p:fltVal val="0"/>
                                          </p:val>
                                        </p:tav>
                                        <p:tav tm="100000">
                                          <p:val>
                                            <p:strVal val="#ppt_h"/>
                                          </p:val>
                                        </p:tav>
                                      </p:tavLst>
                                    </p:anim>
                                    <p:anim calcmode="lin" valueType="num">
                                      <p:cBhvr>
                                        <p:cTn id="23" dur="1000" fill="hold"/>
                                        <p:tgtEl>
                                          <p:spTgt spid="578"/>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7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5" grpId="5" fill="hold">
                                  <p:stCondLst>
                                    <p:cond delay="0"/>
                                  </p:stCondLst>
                                  <p:iterate type="el" backwards="0">
                                    <p:tmAbs val="0"/>
                                  </p:iterate>
                                  <p:childTnLst>
                                    <p:set>
                                      <p:cBhvr>
                                        <p:cTn id="28" fill="hold"/>
                                        <p:tgtEl>
                                          <p:spTgt spid="577"/>
                                        </p:tgtEl>
                                        <p:attrNameLst>
                                          <p:attrName>style.visibility</p:attrName>
                                        </p:attrNameLst>
                                      </p:cBhvr>
                                      <p:to>
                                        <p:strVal val="visible"/>
                                      </p:to>
                                    </p:set>
                                    <p:anim calcmode="lin" valueType="num">
                                      <p:cBhvr>
                                        <p:cTn id="29" dur="1000" fill="hold"/>
                                        <p:tgtEl>
                                          <p:spTgt spid="577"/>
                                        </p:tgtEl>
                                        <p:attrNameLst>
                                          <p:attrName>ppt_w</p:attrName>
                                        </p:attrNameLst>
                                      </p:cBhvr>
                                      <p:tavLst>
                                        <p:tav tm="0">
                                          <p:val>
                                            <p:fltVal val="0"/>
                                          </p:val>
                                        </p:tav>
                                        <p:tav tm="100000">
                                          <p:val>
                                            <p:strVal val="#ppt_w"/>
                                          </p:val>
                                        </p:tav>
                                      </p:tavLst>
                                    </p:anim>
                                    <p:anim calcmode="lin" valueType="num">
                                      <p:cBhvr>
                                        <p:cTn id="30" dur="1000" fill="hold"/>
                                        <p:tgtEl>
                                          <p:spTgt spid="577"/>
                                        </p:tgtEl>
                                        <p:attrNameLst>
                                          <p:attrName>ppt_h</p:attrName>
                                        </p:attrNameLst>
                                      </p:cBhvr>
                                      <p:tavLst>
                                        <p:tav tm="0">
                                          <p:val>
                                            <p:fltVal val="0"/>
                                          </p:val>
                                        </p:tav>
                                        <p:tav tm="100000">
                                          <p:val>
                                            <p:strVal val="#ppt_h"/>
                                          </p:val>
                                        </p:tav>
                                      </p:tavLst>
                                    </p:anim>
                                    <p:anim calcmode="lin" valueType="num">
                                      <p:cBhvr>
                                        <p:cTn id="31" dur="1000" fill="hold"/>
                                        <p:tgtEl>
                                          <p:spTgt spid="577"/>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7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5" grpId="6" fill="hold">
                                  <p:stCondLst>
                                    <p:cond delay="0"/>
                                  </p:stCondLst>
                                  <p:iterate type="el" backwards="0">
                                    <p:tmAbs val="0"/>
                                  </p:iterate>
                                  <p:childTnLst>
                                    <p:set>
                                      <p:cBhvr>
                                        <p:cTn id="36" fill="hold"/>
                                        <p:tgtEl>
                                          <p:spTgt spid="576"/>
                                        </p:tgtEl>
                                        <p:attrNameLst>
                                          <p:attrName>style.visibility</p:attrName>
                                        </p:attrNameLst>
                                      </p:cBhvr>
                                      <p:to>
                                        <p:strVal val="visible"/>
                                      </p:to>
                                    </p:set>
                                    <p:anim calcmode="lin" valueType="num">
                                      <p:cBhvr>
                                        <p:cTn id="37" dur="1000" fill="hold"/>
                                        <p:tgtEl>
                                          <p:spTgt spid="576"/>
                                        </p:tgtEl>
                                        <p:attrNameLst>
                                          <p:attrName>ppt_w</p:attrName>
                                        </p:attrNameLst>
                                      </p:cBhvr>
                                      <p:tavLst>
                                        <p:tav tm="0">
                                          <p:val>
                                            <p:fltVal val="0"/>
                                          </p:val>
                                        </p:tav>
                                        <p:tav tm="100000">
                                          <p:val>
                                            <p:strVal val="#ppt_w"/>
                                          </p:val>
                                        </p:tav>
                                      </p:tavLst>
                                    </p:anim>
                                    <p:anim calcmode="lin" valueType="num">
                                      <p:cBhvr>
                                        <p:cTn id="38" dur="1000" fill="hold"/>
                                        <p:tgtEl>
                                          <p:spTgt spid="576"/>
                                        </p:tgtEl>
                                        <p:attrNameLst>
                                          <p:attrName>ppt_h</p:attrName>
                                        </p:attrNameLst>
                                      </p:cBhvr>
                                      <p:tavLst>
                                        <p:tav tm="0">
                                          <p:val>
                                            <p:fltVal val="0"/>
                                          </p:val>
                                        </p:tav>
                                        <p:tav tm="100000">
                                          <p:val>
                                            <p:strVal val="#ppt_h"/>
                                          </p:val>
                                        </p:tav>
                                      </p:tavLst>
                                    </p:anim>
                                    <p:anim calcmode="lin" valueType="num">
                                      <p:cBhvr>
                                        <p:cTn id="39" dur="1000" fill="hold"/>
                                        <p:tgtEl>
                                          <p:spTgt spid="576"/>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5" grpId="7" fill="hold">
                                  <p:stCondLst>
                                    <p:cond delay="0"/>
                                  </p:stCondLst>
                                  <p:iterate type="el" backwards="0">
                                    <p:tmAbs val="0"/>
                                  </p:iterate>
                                  <p:childTnLst>
                                    <p:set>
                                      <p:cBhvr>
                                        <p:cTn id="44" fill="hold"/>
                                        <p:tgtEl>
                                          <p:spTgt spid="582"/>
                                        </p:tgtEl>
                                        <p:attrNameLst>
                                          <p:attrName>style.visibility</p:attrName>
                                        </p:attrNameLst>
                                      </p:cBhvr>
                                      <p:to>
                                        <p:strVal val="visible"/>
                                      </p:to>
                                    </p:set>
                                    <p:anim calcmode="lin" valueType="num">
                                      <p:cBhvr>
                                        <p:cTn id="45" dur="1000" fill="hold"/>
                                        <p:tgtEl>
                                          <p:spTgt spid="582"/>
                                        </p:tgtEl>
                                        <p:attrNameLst>
                                          <p:attrName>ppt_w</p:attrName>
                                        </p:attrNameLst>
                                      </p:cBhvr>
                                      <p:tavLst>
                                        <p:tav tm="0">
                                          <p:val>
                                            <p:fltVal val="0"/>
                                          </p:val>
                                        </p:tav>
                                        <p:tav tm="100000">
                                          <p:val>
                                            <p:strVal val="#ppt_w"/>
                                          </p:val>
                                        </p:tav>
                                      </p:tavLst>
                                    </p:anim>
                                    <p:anim calcmode="lin" valueType="num">
                                      <p:cBhvr>
                                        <p:cTn id="46" dur="1000" fill="hold"/>
                                        <p:tgtEl>
                                          <p:spTgt spid="582"/>
                                        </p:tgtEl>
                                        <p:attrNameLst>
                                          <p:attrName>ppt_h</p:attrName>
                                        </p:attrNameLst>
                                      </p:cBhvr>
                                      <p:tavLst>
                                        <p:tav tm="0">
                                          <p:val>
                                            <p:fltVal val="0"/>
                                          </p:val>
                                        </p:tav>
                                        <p:tav tm="100000">
                                          <p:val>
                                            <p:strVal val="#ppt_h"/>
                                          </p:val>
                                        </p:tav>
                                      </p:tavLst>
                                    </p:anim>
                                    <p:anim calcmode="lin" valueType="num">
                                      <p:cBhvr>
                                        <p:cTn id="47" dur="1000" fill="hold"/>
                                        <p:tgtEl>
                                          <p:spTgt spid="582"/>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5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8" fill="hold">
                                  <p:stCondLst>
                                    <p:cond delay="0"/>
                                  </p:stCondLst>
                                  <p:iterate type="el" backwards="0">
                                    <p:tmAbs val="0"/>
                                  </p:iterate>
                                  <p:childTnLst>
                                    <p:set>
                                      <p:cBhvr>
                                        <p:cTn id="52" fill="hold"/>
                                        <p:tgtEl>
                                          <p:spTgt spid="58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5" grpId="9" fill="hold">
                                  <p:stCondLst>
                                    <p:cond delay="0"/>
                                  </p:stCondLst>
                                  <p:iterate type="el" backwards="0">
                                    <p:tmAbs val="0"/>
                                  </p:iterate>
                                  <p:childTnLst>
                                    <p:set>
                                      <p:cBhvr>
                                        <p:cTn id="56" fill="hold"/>
                                        <p:tgtEl>
                                          <p:spTgt spid="583"/>
                                        </p:tgtEl>
                                        <p:attrNameLst>
                                          <p:attrName>style.visibility</p:attrName>
                                        </p:attrNameLst>
                                      </p:cBhvr>
                                      <p:to>
                                        <p:strVal val="visible"/>
                                      </p:to>
                                    </p:set>
                                    <p:anim calcmode="lin" valueType="num">
                                      <p:cBhvr>
                                        <p:cTn id="57" dur="1000" fill="hold"/>
                                        <p:tgtEl>
                                          <p:spTgt spid="583"/>
                                        </p:tgtEl>
                                        <p:attrNameLst>
                                          <p:attrName>ppt_w</p:attrName>
                                        </p:attrNameLst>
                                      </p:cBhvr>
                                      <p:tavLst>
                                        <p:tav tm="0">
                                          <p:val>
                                            <p:fltVal val="0"/>
                                          </p:val>
                                        </p:tav>
                                        <p:tav tm="100000">
                                          <p:val>
                                            <p:strVal val="#ppt_w"/>
                                          </p:val>
                                        </p:tav>
                                      </p:tavLst>
                                    </p:anim>
                                    <p:anim calcmode="lin" valueType="num">
                                      <p:cBhvr>
                                        <p:cTn id="58" dur="1000" fill="hold"/>
                                        <p:tgtEl>
                                          <p:spTgt spid="583"/>
                                        </p:tgtEl>
                                        <p:attrNameLst>
                                          <p:attrName>ppt_h</p:attrName>
                                        </p:attrNameLst>
                                      </p:cBhvr>
                                      <p:tavLst>
                                        <p:tav tm="0">
                                          <p:val>
                                            <p:fltVal val="0"/>
                                          </p:val>
                                        </p:tav>
                                        <p:tav tm="100000">
                                          <p:val>
                                            <p:strVal val="#ppt_h"/>
                                          </p:val>
                                        </p:tav>
                                      </p:tavLst>
                                    </p:anim>
                                    <p:anim calcmode="lin" valueType="num">
                                      <p:cBhvr>
                                        <p:cTn id="59" dur="1000" fill="hold"/>
                                        <p:tgtEl>
                                          <p:spTgt spid="583"/>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58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10" fill="hold">
                                  <p:stCondLst>
                                    <p:cond delay="0"/>
                                  </p:stCondLst>
                                  <p:iterate type="el" backwards="0">
                                    <p:tmAbs val="0"/>
                                  </p:iterate>
                                  <p:childTnLst>
                                    <p:set>
                                      <p:cBhvr>
                                        <p:cTn id="64" fill="hold"/>
                                        <p:tgtEl>
                                          <p:spTgt spid="57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ID="9" grpId="11" fill="hold">
                                  <p:stCondLst>
                                    <p:cond delay="0"/>
                                  </p:stCondLst>
                                  <p:iterate type="el" backwards="0">
                                    <p:tmAbs val="0"/>
                                  </p:iterate>
                                  <p:childTnLst>
                                    <p:set>
                                      <p:cBhvr>
                                        <p:cTn id="68" fill="hold"/>
                                        <p:tgtEl>
                                          <p:spTgt spid="581"/>
                                        </p:tgtEl>
                                        <p:attrNameLst>
                                          <p:attrName>style.visibility</p:attrName>
                                        </p:attrNameLst>
                                      </p:cBhvr>
                                      <p:to>
                                        <p:strVal val="visible"/>
                                      </p:to>
                                    </p:set>
                                    <p:animEffect filter="dissolve" transition="in">
                                      <p:cBhvr>
                                        <p:cTn id="69" dur="1000"/>
                                        <p:tgtEl>
                                          <p:spTgt spid="581"/>
                                        </p:tgtEl>
                                      </p:cBhvr>
                                    </p:animEffect>
                                  </p:childTnLst>
                                </p:cTn>
                              </p:par>
                            </p:childTnLst>
                          </p:cTn>
                        </p:par>
                      </p:childTnLst>
                    </p:cTn>
                  </p:par>
                  <p:par>
                    <p:cTn id="70" fill="hold">
                      <p:stCondLst>
                        <p:cond delay="indefinite"/>
                      </p:stCondLst>
                      <p:childTnLst>
                        <p:par>
                          <p:cTn id="71" fill="hold">
                            <p:stCondLst>
                              <p:cond delay="0"/>
                            </p:stCondLst>
                            <p:childTnLst>
                              <p:par>
                                <p:cTn id="72" presetClass="entr" nodeType="clickEffect" presetSubtype="8" presetID="2" grpId="12" fill="hold">
                                  <p:stCondLst>
                                    <p:cond delay="0"/>
                                  </p:stCondLst>
                                  <p:iterate type="el" backwards="0">
                                    <p:tmAbs val="0"/>
                                  </p:iterate>
                                  <p:childTnLst>
                                    <p:set>
                                      <p:cBhvr>
                                        <p:cTn id="73" fill="hold"/>
                                        <p:tgtEl>
                                          <p:spTgt spid="584"/>
                                        </p:tgtEl>
                                        <p:attrNameLst>
                                          <p:attrName>style.visibility</p:attrName>
                                        </p:attrNameLst>
                                      </p:cBhvr>
                                      <p:to>
                                        <p:strVal val="visible"/>
                                      </p:to>
                                    </p:set>
                                    <p:anim calcmode="lin" valueType="num">
                                      <p:cBhvr>
                                        <p:cTn id="74" dur="1000" fill="hold"/>
                                        <p:tgtEl>
                                          <p:spTgt spid="584"/>
                                        </p:tgtEl>
                                        <p:attrNameLst>
                                          <p:attrName>ppt_x</p:attrName>
                                        </p:attrNameLst>
                                      </p:cBhvr>
                                      <p:tavLst>
                                        <p:tav tm="0">
                                          <p:val>
                                            <p:strVal val="0-#ppt_w/2"/>
                                          </p:val>
                                        </p:tav>
                                        <p:tav tm="100000">
                                          <p:val>
                                            <p:strVal val="#ppt_x"/>
                                          </p:val>
                                        </p:tav>
                                      </p:tavLst>
                                    </p:anim>
                                    <p:anim calcmode="lin" valueType="num">
                                      <p:cBhvr>
                                        <p:cTn id="75" dur="1000" fill="hold"/>
                                        <p:tgtEl>
                                          <p:spTgt spid="584"/>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Class="entr" nodeType="clickEffect" presetSubtype="0" presetID="15" grpId="13" fill="hold">
                                  <p:stCondLst>
                                    <p:cond delay="0"/>
                                  </p:stCondLst>
                                  <p:iterate type="el" backwards="0">
                                    <p:tmAbs val="0"/>
                                  </p:iterate>
                                  <p:childTnLst>
                                    <p:set>
                                      <p:cBhvr>
                                        <p:cTn id="79" fill="hold"/>
                                        <p:tgtEl>
                                          <p:spTgt spid="585"/>
                                        </p:tgtEl>
                                        <p:attrNameLst>
                                          <p:attrName>style.visibility</p:attrName>
                                        </p:attrNameLst>
                                      </p:cBhvr>
                                      <p:to>
                                        <p:strVal val="visible"/>
                                      </p:to>
                                    </p:set>
                                    <p:anim calcmode="lin" valueType="num">
                                      <p:cBhvr>
                                        <p:cTn id="80" dur="1000" fill="hold"/>
                                        <p:tgtEl>
                                          <p:spTgt spid="585"/>
                                        </p:tgtEl>
                                        <p:attrNameLst>
                                          <p:attrName>ppt_w</p:attrName>
                                        </p:attrNameLst>
                                      </p:cBhvr>
                                      <p:tavLst>
                                        <p:tav tm="0">
                                          <p:val>
                                            <p:fltVal val="0"/>
                                          </p:val>
                                        </p:tav>
                                        <p:tav tm="100000">
                                          <p:val>
                                            <p:strVal val="#ppt_w"/>
                                          </p:val>
                                        </p:tav>
                                      </p:tavLst>
                                    </p:anim>
                                    <p:anim calcmode="lin" valueType="num">
                                      <p:cBhvr>
                                        <p:cTn id="81" dur="1000" fill="hold"/>
                                        <p:tgtEl>
                                          <p:spTgt spid="585"/>
                                        </p:tgtEl>
                                        <p:attrNameLst>
                                          <p:attrName>ppt_h</p:attrName>
                                        </p:attrNameLst>
                                      </p:cBhvr>
                                      <p:tavLst>
                                        <p:tav tm="0">
                                          <p:val>
                                            <p:fltVal val="0"/>
                                          </p:val>
                                        </p:tav>
                                        <p:tav tm="100000">
                                          <p:val>
                                            <p:strVal val="#ppt_h"/>
                                          </p:val>
                                        </p:tav>
                                      </p:tavLst>
                                    </p:anim>
                                    <p:anim calcmode="lin" valueType="num">
                                      <p:cBhvr>
                                        <p:cTn id="82" dur="1000" fill="hold"/>
                                        <p:tgtEl>
                                          <p:spTgt spid="585"/>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5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p:stCondLst>
                        <p:cond delay="indefinite"/>
                      </p:stCondLst>
                      <p:childTnLst>
                        <p:par>
                          <p:cTn id="85" fill="hold">
                            <p:stCondLst>
                              <p:cond delay="0"/>
                            </p:stCondLst>
                            <p:childTnLst>
                              <p:par>
                                <p:cTn id="86" presetClass="entr" nodeType="clickEffect" presetSubtype="8" presetID="2" grpId="14" fill="hold">
                                  <p:stCondLst>
                                    <p:cond delay="0"/>
                                  </p:stCondLst>
                                  <p:iterate type="el" backwards="0">
                                    <p:tmAbs val="0"/>
                                  </p:iterate>
                                  <p:childTnLst>
                                    <p:set>
                                      <p:cBhvr>
                                        <p:cTn id="87" fill="hold"/>
                                        <p:tgtEl>
                                          <p:spTgt spid="587"/>
                                        </p:tgtEl>
                                        <p:attrNameLst>
                                          <p:attrName>style.visibility</p:attrName>
                                        </p:attrNameLst>
                                      </p:cBhvr>
                                      <p:to>
                                        <p:strVal val="visible"/>
                                      </p:to>
                                    </p:set>
                                    <p:anim calcmode="lin" valueType="num">
                                      <p:cBhvr>
                                        <p:cTn id="88" dur="1000" fill="hold"/>
                                        <p:tgtEl>
                                          <p:spTgt spid="587"/>
                                        </p:tgtEl>
                                        <p:attrNameLst>
                                          <p:attrName>ppt_x</p:attrName>
                                        </p:attrNameLst>
                                      </p:cBhvr>
                                      <p:tavLst>
                                        <p:tav tm="0">
                                          <p:val>
                                            <p:strVal val="0-#ppt_w/2"/>
                                          </p:val>
                                        </p:tav>
                                        <p:tav tm="100000">
                                          <p:val>
                                            <p:strVal val="#ppt_x"/>
                                          </p:val>
                                        </p:tav>
                                      </p:tavLst>
                                    </p:anim>
                                    <p:anim calcmode="lin" valueType="num">
                                      <p:cBhvr>
                                        <p:cTn id="89" dur="1000" fill="hold"/>
                                        <p:tgtEl>
                                          <p:spTgt spid="5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6" grpId="6"/>
      <p:bldP build="whole" bldLvl="1" animBg="1" rev="0" advAuto="0" spid="585" grpId="13"/>
      <p:bldP build="whole" bldLvl="1" animBg="1" rev="0" advAuto="0" spid="575" grpId="3"/>
      <p:bldP build="whole" bldLvl="1" animBg="1" rev="0" advAuto="0" spid="581" grpId="11"/>
      <p:bldP build="whole" bldLvl="1" animBg="1" rev="0" advAuto="0" spid="582" grpId="7"/>
      <p:bldP build="whole" bldLvl="1" animBg="1" rev="0" advAuto="0" spid="587" grpId="14"/>
      <p:bldP build="whole" bldLvl="1" animBg="1" rev="0" advAuto="0" spid="577" grpId="5"/>
      <p:bldP build="whole" bldLvl="1" animBg="1" rev="0" advAuto="0" spid="579" grpId="10"/>
      <p:bldP build="whole" bldLvl="1" animBg="1" rev="0" advAuto="0" spid="572" grpId="2"/>
      <p:bldP build="whole" bldLvl="1" animBg="1" rev="0" advAuto="0" spid="584" grpId="12"/>
      <p:bldP build="whole" bldLvl="1" animBg="1" rev="0" advAuto="0" spid="580" grpId="8"/>
      <p:bldP build="whole" bldLvl="1" animBg="1" rev="0" advAuto="0" spid="586" grpId="1"/>
      <p:bldP build="whole" bldLvl="1" animBg="1" rev="0" advAuto="0" spid="578" grpId="4"/>
      <p:bldP build="whole" bldLvl="1" animBg="1" rev="0" advAuto="0" spid="583" grpId="9"/>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Øyvind Teig"/>
          <p:cNvSpPr txBox="1"/>
          <p:nvPr>
            <p:ph type="title" idx="4294967295"/>
          </p:nvPr>
        </p:nvSpPr>
        <p:spPr>
          <a:xfrm>
            <a:off x="558799" y="1465408"/>
            <a:ext cx="10983616" cy="2269034"/>
          </a:xfrm>
          <a:prstGeom prst="rect">
            <a:avLst/>
          </a:prstGeom>
        </p:spPr>
        <p:txBody>
          <a:bodyPr anchor="b"/>
          <a:lstStyle>
            <a:lvl1pPr>
              <a:spcBef>
                <a:spcPts val="0"/>
              </a:spcBef>
              <a:defRPr sz="14000"/>
            </a:lvl1pPr>
          </a:lstStyle>
          <a:p>
            <a:pPr/>
            <a:r>
              <a:t>Øyvind Teig</a:t>
            </a:r>
          </a:p>
        </p:txBody>
      </p:sp>
      <p:sp>
        <p:nvSpPr>
          <p:cNvPr id="190" name="40(+) years with safety critical systems at…"/>
          <p:cNvSpPr txBox="1"/>
          <p:nvPr/>
        </p:nvSpPr>
        <p:spPr>
          <a:xfrm>
            <a:off x="780593" y="5187896"/>
            <a:ext cx="24448414" cy="9474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marL="601382" indent="-601382">
              <a:lnSpc>
                <a:spcPct val="90000"/>
              </a:lnSpc>
              <a:spcBef>
                <a:spcPts val="1000"/>
              </a:spcBef>
              <a:buClr>
                <a:schemeClr val="accent1"/>
              </a:buClr>
              <a:buSzPct val="104999"/>
              <a:buFont typeface="Avenir Next"/>
              <a:buChar char="‣"/>
              <a:defRPr sz="4600">
                <a:solidFill>
                  <a:srgbClr val="FFFB00"/>
                </a:solidFill>
              </a:defRPr>
            </a:pPr>
            <a:r>
              <a:t>40(+) years with safety critical systems at </a:t>
            </a:r>
          </a:p>
          <a:p>
            <a:pPr marL="601382" indent="-601382">
              <a:lnSpc>
                <a:spcPct val="90000"/>
              </a:lnSpc>
              <a:spcBef>
                <a:spcPts val="1000"/>
              </a:spcBef>
              <a:buClr>
                <a:schemeClr val="accent1"/>
              </a:buClr>
              <a:buSzPct val="104999"/>
              <a:buFont typeface="Avenir Next"/>
              <a:buChar char="‣"/>
              <a:defRPr sz="4600">
                <a:solidFill>
                  <a:srgbClr val="FFFB00"/>
                </a:solidFill>
              </a:defRPr>
            </a:pPr>
            <a:r>
              <a:t>Autronica Fire and Security AS. HW + SW</a:t>
            </a:r>
          </a:p>
          <a:p>
            <a:pPr marL="601382" indent="-601382">
              <a:lnSpc>
                <a:spcPct val="90000"/>
              </a:lnSpc>
              <a:spcBef>
                <a:spcPts val="1000"/>
              </a:spcBef>
              <a:buClr>
                <a:schemeClr val="accent1"/>
              </a:buClr>
              <a:buSzPct val="104999"/>
              <a:buFont typeface="Avenir Next"/>
              <a:buChar char="‣"/>
              <a:defRPr sz="4600">
                <a:solidFill>
                  <a:srgbClr val="FFFB00"/>
                </a:solidFill>
              </a:defRPr>
            </a:pPr>
            <a:r>
              <a:t>Was </a:t>
            </a:r>
            <a:r>
              <a:rPr i="1">
                <a:latin typeface="Avenir Next"/>
                <a:ea typeface="Avenir Next"/>
                <a:cs typeface="Avenir Next"/>
                <a:sym typeface="Avenir Next"/>
              </a:rPr>
              <a:t>Senior development engineer</a:t>
            </a:r>
            <a:r>
              <a:t> with </a:t>
            </a:r>
          </a:p>
          <a:p>
            <a:pPr marL="601382" indent="-601382">
              <a:lnSpc>
                <a:spcPct val="90000"/>
              </a:lnSpc>
              <a:spcBef>
                <a:spcPts val="1000"/>
              </a:spcBef>
              <a:buClr>
                <a:schemeClr val="accent1"/>
              </a:buClr>
              <a:buSzPct val="104999"/>
              <a:buFont typeface="Avenir Next"/>
              <a:buChar char="‣"/>
              <a:defRPr sz="4600">
                <a:solidFill>
                  <a:srgbClr val="FFFB00"/>
                </a:solidFill>
              </a:defRPr>
            </a:pPr>
            <a:r>
              <a:t>Master’s degree («Siv.ing») from NTH (now NTNU) in 1975</a:t>
            </a:r>
          </a:p>
          <a:p>
            <a:pPr marL="601382" indent="-601382">
              <a:lnSpc>
                <a:spcPct val="90000"/>
              </a:lnSpc>
              <a:spcBef>
                <a:spcPts val="1000"/>
              </a:spcBef>
              <a:buClr>
                <a:schemeClr val="accent1"/>
              </a:buClr>
              <a:buSzPct val="104999"/>
              <a:buFont typeface="Avenir Next"/>
              <a:buChar char="‣"/>
              <a:defRPr sz="4600">
                <a:solidFill>
                  <a:srgbClr val="FFFB00"/>
                </a:solidFill>
              </a:defRPr>
            </a:pPr>
            <a:r>
              <a:t>Retired since June 2017</a:t>
            </a:r>
          </a:p>
          <a:p>
            <a:pPr marL="601382" indent="-601382">
              <a:lnSpc>
                <a:spcPct val="90000"/>
              </a:lnSpc>
              <a:spcBef>
                <a:spcPts val="1000"/>
              </a:spcBef>
              <a:buClr>
                <a:schemeClr val="accent1"/>
              </a:buClr>
              <a:buSzPct val="104999"/>
              <a:buFont typeface="Avenir Next"/>
              <a:buChar char="‣"/>
              <a:defRPr sz="4600">
                <a:solidFill>
                  <a:srgbClr val="FFFB00"/>
                </a:solidFill>
              </a:defRPr>
            </a:pPr>
            <a:r>
              <a:t>Now blogging: </a:t>
            </a:r>
            <a:r>
              <a:rPr u="sng">
                <a:solidFill>
                  <a:schemeClr val="accent1"/>
                </a:solidFill>
                <a:hlinkClick r:id="rId2" invalidUrl="" action="" tgtFrame="" tooltip="" history="1" highlightClick="0" endSnd="0"/>
              </a:rPr>
              <a:t>www.teigfam.net/oyvind/home/</a:t>
            </a:r>
            <a:r>
              <a:t> </a:t>
            </a:r>
          </a:p>
          <a:p>
            <a:pPr lvl="1" marL="1045882" indent="-601382">
              <a:lnSpc>
                <a:spcPct val="90000"/>
              </a:lnSpc>
              <a:spcBef>
                <a:spcPts val="1000"/>
              </a:spcBef>
              <a:buClr>
                <a:schemeClr val="accent1"/>
              </a:buClr>
              <a:buSzPct val="104999"/>
              <a:buFont typeface="Avenir Next"/>
              <a:buChar char="‣"/>
              <a:defRPr sz="4600">
                <a:solidFill>
                  <a:srgbClr val="FFFB00"/>
                </a:solidFill>
              </a:defRPr>
            </a:pPr>
            <a:r>
              <a:t>Disclaimer: no money, no gifts, no ads - only fun and expenses</a:t>
            </a:r>
          </a:p>
          <a:p>
            <a:pPr marL="601382" indent="-601382">
              <a:lnSpc>
                <a:spcPct val="90000"/>
              </a:lnSpc>
              <a:spcBef>
                <a:spcPts val="1000"/>
              </a:spcBef>
              <a:buClr>
                <a:schemeClr val="accent1"/>
              </a:buClr>
              <a:buSzPct val="104999"/>
              <a:buFont typeface="Avenir Next"/>
              <a:buChar char="‣"/>
              <a:defRPr sz="4600">
                <a:solidFill>
                  <a:srgbClr val="FFFB00"/>
                </a:solidFill>
              </a:defRPr>
            </a:pPr>
            <a:r>
              <a:t>I have no association with XMOS</a:t>
            </a:r>
          </a:p>
          <a:p>
            <a:pPr marL="601382" indent="-601382">
              <a:lnSpc>
                <a:spcPct val="90000"/>
              </a:lnSpc>
              <a:spcBef>
                <a:spcPts val="1000"/>
              </a:spcBef>
              <a:buClr>
                <a:schemeClr val="accent1"/>
              </a:buClr>
              <a:buSzPct val="104999"/>
              <a:buFont typeface="Avenir Next"/>
              <a:buChar char="‣"/>
              <a:defRPr sz="4600">
                <a:solidFill>
                  <a:srgbClr val="FFFB00"/>
                </a:solidFill>
              </a:defRPr>
            </a:pPr>
            <a:r>
              <a:t>But I am using xC and XMOS boards in several projects</a:t>
            </a:r>
          </a:p>
          <a:p>
            <a:pPr marL="601382" indent="-601382">
              <a:lnSpc>
                <a:spcPct val="90000"/>
              </a:lnSpc>
              <a:spcBef>
                <a:spcPts val="1000"/>
              </a:spcBef>
              <a:buClr>
                <a:schemeClr val="accent1"/>
              </a:buClr>
              <a:buSzPct val="104999"/>
              <a:buFont typeface="Avenir Next"/>
              <a:buChar char="‣"/>
              <a:defRPr sz="4600">
                <a:solidFill>
                  <a:srgbClr val="FFFB00"/>
                </a:solidFill>
              </a:defRPr>
            </a:pPr>
            <a:r>
              <a:t>Now also NTNU affiliated: </a:t>
            </a:r>
            <a:r>
              <a:rPr u="sng">
                <a:solidFill>
                  <a:schemeClr val="accent1"/>
                </a:solidFill>
                <a:hlinkClick r:id="rId3" invalidUrl="" action="" tgtFrame="" tooltip="" history="1" highlightClick="0" endSnd="0"/>
              </a:rPr>
              <a:t>www.ntnu.edu/employees/oyvind.teig</a:t>
            </a:r>
          </a:p>
          <a:p>
            <a:pPr marL="601382" indent="-601382">
              <a:lnSpc>
                <a:spcPct val="90000"/>
              </a:lnSpc>
              <a:spcBef>
                <a:spcPts val="1000"/>
              </a:spcBef>
              <a:buClr>
                <a:schemeClr val="accent1"/>
              </a:buClr>
              <a:buSzPct val="104999"/>
              <a:buFont typeface="Avenir Next"/>
              <a:buChar char="‣"/>
              <a:defRPr sz="4600">
                <a:solidFill>
                  <a:srgbClr val="FFFB00"/>
                </a:solidFill>
              </a:defRPr>
            </a:pPr>
            <a:r>
              <a:t>I live in Trondheim, Norway</a:t>
            </a:r>
          </a:p>
        </p:txBody>
      </p:sp>
      <p:sp>
        <p:nvSpPr>
          <p:cNvPr id="191"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9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9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9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190">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190">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 grpId="2" fill="hold">
                                  <p:stCondLst>
                                    <p:cond delay="0"/>
                                  </p:stCondLst>
                                  <p:iterate type="el" backwards="0">
                                    <p:tmAbs val="0"/>
                                  </p:iterate>
                                  <p:childTnLst>
                                    <p:set>
                                      <p:cBhvr>
                                        <p:cTn id="52" fill="hold"/>
                                        <p:tgtEl>
                                          <p:spTgt spid="191"/>
                                        </p:tgtEl>
                                        <p:attrNameLst>
                                          <p:attrName>style.visibility</p:attrName>
                                        </p:attrNameLst>
                                      </p:cBhvr>
                                      <p:to>
                                        <p:strVal val="visible"/>
                                      </p:to>
                                    </p:set>
                                    <p:anim calcmode="lin" valueType="num">
                                      <p:cBhvr>
                                        <p:cTn id="53" dur="1000" fill="hold"/>
                                        <p:tgtEl>
                                          <p:spTgt spid="191"/>
                                        </p:tgtEl>
                                        <p:attrNameLst>
                                          <p:attrName>ppt_x</p:attrName>
                                        </p:attrNameLst>
                                      </p:cBhvr>
                                      <p:tavLst>
                                        <p:tav tm="0">
                                          <p:val>
                                            <p:strVal val="0-#ppt_w/2"/>
                                          </p:val>
                                        </p:tav>
                                        <p:tav tm="100000">
                                          <p:val>
                                            <p:strVal val="#ppt_x"/>
                                          </p:val>
                                        </p:tav>
                                      </p:tavLst>
                                    </p:anim>
                                    <p:anim calcmode="lin" valueType="num">
                                      <p:cBhvr>
                                        <p:cTn id="54" dur="1000" fill="hold"/>
                                        <p:tgtEl>
                                          <p:spTgt spid="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2"/>
      <p:bldP build="p" bldLvl="5" animBg="1" rev="0" advAuto="0" spid="190" grpId="1"/>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9" name="Expanding beyond 4*4 with ASYNCH interface protocol"/>
          <p:cNvSpPr txBox="1"/>
          <p:nvPr>
            <p:ph type="body" idx="13"/>
          </p:nvPr>
        </p:nvSpPr>
        <p:spPr>
          <a:xfrm>
            <a:off x="812800" y="914400"/>
            <a:ext cx="18563967" cy="914400"/>
          </a:xfrm>
          <a:prstGeom prst="rect">
            <a:avLst/>
          </a:prstGeom>
        </p:spPr>
        <p:txBody>
          <a:bodyPr/>
          <a:lstStyle/>
          <a:p>
            <a:pPr/>
            <a:r>
              <a:t>Expanding beyond 4*4 with </a:t>
            </a:r>
            <a:r>
              <a:rPr>
                <a:solidFill>
                  <a:srgbClr val="FF2600"/>
                </a:solidFill>
              </a:rPr>
              <a:t>ASYNCH interface protocol</a:t>
            </a:r>
          </a:p>
        </p:txBody>
      </p:sp>
      <p:sp>
        <p:nvSpPr>
          <p:cNvPr id="590" name="typedef float temp_degC_t;…"/>
          <p:cNvSpPr txBox="1"/>
          <p:nvPr/>
        </p:nvSpPr>
        <p:spPr>
          <a:xfrm>
            <a:off x="812799" y="13829994"/>
            <a:ext cx="19634821" cy="2992910"/>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2800">
                <a:solidFill>
                  <a:srgbClr val="006141"/>
                </a:solidFill>
                <a:latin typeface="Monaco"/>
                <a:ea typeface="Monaco"/>
                <a:cs typeface="Monaco"/>
                <a:sym typeface="Monaco"/>
              </a:defRPr>
            </a:pPr>
            <a:r>
              <a:rPr>
                <a:solidFill>
                  <a:srgbClr val="931A68"/>
                </a:solidFill>
              </a:rPr>
              <a:t>typedef</a:t>
            </a:r>
            <a:r>
              <a:rPr>
                <a:solidFill>
                  <a:srgbClr val="000000"/>
                </a:solidFill>
              </a:rPr>
              <a:t> </a:t>
            </a:r>
            <a:r>
              <a:rPr>
                <a:solidFill>
                  <a:srgbClr val="931A68"/>
                </a:solidFill>
              </a:rPr>
              <a:t>float</a:t>
            </a:r>
            <a:r>
              <a:rPr>
                <a:solidFill>
                  <a:srgbClr val="000000"/>
                </a:solidFill>
              </a:rPr>
              <a:t> </a:t>
            </a:r>
            <a:r>
              <a:t>temp_degC_t</a:t>
            </a:r>
            <a:r>
              <a:rPr>
                <a:solidFill>
                  <a:srgbClr val="000000"/>
                </a:solidFill>
              </a:rPr>
              <a:t>;</a:t>
            </a:r>
            <a:endParaRPr>
              <a:solidFill>
                <a:srgbClr val="000000"/>
              </a:solidFill>
            </a:endParaRPr>
          </a:p>
          <a:p>
            <a:pPr defTabSz="457200">
              <a:spcBef>
                <a:spcPts val="0"/>
              </a:spcBef>
              <a:defRPr sz="2800">
                <a:solidFill>
                  <a:srgbClr val="000000"/>
                </a:solidFill>
                <a:latin typeface="Monaco"/>
                <a:ea typeface="Monaco"/>
                <a:cs typeface="Monaco"/>
                <a:sym typeface="Monaco"/>
              </a:defRPr>
            </a:pPr>
            <a:r>
              <a:rPr>
                <a:solidFill>
                  <a:srgbClr val="931A68"/>
                </a:solidFill>
              </a:rPr>
              <a:t>typedef</a:t>
            </a:r>
            <a:r>
              <a:t> </a:t>
            </a:r>
            <a:r>
              <a:rPr>
                <a:solidFill>
                  <a:srgbClr val="931A68"/>
                </a:solidFill>
              </a:rPr>
              <a:t>interface</a:t>
            </a:r>
            <a:r>
              <a:t> a_con_if_t {</a:t>
            </a:r>
          </a:p>
          <a:p>
            <a:pPr defTabSz="457200">
              <a:spcBef>
                <a:spcPts val="0"/>
              </a:spcBef>
              <a:defRPr sz="2800">
                <a:solidFill>
                  <a:srgbClr val="000000"/>
                </a:solidFill>
                <a:latin typeface="Monaco"/>
                <a:ea typeface="Monaco"/>
                <a:cs typeface="Monaco"/>
                <a:sym typeface="Monaco"/>
              </a:defRPr>
            </a:pPr>
            <a:r>
              <a:t>                            </a:t>
            </a:r>
            <a:r>
              <a:rPr>
                <a:solidFill>
                  <a:srgbClr val="931A68"/>
                </a:solidFill>
              </a:rPr>
              <a:t>void</a:t>
            </a:r>
            <a:r>
              <a:t>        SET_TEMP         (</a:t>
            </a:r>
            <a:r>
              <a:rPr>
                <a:solidFill>
                  <a:srgbClr val="931A68"/>
                </a:solidFill>
              </a:rPr>
              <a:t>const</a:t>
            </a:r>
            <a:r>
              <a:t> </a:t>
            </a:r>
            <a:r>
              <a:rPr>
                <a:solidFill>
                  <a:srgbClr val="006141"/>
                </a:solidFill>
              </a:rPr>
              <a:t>temp_degC_t</a:t>
            </a:r>
            <a:r>
              <a:t> temp_degC_in);</a:t>
            </a:r>
          </a:p>
          <a:p>
            <a:pPr defTabSz="457200">
              <a:spcBef>
                <a:spcPts val="0"/>
              </a:spcBef>
              <a:defRPr sz="2800">
                <a:solidFill>
                  <a:srgbClr val="000000"/>
                </a:solidFill>
                <a:latin typeface="Monaco"/>
                <a:ea typeface="Monaco"/>
                <a:cs typeface="Monaco"/>
                <a:sym typeface="Monaco"/>
              </a:defRPr>
            </a:pPr>
            <a:r>
              <a:t>    [[notification]] </a:t>
            </a:r>
            <a:r>
              <a:rPr>
                <a:solidFill>
                  <a:srgbClr val="931A68"/>
                </a:solidFill>
              </a:rPr>
              <a:t>slave</a:t>
            </a:r>
            <a:r>
              <a:t>  </a:t>
            </a:r>
            <a:r>
              <a:rPr>
                <a:solidFill>
                  <a:srgbClr val="931A68"/>
                </a:solidFill>
              </a:rPr>
              <a:t>void</a:t>
            </a:r>
            <a:r>
              <a:t>        ALL_CLIENTS_SEEN (</a:t>
            </a:r>
            <a:r>
              <a:rPr>
                <a:solidFill>
                  <a:srgbClr val="931A68"/>
                </a:solidFill>
              </a:rPr>
              <a:t>void</a:t>
            </a:r>
            <a:r>
              <a:t>);</a:t>
            </a:r>
          </a:p>
          <a:p>
            <a:pPr defTabSz="457200">
              <a:spcBef>
                <a:spcPts val="0"/>
              </a:spcBef>
              <a:defRPr sz="2800">
                <a:solidFill>
                  <a:srgbClr val="000000"/>
                </a:solidFill>
                <a:latin typeface="Monaco"/>
                <a:ea typeface="Monaco"/>
                <a:cs typeface="Monaco"/>
                <a:sym typeface="Monaco"/>
              </a:defRPr>
            </a:pPr>
            <a:r>
              <a:t>    [[clears_notification]] </a:t>
            </a:r>
            <a:r>
              <a:rPr>
                <a:solidFill>
                  <a:srgbClr val="006141"/>
                </a:solidFill>
              </a:rPr>
              <a:t>temp_degC_t</a:t>
            </a:r>
            <a:r>
              <a:t> GET_TEMP         (</a:t>
            </a:r>
            <a:r>
              <a:rPr>
                <a:solidFill>
                  <a:srgbClr val="931A68"/>
                </a:solidFill>
              </a:rPr>
              <a:t>void</a:t>
            </a:r>
            <a:r>
              <a:t>);</a:t>
            </a:r>
          </a:p>
          <a:p>
            <a:pPr defTabSz="457200">
              <a:spcBef>
                <a:spcPts val="0"/>
              </a:spcBef>
              <a:defRPr sz="2800">
                <a:solidFill>
                  <a:srgbClr val="006141"/>
                </a:solidFill>
                <a:latin typeface="Monaco"/>
                <a:ea typeface="Monaco"/>
                <a:cs typeface="Monaco"/>
                <a:sym typeface="Monaco"/>
              </a:defRPr>
            </a:pPr>
            <a:r>
              <a:rPr>
                <a:solidFill>
                  <a:srgbClr val="000000"/>
                </a:solidFill>
              </a:rPr>
              <a:t>} </a:t>
            </a:r>
            <a:r>
              <a:t>a_con_if_t</a:t>
            </a:r>
            <a:r>
              <a:rPr>
                <a:solidFill>
                  <a:srgbClr val="000000"/>
                </a:solidFill>
              </a:rPr>
              <a:t>;</a:t>
            </a:r>
          </a:p>
        </p:txBody>
      </p:sp>
      <p:grpSp>
        <p:nvGrpSpPr>
          <p:cNvPr id="593" name="Gruppe"/>
          <p:cNvGrpSpPr/>
          <p:nvPr/>
        </p:nvGrpSpPr>
        <p:grpSpPr>
          <a:xfrm>
            <a:off x="8511907" y="2525792"/>
            <a:ext cx="3187878" cy="10102708"/>
            <a:chOff x="0" y="0"/>
            <a:chExt cx="3187876" cy="10102707"/>
          </a:xfrm>
        </p:grpSpPr>
        <p:sp>
          <p:nvSpPr>
            <p:cNvPr id="591" name="Client 1"/>
            <p:cNvSpPr/>
            <p:nvPr/>
          </p:nvSpPr>
          <p:spPr>
            <a:xfrm>
              <a:off x="0" y="0"/>
              <a:ext cx="3187877" cy="1310994"/>
            </a:xfrm>
            <a:prstGeom prst="rect">
              <a:avLst/>
            </a:prstGeom>
            <a:solidFill>
              <a:srgbClr val="FF2600"/>
            </a:solid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a:lnSpc>
                  <a:spcPct val="80000"/>
                </a:lnSpc>
                <a:spcBef>
                  <a:spcPts val="0"/>
                </a:spcBef>
                <a:defRPr b="1" sz="5600">
                  <a:solidFill>
                    <a:srgbClr val="FFFFFF"/>
                  </a:solidFill>
                  <a:latin typeface="Trebuchet MS"/>
                  <a:ea typeface="Trebuchet MS"/>
                  <a:cs typeface="Trebuchet MS"/>
                  <a:sym typeface="Trebuchet MS"/>
                </a:defRPr>
              </a:lvl1pPr>
            </a:lstStyle>
            <a:p>
              <a:pPr/>
              <a:r>
                <a:t>Client 1</a:t>
              </a:r>
            </a:p>
          </p:txBody>
        </p:sp>
        <p:sp>
          <p:nvSpPr>
            <p:cNvPr id="592" name="Linje"/>
            <p:cNvSpPr/>
            <p:nvPr/>
          </p:nvSpPr>
          <p:spPr>
            <a:xfrm flipV="1">
              <a:off x="1593937" y="1298293"/>
              <a:ext cx="1" cy="8804415"/>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596" name="Gruppe"/>
          <p:cNvGrpSpPr/>
          <p:nvPr/>
        </p:nvGrpSpPr>
        <p:grpSpPr>
          <a:xfrm>
            <a:off x="13037425" y="2525791"/>
            <a:ext cx="3187878" cy="10102710"/>
            <a:chOff x="0" y="0"/>
            <a:chExt cx="3187876" cy="10102707"/>
          </a:xfrm>
        </p:grpSpPr>
        <p:sp>
          <p:nvSpPr>
            <p:cNvPr id="594" name="Server"/>
            <p:cNvSpPr/>
            <p:nvPr/>
          </p:nvSpPr>
          <p:spPr>
            <a:xfrm>
              <a:off x="0" y="0"/>
              <a:ext cx="3187877" cy="1310994"/>
            </a:xfrm>
            <a:prstGeom prst="rect">
              <a:avLst/>
            </a:prstGeom>
            <a:solidFill>
              <a:srgbClr val="4F8F00"/>
            </a:solid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a:lnSpc>
                  <a:spcPct val="80000"/>
                </a:lnSpc>
                <a:spcBef>
                  <a:spcPts val="0"/>
                </a:spcBef>
                <a:defRPr b="1" sz="5600">
                  <a:solidFill>
                    <a:srgbClr val="FFFFFF"/>
                  </a:solidFill>
                  <a:latin typeface="Trebuchet MS"/>
                  <a:ea typeface="Trebuchet MS"/>
                  <a:cs typeface="Trebuchet MS"/>
                  <a:sym typeface="Trebuchet MS"/>
                </a:defRPr>
              </a:lvl1pPr>
            </a:lstStyle>
            <a:p>
              <a:pPr/>
              <a:r>
                <a:t>Server</a:t>
              </a:r>
            </a:p>
          </p:txBody>
        </p:sp>
        <p:sp>
          <p:nvSpPr>
            <p:cNvPr id="595" name="Linje"/>
            <p:cNvSpPr/>
            <p:nvPr/>
          </p:nvSpPr>
          <p:spPr>
            <a:xfrm flipV="1">
              <a:off x="1593938" y="1298292"/>
              <a:ext cx="1" cy="8804416"/>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599" name="Gruppe"/>
          <p:cNvGrpSpPr/>
          <p:nvPr/>
        </p:nvGrpSpPr>
        <p:grpSpPr>
          <a:xfrm>
            <a:off x="10123806" y="4439334"/>
            <a:ext cx="4495768" cy="667452"/>
            <a:chOff x="0" y="0"/>
            <a:chExt cx="4495767" cy="667450"/>
          </a:xfrm>
        </p:grpSpPr>
        <p:sp>
          <p:nvSpPr>
            <p:cNvPr id="597" name="Linje"/>
            <p:cNvSpPr/>
            <p:nvPr/>
          </p:nvSpPr>
          <p:spPr>
            <a:xfrm>
              <a:off x="0" y="667450"/>
              <a:ext cx="4495768" cy="1"/>
            </a:xfrm>
            <a:prstGeom prst="line">
              <a:avLst/>
            </a:prstGeom>
            <a:noFill/>
            <a:ln w="50800" cap="flat">
              <a:solidFill>
                <a:srgbClr val="FF2600"/>
              </a:solidFill>
              <a:prstDash val="solid"/>
              <a:miter lim="400000"/>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598" name="SET_TEMP"/>
            <p:cNvSpPr txBox="1"/>
            <p:nvPr/>
          </p:nvSpPr>
          <p:spPr>
            <a:xfrm>
              <a:off x="1311754" y="0"/>
              <a:ext cx="1923059"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SET_TEMP</a:t>
              </a:r>
            </a:p>
          </p:txBody>
        </p:sp>
      </p:grpSp>
      <p:grpSp>
        <p:nvGrpSpPr>
          <p:cNvPr id="602" name="Gruppe"/>
          <p:cNvGrpSpPr/>
          <p:nvPr/>
        </p:nvGrpSpPr>
        <p:grpSpPr>
          <a:xfrm>
            <a:off x="14605964" y="4678400"/>
            <a:ext cx="4532959" cy="643410"/>
            <a:chOff x="0" y="0"/>
            <a:chExt cx="4532958" cy="643408"/>
          </a:xfrm>
        </p:grpSpPr>
        <p:sp>
          <p:nvSpPr>
            <p:cNvPr id="600" name="Linje"/>
            <p:cNvSpPr/>
            <p:nvPr/>
          </p:nvSpPr>
          <p:spPr>
            <a:xfrm>
              <a:off x="0" y="641744"/>
              <a:ext cx="4532959" cy="1"/>
            </a:xfrm>
            <a:prstGeom prst="line">
              <a:avLst/>
            </a:prstGeom>
            <a:noFill/>
            <a:ln w="50800" cap="flat">
              <a:solidFill>
                <a:srgbClr val="FF2600"/>
              </a:solidFill>
              <a:prstDash val="solid"/>
              <a:miter lim="400000"/>
              <a:head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01" name="SET_TEMP"/>
            <p:cNvSpPr txBox="1"/>
            <p:nvPr/>
          </p:nvSpPr>
          <p:spPr>
            <a:xfrm>
              <a:off x="1352931" y="0"/>
              <a:ext cx="1923059"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SET_TEMP</a:t>
              </a:r>
            </a:p>
          </p:txBody>
        </p:sp>
      </p:grpSp>
      <p:grpSp>
        <p:nvGrpSpPr>
          <p:cNvPr id="605" name="Gruppe"/>
          <p:cNvGrpSpPr/>
          <p:nvPr/>
        </p:nvGrpSpPr>
        <p:grpSpPr>
          <a:xfrm>
            <a:off x="5532801" y="5603048"/>
            <a:ext cx="9123964" cy="643410"/>
            <a:chOff x="0" y="0"/>
            <a:chExt cx="9123963" cy="643408"/>
          </a:xfrm>
        </p:grpSpPr>
        <p:sp>
          <p:nvSpPr>
            <p:cNvPr id="603" name="Linje"/>
            <p:cNvSpPr/>
            <p:nvPr/>
          </p:nvSpPr>
          <p:spPr>
            <a:xfrm>
              <a:off x="0" y="643408"/>
              <a:ext cx="9123964" cy="1"/>
            </a:xfrm>
            <a:prstGeom prst="line">
              <a:avLst/>
            </a:prstGeom>
            <a:noFill/>
            <a:ln w="50800" cap="flat">
              <a:solidFill>
                <a:srgbClr val="FF2600"/>
              </a:solidFill>
              <a:prstDash val="solid"/>
              <a:miter lim="400000"/>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04" name="SET_TEMP"/>
            <p:cNvSpPr txBox="1"/>
            <p:nvPr/>
          </p:nvSpPr>
          <p:spPr>
            <a:xfrm>
              <a:off x="1056048" y="0"/>
              <a:ext cx="1923059"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SET_TEMP</a:t>
              </a:r>
            </a:p>
          </p:txBody>
        </p:sp>
      </p:grpSp>
      <p:sp>
        <p:nvSpPr>
          <p:cNvPr id="606" name="Rektangel"/>
          <p:cNvSpPr/>
          <p:nvPr/>
        </p:nvSpPr>
        <p:spPr>
          <a:xfrm>
            <a:off x="8887353" y="4375732"/>
            <a:ext cx="6878863" cy="6682207"/>
          </a:xfrm>
          <a:prstGeom prst="rect">
            <a:avLst/>
          </a:prstGeom>
          <a:ln w="50800">
            <a:solidFill>
              <a:srgbClr val="FF2600"/>
            </a:solidFill>
            <a:custDash>
              <a:ds d="200000" sp="200000"/>
            </a:custDash>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grpSp>
        <p:nvGrpSpPr>
          <p:cNvPr id="613" name="Gruppe"/>
          <p:cNvGrpSpPr/>
          <p:nvPr/>
        </p:nvGrpSpPr>
        <p:grpSpPr>
          <a:xfrm>
            <a:off x="9654050" y="8011678"/>
            <a:ext cx="4983484" cy="1521327"/>
            <a:chOff x="0" y="0"/>
            <a:chExt cx="4983483" cy="1521326"/>
          </a:xfrm>
        </p:grpSpPr>
        <p:sp>
          <p:nvSpPr>
            <p:cNvPr id="607" name="Linje"/>
            <p:cNvSpPr/>
            <p:nvPr/>
          </p:nvSpPr>
          <p:spPr>
            <a:xfrm>
              <a:off x="450525" y="650574"/>
              <a:ext cx="4532959" cy="1"/>
            </a:xfrm>
            <a:prstGeom prst="line">
              <a:avLst/>
            </a:prstGeom>
            <a:noFill/>
            <a:ln w="50800" cap="flat">
              <a:solidFill>
                <a:srgbClr val="FF2600"/>
              </a:solidFill>
              <a:prstDash val="solid"/>
              <a:miter lim="400000"/>
              <a:headEnd type="arrow"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nvGrpSpPr>
            <p:cNvPr id="611" name="Gruppe"/>
            <p:cNvGrpSpPr/>
            <p:nvPr/>
          </p:nvGrpSpPr>
          <p:grpSpPr>
            <a:xfrm flipH="1">
              <a:off x="-1" y="522113"/>
              <a:ext cx="417989" cy="999214"/>
              <a:chOff x="0" y="0"/>
              <a:chExt cx="417987" cy="999212"/>
            </a:xfrm>
          </p:grpSpPr>
          <p:sp>
            <p:nvSpPr>
              <p:cNvPr id="608" name="Linje"/>
              <p:cNvSpPr/>
              <p:nvPr/>
            </p:nvSpPr>
            <p:spPr>
              <a:xfrm flipH="1" flipV="1">
                <a:off x="0" y="30226"/>
                <a:ext cx="400027" cy="1"/>
              </a:xfrm>
              <a:prstGeom prst="line">
                <a:avLst/>
              </a:prstGeom>
              <a:noFill/>
              <a:ln w="50800" cap="flat">
                <a:solidFill>
                  <a:srgbClr val="FF2600"/>
                </a:solidFill>
                <a:prstDash val="sysDot"/>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09" name="Linje"/>
              <p:cNvSpPr/>
              <p:nvPr/>
            </p:nvSpPr>
            <p:spPr>
              <a:xfrm flipH="1">
                <a:off x="0" y="951239"/>
                <a:ext cx="400027" cy="1"/>
              </a:xfrm>
              <a:prstGeom prst="line">
                <a:avLst/>
              </a:prstGeom>
              <a:noFill/>
              <a:ln w="50800" cap="flat">
                <a:solidFill>
                  <a:srgbClr val="FF2600"/>
                </a:solidFill>
                <a:prstDash val="sysDot"/>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10" name="Linje"/>
              <p:cNvSpPr/>
              <p:nvPr/>
            </p:nvSpPr>
            <p:spPr>
              <a:xfrm flipV="1">
                <a:off x="417987" y="0"/>
                <a:ext cx="1" cy="999213"/>
              </a:xfrm>
              <a:prstGeom prst="line">
                <a:avLst/>
              </a:prstGeom>
              <a:noFill/>
              <a:ln w="50800" cap="flat">
                <a:solidFill>
                  <a:srgbClr val="FF2600"/>
                </a:solidFill>
                <a:prstDash val="sysDot"/>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sp>
          <p:nvSpPr>
            <p:cNvPr id="612" name="ALL_CLIENTS_SEEN"/>
            <p:cNvSpPr txBox="1"/>
            <p:nvPr/>
          </p:nvSpPr>
          <p:spPr>
            <a:xfrm>
              <a:off x="927931" y="0"/>
              <a:ext cx="3630217"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ALL_CLIENTS_SEEN</a:t>
              </a:r>
            </a:p>
          </p:txBody>
        </p:sp>
      </p:grpSp>
      <p:grpSp>
        <p:nvGrpSpPr>
          <p:cNvPr id="616" name="Gruppe"/>
          <p:cNvGrpSpPr/>
          <p:nvPr/>
        </p:nvGrpSpPr>
        <p:grpSpPr>
          <a:xfrm>
            <a:off x="17589555" y="2525792"/>
            <a:ext cx="3187878" cy="10115408"/>
            <a:chOff x="0" y="0"/>
            <a:chExt cx="3187876" cy="10115407"/>
          </a:xfrm>
        </p:grpSpPr>
        <p:sp>
          <p:nvSpPr>
            <p:cNvPr id="614" name="Client 2"/>
            <p:cNvSpPr/>
            <p:nvPr/>
          </p:nvSpPr>
          <p:spPr>
            <a:xfrm>
              <a:off x="0" y="0"/>
              <a:ext cx="3187877" cy="1310994"/>
            </a:xfrm>
            <a:prstGeom prst="rect">
              <a:avLst/>
            </a:prstGeom>
            <a:solidFill>
              <a:srgbClr val="FF2600"/>
            </a:solid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a:lnSpc>
                  <a:spcPct val="80000"/>
                </a:lnSpc>
                <a:spcBef>
                  <a:spcPts val="0"/>
                </a:spcBef>
                <a:defRPr b="1" sz="5600">
                  <a:solidFill>
                    <a:srgbClr val="FFFFFF"/>
                  </a:solidFill>
                  <a:latin typeface="Trebuchet MS"/>
                  <a:ea typeface="Trebuchet MS"/>
                  <a:cs typeface="Trebuchet MS"/>
                  <a:sym typeface="Trebuchet MS"/>
                </a:defRPr>
              </a:lvl1pPr>
            </a:lstStyle>
            <a:p>
              <a:pPr/>
              <a:r>
                <a:t>Client 2</a:t>
              </a:r>
            </a:p>
          </p:txBody>
        </p:sp>
        <p:sp>
          <p:nvSpPr>
            <p:cNvPr id="615" name="Linje"/>
            <p:cNvSpPr/>
            <p:nvPr/>
          </p:nvSpPr>
          <p:spPr>
            <a:xfrm flipV="1">
              <a:off x="1605066" y="1310993"/>
              <a:ext cx="1" cy="8804415"/>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619" name="Gruppe"/>
          <p:cNvGrpSpPr/>
          <p:nvPr/>
        </p:nvGrpSpPr>
        <p:grpSpPr>
          <a:xfrm>
            <a:off x="3959777" y="2525792"/>
            <a:ext cx="3187878" cy="10115408"/>
            <a:chOff x="0" y="0"/>
            <a:chExt cx="3187876" cy="10115407"/>
          </a:xfrm>
        </p:grpSpPr>
        <p:sp>
          <p:nvSpPr>
            <p:cNvPr id="617" name="Client 0"/>
            <p:cNvSpPr/>
            <p:nvPr/>
          </p:nvSpPr>
          <p:spPr>
            <a:xfrm>
              <a:off x="0" y="0"/>
              <a:ext cx="3187877" cy="1310994"/>
            </a:xfrm>
            <a:prstGeom prst="rect">
              <a:avLst/>
            </a:prstGeom>
            <a:solidFill>
              <a:srgbClr val="FF2600"/>
            </a:solid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a:lnSpc>
                  <a:spcPct val="80000"/>
                </a:lnSpc>
                <a:spcBef>
                  <a:spcPts val="0"/>
                </a:spcBef>
                <a:defRPr b="1" sz="5600">
                  <a:solidFill>
                    <a:srgbClr val="FFFFFF"/>
                  </a:solidFill>
                  <a:latin typeface="Trebuchet MS"/>
                  <a:ea typeface="Trebuchet MS"/>
                  <a:cs typeface="Trebuchet MS"/>
                  <a:sym typeface="Trebuchet MS"/>
                </a:defRPr>
              </a:lvl1pPr>
            </a:lstStyle>
            <a:p>
              <a:pPr/>
              <a:r>
                <a:t>Client 0</a:t>
              </a:r>
            </a:p>
          </p:txBody>
        </p:sp>
        <p:sp>
          <p:nvSpPr>
            <p:cNvPr id="618" name="Linje"/>
            <p:cNvSpPr/>
            <p:nvPr/>
          </p:nvSpPr>
          <p:spPr>
            <a:xfrm flipV="1">
              <a:off x="1568538" y="1310993"/>
              <a:ext cx="1" cy="8804415"/>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627" name="Gruppe"/>
          <p:cNvGrpSpPr/>
          <p:nvPr/>
        </p:nvGrpSpPr>
        <p:grpSpPr>
          <a:xfrm>
            <a:off x="10072037" y="9342501"/>
            <a:ext cx="5075835" cy="1234196"/>
            <a:chOff x="0" y="0"/>
            <a:chExt cx="5075833" cy="1234195"/>
          </a:xfrm>
        </p:grpSpPr>
        <p:sp>
          <p:nvSpPr>
            <p:cNvPr id="620" name="Linje"/>
            <p:cNvSpPr/>
            <p:nvPr/>
          </p:nvSpPr>
          <p:spPr>
            <a:xfrm>
              <a:off x="60750" y="-1"/>
              <a:ext cx="4498246" cy="235745"/>
            </a:xfrm>
            <a:prstGeom prst="line">
              <a:avLst/>
            </a:prstGeom>
            <a:noFill/>
            <a:ln w="508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21" name="Linje"/>
            <p:cNvSpPr/>
            <p:nvPr/>
          </p:nvSpPr>
          <p:spPr>
            <a:xfrm flipV="1">
              <a:off x="-1" y="996490"/>
              <a:ext cx="4535672" cy="237706"/>
            </a:xfrm>
            <a:prstGeom prst="line">
              <a:avLst/>
            </a:prstGeom>
            <a:noFill/>
            <a:ln w="50800" cap="flat">
              <a:solidFill>
                <a:srgbClr val="FF2600"/>
              </a:solidFill>
              <a:prstDash val="solid"/>
              <a:miter lim="400000"/>
              <a:head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22" name="GET_TEMP"/>
            <p:cNvSpPr txBox="1"/>
            <p:nvPr/>
          </p:nvSpPr>
          <p:spPr>
            <a:xfrm>
              <a:off x="1293218" y="240384"/>
              <a:ext cx="1923059" cy="64341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GET_TEMP</a:t>
              </a:r>
            </a:p>
          </p:txBody>
        </p:sp>
        <p:grpSp>
          <p:nvGrpSpPr>
            <p:cNvPr id="626" name="Gruppe"/>
            <p:cNvGrpSpPr/>
            <p:nvPr/>
          </p:nvGrpSpPr>
          <p:grpSpPr>
            <a:xfrm>
              <a:off x="4657845" y="143271"/>
              <a:ext cx="417989" cy="999213"/>
              <a:chOff x="0" y="0"/>
              <a:chExt cx="417987" cy="999212"/>
            </a:xfrm>
          </p:grpSpPr>
          <p:sp>
            <p:nvSpPr>
              <p:cNvPr id="623" name="Linje"/>
              <p:cNvSpPr/>
              <p:nvPr/>
            </p:nvSpPr>
            <p:spPr>
              <a:xfrm flipH="1" flipV="1">
                <a:off x="0" y="30226"/>
                <a:ext cx="400027" cy="1"/>
              </a:xfrm>
              <a:prstGeom prst="line">
                <a:avLst/>
              </a:prstGeom>
              <a:noFill/>
              <a:ln w="50800" cap="flat">
                <a:solidFill>
                  <a:srgbClr val="FF2600"/>
                </a:solidFill>
                <a:prstDash val="sysDot"/>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24" name="Linje"/>
              <p:cNvSpPr/>
              <p:nvPr/>
            </p:nvSpPr>
            <p:spPr>
              <a:xfrm flipH="1">
                <a:off x="0" y="951239"/>
                <a:ext cx="400027" cy="1"/>
              </a:xfrm>
              <a:prstGeom prst="line">
                <a:avLst/>
              </a:prstGeom>
              <a:noFill/>
              <a:ln w="50800" cap="flat">
                <a:solidFill>
                  <a:srgbClr val="FF2600"/>
                </a:solidFill>
                <a:prstDash val="sysDot"/>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25" name="Linje"/>
              <p:cNvSpPr/>
              <p:nvPr/>
            </p:nvSpPr>
            <p:spPr>
              <a:xfrm flipV="1">
                <a:off x="417987" y="0"/>
                <a:ext cx="1" cy="999213"/>
              </a:xfrm>
              <a:prstGeom prst="line">
                <a:avLst/>
              </a:prstGeom>
              <a:noFill/>
              <a:ln w="50800" cap="flat">
                <a:solidFill>
                  <a:srgbClr val="FF2600"/>
                </a:solidFill>
                <a:prstDash val="sysDot"/>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sp>
        <p:nvSpPr>
          <p:cNvPr id="628" name="Work"/>
          <p:cNvSpPr/>
          <p:nvPr/>
        </p:nvSpPr>
        <p:spPr>
          <a:xfrm>
            <a:off x="9321950" y="6753107"/>
            <a:ext cx="1567792" cy="858602"/>
          </a:xfrm>
          <a:prstGeom prst="rect">
            <a:avLst/>
          </a:prstGeom>
          <a:solidFill>
            <a:srgbClr val="0000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3000">
                <a:solidFill>
                  <a:srgbClr val="FFFFFF"/>
                </a:solidFill>
                <a:latin typeface="Trebuchet MS"/>
                <a:ea typeface="Trebuchet MS"/>
                <a:cs typeface="Trebuchet MS"/>
                <a:sym typeface="Trebuchet MS"/>
              </a:defRPr>
            </a:lvl1pPr>
          </a:lstStyle>
          <a:p>
            <a:pPr/>
            <a:r>
              <a:t>Work</a:t>
            </a:r>
          </a:p>
        </p:txBody>
      </p:sp>
      <p:sp>
        <p:nvSpPr>
          <p:cNvPr id="629" name="Work"/>
          <p:cNvSpPr/>
          <p:nvPr/>
        </p:nvSpPr>
        <p:spPr>
          <a:xfrm>
            <a:off x="13835677" y="6753107"/>
            <a:ext cx="1567793" cy="858602"/>
          </a:xfrm>
          <a:prstGeom prst="rect">
            <a:avLst/>
          </a:prstGeom>
          <a:solidFill>
            <a:srgbClr val="0000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3000">
                <a:solidFill>
                  <a:srgbClr val="FFFFFF"/>
                </a:solidFill>
                <a:latin typeface="Trebuchet MS"/>
                <a:ea typeface="Trebuchet MS"/>
                <a:cs typeface="Trebuchet MS"/>
                <a:sym typeface="Trebuchet MS"/>
              </a:defRPr>
            </a:lvl1pPr>
          </a:lstStyle>
          <a:p>
            <a:pPr/>
            <a:r>
              <a:t>Work</a:t>
            </a:r>
          </a:p>
        </p:txBody>
      </p:sp>
      <p:sp>
        <p:nvSpPr>
          <p:cNvPr id="630" name="Work"/>
          <p:cNvSpPr/>
          <p:nvPr/>
        </p:nvSpPr>
        <p:spPr>
          <a:xfrm>
            <a:off x="4719020" y="6753107"/>
            <a:ext cx="1567792" cy="858602"/>
          </a:xfrm>
          <a:prstGeom prst="rect">
            <a:avLst/>
          </a:prstGeom>
          <a:solidFill>
            <a:srgbClr val="0000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3000">
                <a:solidFill>
                  <a:srgbClr val="FFFFFF"/>
                </a:solidFill>
                <a:latin typeface="Trebuchet MS"/>
                <a:ea typeface="Trebuchet MS"/>
                <a:cs typeface="Trebuchet MS"/>
                <a:sym typeface="Trebuchet MS"/>
              </a:defRPr>
            </a:lvl1pPr>
          </a:lstStyle>
          <a:p>
            <a:pPr/>
            <a:r>
              <a:t>Work</a:t>
            </a:r>
          </a:p>
        </p:txBody>
      </p:sp>
      <p:sp>
        <p:nvSpPr>
          <p:cNvPr id="631" name="Work"/>
          <p:cNvSpPr/>
          <p:nvPr/>
        </p:nvSpPr>
        <p:spPr>
          <a:xfrm>
            <a:off x="18482026" y="6753107"/>
            <a:ext cx="1567793" cy="858602"/>
          </a:xfrm>
          <a:prstGeom prst="rect">
            <a:avLst/>
          </a:prstGeom>
          <a:solidFill>
            <a:srgbClr val="0000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3000">
                <a:solidFill>
                  <a:srgbClr val="FFFFFF"/>
                </a:solidFill>
                <a:latin typeface="Trebuchet MS"/>
                <a:ea typeface="Trebuchet MS"/>
                <a:cs typeface="Trebuchet MS"/>
                <a:sym typeface="Trebuchet MS"/>
              </a:defRPr>
            </a:lvl1pPr>
          </a:lstStyle>
          <a:p>
            <a:pPr/>
            <a:r>
              <a:t>Work</a:t>
            </a:r>
          </a:p>
        </p:txBody>
      </p:sp>
      <p:grpSp>
        <p:nvGrpSpPr>
          <p:cNvPr id="634" name="Gruppe"/>
          <p:cNvGrpSpPr/>
          <p:nvPr/>
        </p:nvGrpSpPr>
        <p:grpSpPr>
          <a:xfrm>
            <a:off x="5512300" y="11083404"/>
            <a:ext cx="9125234" cy="643410"/>
            <a:chOff x="0" y="0"/>
            <a:chExt cx="9125232" cy="643408"/>
          </a:xfrm>
        </p:grpSpPr>
        <p:sp>
          <p:nvSpPr>
            <p:cNvPr id="632" name="Linje"/>
            <p:cNvSpPr/>
            <p:nvPr/>
          </p:nvSpPr>
          <p:spPr>
            <a:xfrm>
              <a:off x="0" y="643408"/>
              <a:ext cx="9125234" cy="1"/>
            </a:xfrm>
            <a:prstGeom prst="line">
              <a:avLst/>
            </a:prstGeom>
            <a:noFill/>
            <a:ln w="50800" cap="flat">
              <a:solidFill>
                <a:srgbClr val="FF2600"/>
              </a:solidFill>
              <a:prstDash val="solid"/>
              <a:miter lim="400000"/>
              <a:headEnd type="arrow"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33" name="ALL_CLIENTS_SEEN"/>
            <p:cNvSpPr txBox="1"/>
            <p:nvPr/>
          </p:nvSpPr>
          <p:spPr>
            <a:xfrm>
              <a:off x="720527" y="0"/>
              <a:ext cx="3630217"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ALL_CLIENTS_SEEN</a:t>
              </a:r>
            </a:p>
          </p:txBody>
        </p:sp>
      </p:grpSp>
      <p:grpSp>
        <p:nvGrpSpPr>
          <p:cNvPr id="637" name="Gruppe"/>
          <p:cNvGrpSpPr/>
          <p:nvPr/>
        </p:nvGrpSpPr>
        <p:grpSpPr>
          <a:xfrm>
            <a:off x="14637534" y="11340324"/>
            <a:ext cx="4532959" cy="643411"/>
            <a:chOff x="0" y="0"/>
            <a:chExt cx="4532958" cy="643409"/>
          </a:xfrm>
        </p:grpSpPr>
        <p:sp>
          <p:nvSpPr>
            <p:cNvPr id="635" name="Linje"/>
            <p:cNvSpPr/>
            <p:nvPr/>
          </p:nvSpPr>
          <p:spPr>
            <a:xfrm flipH="1" flipV="1">
              <a:off x="-1" y="643409"/>
              <a:ext cx="4532960" cy="1"/>
            </a:xfrm>
            <a:prstGeom prst="line">
              <a:avLst/>
            </a:prstGeom>
            <a:noFill/>
            <a:ln w="50800" cap="flat">
              <a:solidFill>
                <a:srgbClr val="FF2600"/>
              </a:solidFill>
              <a:prstDash val="solid"/>
              <a:miter lim="400000"/>
              <a:headEnd type="arrow"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36" name="ALL_CLIENTS_SEEN"/>
            <p:cNvSpPr txBox="1"/>
            <p:nvPr/>
          </p:nvSpPr>
          <p:spPr>
            <a:xfrm>
              <a:off x="419800" y="0"/>
              <a:ext cx="3630217"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ALL_CLIENTS_SEEN</a:t>
              </a:r>
            </a:p>
          </p:txBody>
        </p:sp>
      </p:grpSp>
      <p:sp>
        <p:nvSpPr>
          <p:cNvPr id="638" name="?"/>
          <p:cNvSpPr txBox="1"/>
          <p:nvPr/>
        </p:nvSpPr>
        <p:spPr>
          <a:xfrm>
            <a:off x="18475904" y="11983734"/>
            <a:ext cx="688418" cy="1191556"/>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defTabSz="457200">
              <a:spcBef>
                <a:spcPts val="0"/>
              </a:spcBef>
              <a:defRPr sz="6200">
                <a:solidFill>
                  <a:srgbClr val="000000"/>
                </a:solidFill>
                <a:latin typeface="Monaco"/>
                <a:ea typeface="Monaco"/>
                <a:cs typeface="Monaco"/>
                <a:sym typeface="Monaco"/>
              </a:defRPr>
            </a:lvl1pPr>
          </a:lstStyle>
          <a:p>
            <a:pPr/>
            <a:r>
              <a:t>?</a:t>
            </a:r>
          </a:p>
        </p:txBody>
      </p:sp>
      <p:sp>
        <p:nvSpPr>
          <p:cNvPr id="639" name="?"/>
          <p:cNvSpPr txBox="1"/>
          <p:nvPr/>
        </p:nvSpPr>
        <p:spPr>
          <a:xfrm>
            <a:off x="5553715" y="11726813"/>
            <a:ext cx="688418" cy="1191556"/>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defTabSz="457200">
              <a:spcBef>
                <a:spcPts val="0"/>
              </a:spcBef>
              <a:defRPr sz="6200">
                <a:solidFill>
                  <a:srgbClr val="000000"/>
                </a:solidFill>
                <a:latin typeface="Monaco"/>
                <a:ea typeface="Monaco"/>
                <a:cs typeface="Monaco"/>
                <a:sym typeface="Monaco"/>
              </a:defRPr>
            </a:lvl1pPr>
          </a:lstStyle>
          <a:p>
            <a:pPr/>
            <a:r>
              <a:t>?</a:t>
            </a:r>
          </a:p>
        </p:txBody>
      </p:sp>
      <p:pic>
        <p:nvPicPr>
          <p:cNvPr id="640" name="217_four_gears.jpg" descr="217_four_gears.jpg"/>
          <p:cNvPicPr>
            <a:picLocks noChangeAspect="1"/>
          </p:cNvPicPr>
          <p:nvPr/>
        </p:nvPicPr>
        <p:blipFill>
          <a:blip r:embed="rId2">
            <a:extLst/>
          </a:blip>
          <a:stretch>
            <a:fillRect/>
          </a:stretch>
        </p:blipFill>
        <p:spPr>
          <a:xfrm>
            <a:off x="21107400" y="14655800"/>
            <a:ext cx="3912698" cy="3912698"/>
          </a:xfrm>
          <a:prstGeom prst="rect">
            <a:avLst/>
          </a:prstGeom>
          <a:ln w="25400">
            <a:miter lim="400000"/>
          </a:ln>
        </p:spPr>
      </p:pic>
      <p:sp>
        <p:nvSpPr>
          <p:cNvPr id="641" name="Linje"/>
          <p:cNvSpPr/>
          <p:nvPr/>
        </p:nvSpPr>
        <p:spPr>
          <a:xfrm>
            <a:off x="1826418" y="15808729"/>
            <a:ext cx="3345847" cy="1"/>
          </a:xfrm>
          <a:prstGeom prst="line">
            <a:avLst/>
          </a:prstGeom>
          <a:ln w="889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642" name="Linje"/>
          <p:cNvSpPr/>
          <p:nvPr/>
        </p:nvSpPr>
        <p:spPr>
          <a:xfrm>
            <a:off x="1826418" y="16332133"/>
            <a:ext cx="4532959" cy="1"/>
          </a:xfrm>
          <a:prstGeom prst="line">
            <a:avLst/>
          </a:prstGeom>
          <a:ln w="889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643" name="Linje"/>
          <p:cNvSpPr/>
          <p:nvPr/>
        </p:nvSpPr>
        <p:spPr>
          <a:xfrm flipV="1">
            <a:off x="19380200" y="15811500"/>
            <a:ext cx="6108701" cy="1600200"/>
          </a:xfrm>
          <a:prstGeom prst="line">
            <a:avLst/>
          </a:prstGeom>
          <a:ln w="177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644" name="Builds, but does not seem to run correctly"/>
          <p:cNvSpPr txBox="1"/>
          <p:nvPr/>
        </p:nvSpPr>
        <p:spPr>
          <a:xfrm>
            <a:off x="5760845" y="17190039"/>
            <a:ext cx="9890253"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515151"/>
                </a:solidFill>
              </a:defRPr>
            </a:lvl1pPr>
          </a:lstStyle>
          <a:p>
            <a:pPr/>
            <a:r>
              <a:t>Builds, but does not seem to run correctly</a:t>
            </a:r>
          </a:p>
        </p:txBody>
      </p:sp>
      <p:sp>
        <p:nvSpPr>
          <p:cNvPr id="645" name="I assume the scheme is made for a client at a time in server"/>
          <p:cNvSpPr txBox="1"/>
          <p:nvPr/>
        </p:nvSpPr>
        <p:spPr>
          <a:xfrm>
            <a:off x="5760845" y="18024397"/>
            <a:ext cx="13832841"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FF2600"/>
                </a:solidFill>
              </a:defRPr>
            </a:lvl1pPr>
          </a:lstStyle>
          <a:p>
            <a:pPr/>
            <a:r>
              <a:t>I assume the scheme is made for a client at a time in server</a:t>
            </a:r>
          </a:p>
        </p:txBody>
      </p:sp>
      <p:sp>
        <p:nvSpPr>
          <p:cNvPr id="646" name="See blog 217"/>
          <p:cNvSpPr txBox="1"/>
          <p:nvPr/>
        </p:nvSpPr>
        <p:spPr>
          <a:xfrm>
            <a:off x="21396746" y="13581688"/>
            <a:ext cx="3334005"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a:r>
              <a:rPr>
                <a:solidFill>
                  <a:srgbClr val="515151"/>
                </a:solidFill>
              </a:rPr>
              <a:t>See blog</a:t>
            </a:r>
            <a:r>
              <a:t> </a:t>
            </a:r>
            <a:r>
              <a:rPr u="sng">
                <a:solidFill>
                  <a:schemeClr val="accent1"/>
                </a:solidFill>
                <a:hlinkClick r:id="rId3" invalidUrl="" action="" tgtFrame="" tooltip="" history="1" highlightClick="0" endSnd="0"/>
              </a:rPr>
              <a:t>217</a:t>
            </a:r>
          </a:p>
        </p:txBody>
      </p:sp>
      <p:sp>
        <p:nvSpPr>
          <p:cNvPr id="647"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648" name="FAILS"/>
          <p:cNvSpPr txBox="1"/>
          <p:nvPr/>
        </p:nvSpPr>
        <p:spPr>
          <a:xfrm>
            <a:off x="18855197" y="914400"/>
            <a:ext cx="3029859" cy="914400"/>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defTabSz="914400">
              <a:lnSpc>
                <a:spcPct val="80000"/>
              </a:lnSpc>
              <a:spcBef>
                <a:spcPts val="0"/>
              </a:spcBef>
              <a:defRPr cap="all" spc="240" sz="4800">
                <a:solidFill>
                  <a:srgbClr val="515151"/>
                </a:solidFill>
                <a:latin typeface="DIN Alternate"/>
                <a:ea typeface="DIN Alternate"/>
                <a:cs typeface="DIN Alternate"/>
                <a:sym typeface="DIN Alternate"/>
              </a:defRPr>
            </a:lvl1pPr>
          </a:lstStyle>
          <a:p>
            <a:pPr/>
            <a:r>
              <a:t>FAILS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648"/>
                                        </p:tgtEl>
                                        <p:attrNameLst>
                                          <p:attrName>style.visibility</p:attrName>
                                        </p:attrNameLst>
                                      </p:cBhvr>
                                      <p:to>
                                        <p:strVal val="visible"/>
                                      </p:to>
                                    </p:set>
                                    <p:anim calcmode="lin" valueType="num">
                                      <p:cBhvr>
                                        <p:cTn id="7" dur="1000" fill="hold"/>
                                        <p:tgtEl>
                                          <p:spTgt spid="648"/>
                                        </p:tgtEl>
                                        <p:attrNameLst>
                                          <p:attrName>ppt_x</p:attrName>
                                        </p:attrNameLst>
                                      </p:cBhvr>
                                      <p:tavLst>
                                        <p:tav tm="0">
                                          <p:val>
                                            <p:strVal val="1+#ppt_w/2"/>
                                          </p:val>
                                        </p:tav>
                                        <p:tav tm="100000">
                                          <p:val>
                                            <p:strVal val="#ppt_x"/>
                                          </p:val>
                                        </p:tav>
                                      </p:tavLst>
                                    </p:anim>
                                    <p:anim calcmode="lin" valueType="num">
                                      <p:cBhvr>
                                        <p:cTn id="8" dur="1000" fill="hold"/>
                                        <p:tgtEl>
                                          <p:spTgt spid="6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59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5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60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5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6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6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8" fill="hold">
                                  <p:stCondLst>
                                    <p:cond delay="0"/>
                                  </p:stCondLst>
                                  <p:iterate type="el" backwards="0">
                                    <p:tmAbs val="0"/>
                                  </p:iterate>
                                  <p:childTnLst>
                                    <p:set>
                                      <p:cBhvr>
                                        <p:cTn id="36" fill="hold"/>
                                        <p:tgtEl>
                                          <p:spTgt spid="6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9" fill="hold">
                                  <p:stCondLst>
                                    <p:cond delay="0"/>
                                  </p:stCondLst>
                                  <p:iterate type="el" backwards="0">
                                    <p:tmAbs val="0"/>
                                  </p:iterate>
                                  <p:childTnLst>
                                    <p:set>
                                      <p:cBhvr>
                                        <p:cTn id="40" fill="hold"/>
                                        <p:tgtEl>
                                          <p:spTgt spid="5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5" grpId="10" fill="hold">
                                  <p:stCondLst>
                                    <p:cond delay="0"/>
                                  </p:stCondLst>
                                  <p:iterate type="el" backwards="0">
                                    <p:tmAbs val="0"/>
                                  </p:iterate>
                                  <p:childTnLst>
                                    <p:set>
                                      <p:cBhvr>
                                        <p:cTn id="44" fill="hold"/>
                                        <p:tgtEl>
                                          <p:spTgt spid="641"/>
                                        </p:tgtEl>
                                        <p:attrNameLst>
                                          <p:attrName>style.visibility</p:attrName>
                                        </p:attrNameLst>
                                      </p:cBhvr>
                                      <p:to>
                                        <p:strVal val="visible"/>
                                      </p:to>
                                    </p:set>
                                    <p:anim calcmode="lin" valueType="num">
                                      <p:cBhvr>
                                        <p:cTn id="45" dur="1000" fill="hold"/>
                                        <p:tgtEl>
                                          <p:spTgt spid="641"/>
                                        </p:tgtEl>
                                        <p:attrNameLst>
                                          <p:attrName>ppt_w</p:attrName>
                                        </p:attrNameLst>
                                      </p:cBhvr>
                                      <p:tavLst>
                                        <p:tav tm="0">
                                          <p:val>
                                            <p:fltVal val="0"/>
                                          </p:val>
                                        </p:tav>
                                        <p:tav tm="100000">
                                          <p:val>
                                            <p:strVal val="#ppt_w"/>
                                          </p:val>
                                        </p:tav>
                                      </p:tavLst>
                                    </p:anim>
                                    <p:anim calcmode="lin" valueType="num">
                                      <p:cBhvr>
                                        <p:cTn id="46" dur="1000" fill="hold"/>
                                        <p:tgtEl>
                                          <p:spTgt spid="641"/>
                                        </p:tgtEl>
                                        <p:attrNameLst>
                                          <p:attrName>ppt_h</p:attrName>
                                        </p:attrNameLst>
                                      </p:cBhvr>
                                      <p:tavLst>
                                        <p:tav tm="0">
                                          <p:val>
                                            <p:fltVal val="0"/>
                                          </p:val>
                                        </p:tav>
                                        <p:tav tm="100000">
                                          <p:val>
                                            <p:strVal val="#ppt_h"/>
                                          </p:val>
                                        </p:tav>
                                      </p:tavLst>
                                    </p:anim>
                                    <p:anim calcmode="lin" valueType="num">
                                      <p:cBhvr>
                                        <p:cTn id="47" dur="1000" fill="hold"/>
                                        <p:tgtEl>
                                          <p:spTgt spid="641"/>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64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1" fill="hold">
                                  <p:stCondLst>
                                    <p:cond delay="0"/>
                                  </p:stCondLst>
                                  <p:iterate type="el" backwards="0">
                                    <p:tmAbs val="0"/>
                                  </p:iterate>
                                  <p:childTnLst>
                                    <p:set>
                                      <p:cBhvr>
                                        <p:cTn id="52" fill="hold"/>
                                        <p:tgtEl>
                                          <p:spTgt spid="6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5" grpId="12" fill="hold">
                                  <p:stCondLst>
                                    <p:cond delay="0"/>
                                  </p:stCondLst>
                                  <p:iterate type="el" backwards="0">
                                    <p:tmAbs val="0"/>
                                  </p:iterate>
                                  <p:childTnLst>
                                    <p:set>
                                      <p:cBhvr>
                                        <p:cTn id="56" fill="hold"/>
                                        <p:tgtEl>
                                          <p:spTgt spid="642"/>
                                        </p:tgtEl>
                                        <p:attrNameLst>
                                          <p:attrName>style.visibility</p:attrName>
                                        </p:attrNameLst>
                                      </p:cBhvr>
                                      <p:to>
                                        <p:strVal val="visible"/>
                                      </p:to>
                                    </p:set>
                                    <p:anim calcmode="lin" valueType="num">
                                      <p:cBhvr>
                                        <p:cTn id="57" dur="1000" fill="hold"/>
                                        <p:tgtEl>
                                          <p:spTgt spid="642"/>
                                        </p:tgtEl>
                                        <p:attrNameLst>
                                          <p:attrName>ppt_w</p:attrName>
                                        </p:attrNameLst>
                                      </p:cBhvr>
                                      <p:tavLst>
                                        <p:tav tm="0">
                                          <p:val>
                                            <p:fltVal val="0"/>
                                          </p:val>
                                        </p:tav>
                                        <p:tav tm="100000">
                                          <p:val>
                                            <p:strVal val="#ppt_w"/>
                                          </p:val>
                                        </p:tav>
                                      </p:tavLst>
                                    </p:anim>
                                    <p:anim calcmode="lin" valueType="num">
                                      <p:cBhvr>
                                        <p:cTn id="58" dur="1000" fill="hold"/>
                                        <p:tgtEl>
                                          <p:spTgt spid="642"/>
                                        </p:tgtEl>
                                        <p:attrNameLst>
                                          <p:attrName>ppt_h</p:attrName>
                                        </p:attrNameLst>
                                      </p:cBhvr>
                                      <p:tavLst>
                                        <p:tav tm="0">
                                          <p:val>
                                            <p:fltVal val="0"/>
                                          </p:val>
                                        </p:tav>
                                        <p:tav tm="100000">
                                          <p:val>
                                            <p:strVal val="#ppt_h"/>
                                          </p:val>
                                        </p:tav>
                                      </p:tavLst>
                                    </p:anim>
                                    <p:anim calcmode="lin" valueType="num">
                                      <p:cBhvr>
                                        <p:cTn id="59" dur="1000" fill="hold"/>
                                        <p:tgtEl>
                                          <p:spTgt spid="642"/>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6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13" fill="hold">
                                  <p:stCondLst>
                                    <p:cond delay="0"/>
                                  </p:stCondLst>
                                  <p:iterate type="el" backwards="0">
                                    <p:tmAbs val="0"/>
                                  </p:iterate>
                                  <p:childTnLst>
                                    <p:set>
                                      <p:cBhvr>
                                        <p:cTn id="64" fill="hold"/>
                                        <p:tgtEl>
                                          <p:spTgt spid="61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14" fill="hold">
                                  <p:stCondLst>
                                    <p:cond delay="0"/>
                                  </p:stCondLst>
                                  <p:iterate type="el" backwards="0">
                                    <p:tmAbs val="0"/>
                                  </p:iterate>
                                  <p:childTnLst>
                                    <p:set>
                                      <p:cBhvr>
                                        <p:cTn id="68" fill="hold"/>
                                        <p:tgtEl>
                                          <p:spTgt spid="61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0" presetID="1" grpId="15" fill="hold">
                                  <p:stCondLst>
                                    <p:cond delay="0"/>
                                  </p:stCondLst>
                                  <p:iterate type="el" backwards="0">
                                    <p:tmAbs val="0"/>
                                  </p:iterate>
                                  <p:childTnLst>
                                    <p:set>
                                      <p:cBhvr>
                                        <p:cTn id="72" fill="hold"/>
                                        <p:tgtEl>
                                          <p:spTgt spid="60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0" presetID="1" grpId="16" fill="hold">
                                  <p:stCondLst>
                                    <p:cond delay="0"/>
                                  </p:stCondLst>
                                  <p:iterate type="el" backwards="0">
                                    <p:tmAbs val="0"/>
                                  </p:iterate>
                                  <p:childTnLst>
                                    <p:set>
                                      <p:cBhvr>
                                        <p:cTn id="76" fill="hold"/>
                                        <p:tgtEl>
                                          <p:spTgt spid="60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Class="entr" nodeType="clickEffect" presetSubtype="0" presetID="1" grpId="17" fill="hold">
                                  <p:stCondLst>
                                    <p:cond delay="0"/>
                                  </p:stCondLst>
                                  <p:iterate type="el" backwards="0">
                                    <p:tmAbs val="0"/>
                                  </p:iterate>
                                  <p:childTnLst>
                                    <p:set>
                                      <p:cBhvr>
                                        <p:cTn id="80" fill="hold"/>
                                        <p:tgtEl>
                                          <p:spTgt spid="63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0" presetID="1" grpId="18" fill="hold">
                                  <p:stCondLst>
                                    <p:cond delay="0"/>
                                  </p:stCondLst>
                                  <p:iterate type="el" backwards="0">
                                    <p:tmAbs val="0"/>
                                  </p:iterate>
                                  <p:childTnLst>
                                    <p:set>
                                      <p:cBhvr>
                                        <p:cTn id="84" fill="hold"/>
                                        <p:tgtEl>
                                          <p:spTgt spid="63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Class="entr" nodeType="clickEffect" presetID="9" grpId="19" fill="hold">
                                  <p:stCondLst>
                                    <p:cond delay="0"/>
                                  </p:stCondLst>
                                  <p:iterate type="el" backwards="0">
                                    <p:tmAbs val="0"/>
                                  </p:iterate>
                                  <p:childTnLst>
                                    <p:set>
                                      <p:cBhvr>
                                        <p:cTn id="88" fill="hold"/>
                                        <p:tgtEl>
                                          <p:spTgt spid="640"/>
                                        </p:tgtEl>
                                        <p:attrNameLst>
                                          <p:attrName>style.visibility</p:attrName>
                                        </p:attrNameLst>
                                      </p:cBhvr>
                                      <p:to>
                                        <p:strVal val="visible"/>
                                      </p:to>
                                    </p:set>
                                    <p:animEffect filter="dissolve" transition="in">
                                      <p:cBhvr>
                                        <p:cTn id="89" dur="1000"/>
                                        <p:tgtEl>
                                          <p:spTgt spid="640"/>
                                        </p:tgtEl>
                                      </p:cBhvr>
                                    </p:animEffect>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0" presetID="1" grpId="20" fill="hold">
                                  <p:stCondLst>
                                    <p:cond delay="0"/>
                                  </p:stCondLst>
                                  <p:iterate type="el" backwards="0">
                                    <p:tmAbs val="0"/>
                                  </p:iterate>
                                  <p:childTnLst>
                                    <p:set>
                                      <p:cBhvr>
                                        <p:cTn id="93" fill="hold"/>
                                        <p:tgtEl>
                                          <p:spTgt spid="64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Class="entr" nodeType="clickEffect" presetSubtype="0" presetID="1" grpId="21" fill="hold">
                                  <p:stCondLst>
                                    <p:cond delay="0"/>
                                  </p:stCondLst>
                                  <p:iterate type="el" backwards="0">
                                    <p:tmAbs val="0"/>
                                  </p:iterate>
                                  <p:childTnLst>
                                    <p:set>
                                      <p:cBhvr>
                                        <p:cTn id="97" fill="hold"/>
                                        <p:tgtEl>
                                          <p:spTgt spid="634"/>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Class="entr" nodeType="clickEffect" presetSubtype="0" presetID="1" grpId="22" fill="hold">
                                  <p:stCondLst>
                                    <p:cond delay="0"/>
                                  </p:stCondLst>
                                  <p:iterate type="el" backwards="0">
                                    <p:tmAbs val="0"/>
                                  </p:iterate>
                                  <p:childTnLst>
                                    <p:set>
                                      <p:cBhvr>
                                        <p:cTn id="101" fill="hold"/>
                                        <p:tgtEl>
                                          <p:spTgt spid="637"/>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Class="entr" nodeType="clickEffect" presetSubtype="0" presetID="1" grpId="23" fill="hold">
                                  <p:stCondLst>
                                    <p:cond delay="0"/>
                                  </p:stCondLst>
                                  <p:iterate type="el" backwards="0">
                                    <p:tmAbs val="0"/>
                                  </p:iterate>
                                  <p:childTnLst>
                                    <p:set>
                                      <p:cBhvr>
                                        <p:cTn id="105" fill="hold"/>
                                        <p:tgtEl>
                                          <p:spTgt spid="645"/>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Class="entr" nodeType="clickEffect" presetSubtype="0" presetID="1" grpId="24" fill="hold">
                                  <p:stCondLst>
                                    <p:cond delay="0"/>
                                  </p:stCondLst>
                                  <p:iterate type="el" backwards="0">
                                    <p:tmAbs val="0"/>
                                  </p:iterate>
                                  <p:childTnLst>
                                    <p:set>
                                      <p:cBhvr>
                                        <p:cTn id="109" fill="hold"/>
                                        <p:tgtEl>
                                          <p:spTgt spid="639"/>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Class="entr" nodeType="clickEffect" presetSubtype="0" presetID="1" grpId="25" fill="hold">
                                  <p:stCondLst>
                                    <p:cond delay="0"/>
                                  </p:stCondLst>
                                  <p:iterate type="el" backwards="0">
                                    <p:tmAbs val="0"/>
                                  </p:iterate>
                                  <p:childTnLst>
                                    <p:set>
                                      <p:cBhvr>
                                        <p:cTn id="113" fill="hold"/>
                                        <p:tgtEl>
                                          <p:spTgt spid="638"/>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Class="entr" nodeType="clickEffect" presetSubtype="0" presetID="15" grpId="26" fill="hold">
                                  <p:stCondLst>
                                    <p:cond delay="0"/>
                                  </p:stCondLst>
                                  <p:iterate type="el" backwards="0">
                                    <p:tmAbs val="0"/>
                                  </p:iterate>
                                  <p:childTnLst>
                                    <p:set>
                                      <p:cBhvr>
                                        <p:cTn id="117" fill="hold"/>
                                        <p:tgtEl>
                                          <p:spTgt spid="643"/>
                                        </p:tgtEl>
                                        <p:attrNameLst>
                                          <p:attrName>style.visibility</p:attrName>
                                        </p:attrNameLst>
                                      </p:cBhvr>
                                      <p:to>
                                        <p:strVal val="visible"/>
                                      </p:to>
                                    </p:set>
                                    <p:anim calcmode="lin" valueType="num">
                                      <p:cBhvr>
                                        <p:cTn id="118" dur="1000" fill="hold"/>
                                        <p:tgtEl>
                                          <p:spTgt spid="643"/>
                                        </p:tgtEl>
                                        <p:attrNameLst>
                                          <p:attrName>ppt_w</p:attrName>
                                        </p:attrNameLst>
                                      </p:cBhvr>
                                      <p:tavLst>
                                        <p:tav tm="0">
                                          <p:val>
                                            <p:fltVal val="0"/>
                                          </p:val>
                                        </p:tav>
                                        <p:tav tm="100000">
                                          <p:val>
                                            <p:strVal val="#ppt_w"/>
                                          </p:val>
                                        </p:tav>
                                      </p:tavLst>
                                    </p:anim>
                                    <p:anim calcmode="lin" valueType="num">
                                      <p:cBhvr>
                                        <p:cTn id="119" dur="1000" fill="hold"/>
                                        <p:tgtEl>
                                          <p:spTgt spid="643"/>
                                        </p:tgtEl>
                                        <p:attrNameLst>
                                          <p:attrName>ppt_h</p:attrName>
                                        </p:attrNameLst>
                                      </p:cBhvr>
                                      <p:tavLst>
                                        <p:tav tm="0">
                                          <p:val>
                                            <p:fltVal val="0"/>
                                          </p:val>
                                        </p:tav>
                                        <p:tav tm="100000">
                                          <p:val>
                                            <p:strVal val="#ppt_h"/>
                                          </p:val>
                                        </p:tav>
                                      </p:tavLst>
                                    </p:anim>
                                    <p:anim calcmode="lin" valueType="num">
                                      <p:cBhvr>
                                        <p:cTn id="120" dur="1000" fill="hold"/>
                                        <p:tgtEl>
                                          <p:spTgt spid="643"/>
                                        </p:tgtEl>
                                        <p:attrNameLst>
                                          <p:attrName>ppt_x</p:attrName>
                                        </p:attrNameLst>
                                      </p:cBhvr>
                                      <p:tavLst>
                                        <p:tav tm="0" fmla="#ppt_x+(cos(-2*pi*(1-$))*-#ppt_x-sin(-2*pi*(1-$))*(1-#ppt_y))*(1-$)">
                                          <p:val>
                                            <p:fltVal val="0"/>
                                          </p:val>
                                        </p:tav>
                                        <p:tav tm="100000">
                                          <p:val>
                                            <p:fltVal val="1"/>
                                          </p:val>
                                        </p:tav>
                                      </p:tavLst>
                                    </p:anim>
                                    <p:anim calcmode="lin" valueType="num">
                                      <p:cBhvr>
                                        <p:cTn id="121" dur="1000" fill="hold"/>
                                        <p:tgtEl>
                                          <p:spTgt spid="6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22" fill="hold">
                      <p:stCondLst>
                        <p:cond delay="indefinite"/>
                      </p:stCondLst>
                      <p:childTnLst>
                        <p:par>
                          <p:cTn id="123" fill="hold">
                            <p:stCondLst>
                              <p:cond delay="0"/>
                            </p:stCondLst>
                            <p:childTnLst>
                              <p:par>
                                <p:cTn id="124" presetClass="entr" nodeType="clickEffect" presetSubtype="0" presetID="1" grpId="27" fill="hold">
                                  <p:stCondLst>
                                    <p:cond delay="0"/>
                                  </p:stCondLst>
                                  <p:iterate type="el" backwards="0">
                                    <p:tmAbs val="0"/>
                                  </p:iterate>
                                  <p:childTnLst>
                                    <p:set>
                                      <p:cBhvr>
                                        <p:cTn id="125" fill="hold"/>
                                        <p:tgtEl>
                                          <p:spTgt spid="646"/>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Class="entr" nodeType="clickEffect" presetSubtype="8" presetID="2" grpId="28" fill="hold">
                                  <p:stCondLst>
                                    <p:cond delay="0"/>
                                  </p:stCondLst>
                                  <p:iterate type="el" backwards="0">
                                    <p:tmAbs val="0"/>
                                  </p:iterate>
                                  <p:childTnLst>
                                    <p:set>
                                      <p:cBhvr>
                                        <p:cTn id="129" fill="hold"/>
                                        <p:tgtEl>
                                          <p:spTgt spid="647"/>
                                        </p:tgtEl>
                                        <p:attrNameLst>
                                          <p:attrName>style.visibility</p:attrName>
                                        </p:attrNameLst>
                                      </p:cBhvr>
                                      <p:to>
                                        <p:strVal val="visible"/>
                                      </p:to>
                                    </p:set>
                                    <p:anim calcmode="lin" valueType="num">
                                      <p:cBhvr>
                                        <p:cTn id="130" dur="1000" fill="hold"/>
                                        <p:tgtEl>
                                          <p:spTgt spid="647"/>
                                        </p:tgtEl>
                                        <p:attrNameLst>
                                          <p:attrName>ppt_x</p:attrName>
                                        </p:attrNameLst>
                                      </p:cBhvr>
                                      <p:tavLst>
                                        <p:tav tm="0">
                                          <p:val>
                                            <p:strVal val="0-#ppt_w/2"/>
                                          </p:val>
                                        </p:tav>
                                        <p:tav tm="100000">
                                          <p:val>
                                            <p:strVal val="#ppt_x"/>
                                          </p:val>
                                        </p:tav>
                                      </p:tavLst>
                                    </p:anim>
                                    <p:anim calcmode="lin" valueType="num">
                                      <p:cBhvr>
                                        <p:cTn id="131" dur="1000" fill="hold"/>
                                        <p:tgtEl>
                                          <p:spTgt spid="6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90" grpId="9"/>
      <p:bldP build="whole" bldLvl="1" animBg="1" rev="0" advAuto="0" spid="631" grpId="18"/>
      <p:bldP build="whole" bldLvl="1" animBg="1" rev="0" advAuto="0" spid="634" grpId="21"/>
      <p:bldP build="whole" bldLvl="1" animBg="1" rev="0" advAuto="0" spid="643" grpId="26"/>
      <p:bldP build="whole" bldLvl="1" animBg="1" rev="0" advAuto="0" spid="616" grpId="14"/>
      <p:bldP build="whole" bldLvl="1" animBg="1" rev="0" advAuto="0" spid="647" grpId="28"/>
      <p:bldP build="whole" bldLvl="1" animBg="1" rev="0" advAuto="0" spid="596" grpId="3"/>
      <p:bldP build="whole" bldLvl="1" animBg="1" rev="0" advAuto="0" spid="641" grpId="10"/>
      <p:bldP build="whole" bldLvl="1" animBg="1" rev="0" advAuto="0" spid="599" grpId="5"/>
      <p:bldP build="whole" bldLvl="1" animBg="1" rev="0" advAuto="0" spid="645" grpId="23"/>
      <p:bldP build="whole" bldLvl="1" animBg="1" rev="0" advAuto="0" spid="646" grpId="27"/>
      <p:bldP build="whole" bldLvl="1" animBg="1" rev="0" advAuto="0" spid="638" grpId="25"/>
      <p:bldP build="whole" bldLvl="1" animBg="1" rev="0" advAuto="0" spid="630" grpId="17"/>
      <p:bldP build="whole" bldLvl="1" animBg="1" rev="0" advAuto="0" spid="640" grpId="19"/>
      <p:bldP build="whole" bldLvl="1" animBg="1" rev="0" advAuto="0" spid="619" grpId="13"/>
      <p:bldP build="whole" bldLvl="1" animBg="1" rev="0" advAuto="0" spid="613" grpId="8"/>
      <p:bldP build="whole" bldLvl="1" animBg="1" rev="0" advAuto="0" spid="602" grpId="15"/>
      <p:bldP build="whole" bldLvl="1" animBg="1" rev="0" advAuto="0" spid="637" grpId="22"/>
      <p:bldP build="whole" bldLvl="1" animBg="1" rev="0" advAuto="0" spid="648" grpId="1"/>
      <p:bldP build="whole" bldLvl="1" animBg="1" rev="0" advAuto="0" spid="628" grpId="7"/>
      <p:bldP build="whole" bldLvl="1" animBg="1" rev="0" advAuto="0" spid="605" grpId="16"/>
      <p:bldP build="whole" bldLvl="1" animBg="1" rev="0" advAuto="0" spid="627" grpId="11"/>
      <p:bldP build="whole" bldLvl="1" animBg="1" rev="0" advAuto="0" spid="642" grpId="12"/>
      <p:bldP build="whole" bldLvl="1" animBg="1" rev="0" advAuto="0" spid="629" grpId="6"/>
      <p:bldP build="whole" bldLvl="1" animBg="1" rev="0" advAuto="0" spid="593" grpId="2"/>
      <p:bldP build="whole" bldLvl="1" animBg="1" rev="0" advAuto="0" spid="644" grpId="20"/>
      <p:bldP build="whole" bldLvl="1" animBg="1" rev="0" advAuto="0" spid="639" grpId="24"/>
      <p:bldP build="whole" bldLvl="1" animBg="1" rev="0" advAuto="0" spid="606" grpId="4"/>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0" name="Expanding beyond 4*4 with polling SYNCH phase"/>
          <p:cNvSpPr txBox="1"/>
          <p:nvPr>
            <p:ph type="body" idx="13"/>
          </p:nvPr>
        </p:nvSpPr>
        <p:spPr>
          <a:xfrm>
            <a:off x="812800" y="914400"/>
            <a:ext cx="16313831" cy="914400"/>
          </a:xfrm>
          <a:prstGeom prst="rect">
            <a:avLst/>
          </a:prstGeom>
        </p:spPr>
        <p:txBody>
          <a:bodyPr/>
          <a:lstStyle/>
          <a:p>
            <a:pPr/>
            <a:r>
              <a:t>Expanding beyond 4*4 with </a:t>
            </a:r>
            <a:r>
              <a:rPr>
                <a:solidFill>
                  <a:srgbClr val="FF2600"/>
                </a:solidFill>
              </a:rPr>
              <a:t>polling SYNCH phase</a:t>
            </a:r>
          </a:p>
        </p:txBody>
      </p:sp>
      <p:sp>
        <p:nvSpPr>
          <p:cNvPr id="651" name="typedef enum {false,true} bool;…"/>
          <p:cNvSpPr txBox="1"/>
          <p:nvPr/>
        </p:nvSpPr>
        <p:spPr>
          <a:xfrm>
            <a:off x="812799" y="12728063"/>
            <a:ext cx="14315195" cy="352949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2500">
                <a:solidFill>
                  <a:srgbClr val="931A68"/>
                </a:solidFill>
                <a:latin typeface="Monaco"/>
                <a:ea typeface="Monaco"/>
                <a:cs typeface="Monaco"/>
                <a:sym typeface="Monaco"/>
              </a:defRPr>
            </a:pPr>
            <a:r>
              <a:t>typedef</a:t>
            </a:r>
            <a:r>
              <a:rPr>
                <a:solidFill>
                  <a:srgbClr val="000000"/>
                </a:solidFill>
              </a:rPr>
              <a:t> </a:t>
            </a:r>
            <a:r>
              <a:t>enum</a:t>
            </a:r>
            <a:r>
              <a:rPr>
                <a:solidFill>
                  <a:srgbClr val="000000"/>
                </a:solidFill>
              </a:rPr>
              <a:t> {</a:t>
            </a:r>
            <a:r>
              <a:rPr>
                <a:solidFill>
                  <a:srgbClr val="0326CC"/>
                </a:solidFill>
              </a:rPr>
              <a:t>false</a:t>
            </a:r>
            <a:r>
              <a:rPr>
                <a:solidFill>
                  <a:srgbClr val="000000"/>
                </a:solidFill>
              </a:rPr>
              <a:t>,</a:t>
            </a:r>
            <a:r>
              <a:rPr>
                <a:solidFill>
                  <a:srgbClr val="0326CC"/>
                </a:solidFill>
              </a:rPr>
              <a:t>true</a:t>
            </a:r>
            <a:r>
              <a:rPr>
                <a:solidFill>
                  <a:srgbClr val="000000"/>
                </a:solidFill>
              </a:rPr>
              <a:t>} </a:t>
            </a:r>
            <a:r>
              <a:rPr>
                <a:solidFill>
                  <a:srgbClr val="006141"/>
                </a:solidFill>
              </a:rPr>
              <a:t>bool</a:t>
            </a:r>
            <a:r>
              <a:rPr>
                <a:solidFill>
                  <a:srgbClr val="000000"/>
                </a:solidFill>
              </a:rPr>
              <a:t>;</a:t>
            </a:r>
          </a:p>
          <a:p>
            <a:pPr defTabSz="457200">
              <a:spcBef>
                <a:spcPts val="0"/>
              </a:spcBef>
              <a:defRPr sz="2500">
                <a:solidFill>
                  <a:srgbClr val="006141"/>
                </a:solidFill>
                <a:latin typeface="Monaco"/>
                <a:ea typeface="Monaco"/>
                <a:cs typeface="Monaco"/>
                <a:sym typeface="Monaco"/>
              </a:defRPr>
            </a:pPr>
            <a:r>
              <a:rPr>
                <a:solidFill>
                  <a:srgbClr val="931A68"/>
                </a:solidFill>
              </a:rPr>
              <a:t>typedef</a:t>
            </a:r>
            <a:r>
              <a:rPr>
                <a:solidFill>
                  <a:srgbClr val="000000"/>
                </a:solidFill>
              </a:rPr>
              <a:t> </a:t>
            </a:r>
            <a:r>
              <a:t>bool</a:t>
            </a:r>
            <a:r>
              <a:rPr>
                <a:solidFill>
                  <a:srgbClr val="000000"/>
                </a:solidFill>
              </a:rPr>
              <a:t>  </a:t>
            </a:r>
            <a:r>
              <a:t>all_clients_synched_t</a:t>
            </a:r>
            <a:r>
              <a:rPr>
                <a:solidFill>
                  <a:srgbClr val="000000"/>
                </a:solidFill>
              </a:rPr>
              <a:t>;</a:t>
            </a:r>
          </a:p>
          <a:p>
            <a:pPr defTabSz="457200">
              <a:spcBef>
                <a:spcPts val="0"/>
              </a:spcBef>
              <a:defRPr sz="2500">
                <a:solidFill>
                  <a:srgbClr val="006141"/>
                </a:solidFill>
                <a:latin typeface="Monaco"/>
                <a:ea typeface="Monaco"/>
                <a:cs typeface="Monaco"/>
                <a:sym typeface="Monaco"/>
              </a:defRPr>
            </a:pPr>
            <a:r>
              <a:rPr>
                <a:solidFill>
                  <a:srgbClr val="931A68"/>
                </a:solidFill>
              </a:rPr>
              <a:t>typedef</a:t>
            </a:r>
            <a:r>
              <a:rPr>
                <a:solidFill>
                  <a:srgbClr val="000000"/>
                </a:solidFill>
              </a:rPr>
              <a:t> </a:t>
            </a:r>
            <a:r>
              <a:rPr>
                <a:solidFill>
                  <a:srgbClr val="931A68"/>
                </a:solidFill>
              </a:rPr>
              <a:t>float</a:t>
            </a:r>
            <a:r>
              <a:rPr>
                <a:solidFill>
                  <a:srgbClr val="000000"/>
                </a:solidFill>
              </a:rPr>
              <a:t> </a:t>
            </a:r>
            <a:r>
              <a:t>temp_degC_t</a:t>
            </a:r>
            <a:r>
              <a:rPr>
                <a:solidFill>
                  <a:srgbClr val="000000"/>
                </a:solidFill>
              </a:rPr>
              <a:t>;</a:t>
            </a:r>
            <a:endParaRPr>
              <a:solidFill>
                <a:srgbClr val="000000"/>
              </a:solidFill>
            </a:endParaRPr>
          </a:p>
          <a:p>
            <a:pPr defTabSz="457200">
              <a:spcBef>
                <a:spcPts val="0"/>
              </a:spcBef>
              <a:defRPr sz="2500">
                <a:solidFill>
                  <a:srgbClr val="006141"/>
                </a:solidFill>
                <a:latin typeface="Monaco"/>
                <a:ea typeface="Monaco"/>
                <a:cs typeface="Monaco"/>
                <a:sym typeface="Monaco"/>
              </a:defRPr>
            </a:pPr>
            <a:endParaRPr>
              <a:solidFill>
                <a:srgbClr val="000000"/>
              </a:solidFill>
            </a:endParaRPr>
          </a:p>
          <a:p>
            <a:pPr defTabSz="457200">
              <a:spcBef>
                <a:spcPts val="0"/>
              </a:spcBef>
              <a:defRPr sz="2500">
                <a:solidFill>
                  <a:srgbClr val="000000"/>
                </a:solidFill>
                <a:latin typeface="Monaco"/>
                <a:ea typeface="Monaco"/>
                <a:cs typeface="Monaco"/>
                <a:sym typeface="Monaco"/>
              </a:defRPr>
            </a:pPr>
            <a:r>
              <a:rPr>
                <a:solidFill>
                  <a:srgbClr val="931A68"/>
                </a:solidFill>
              </a:rPr>
              <a:t>typedef</a:t>
            </a:r>
            <a:r>
              <a:t> </a:t>
            </a:r>
            <a:r>
              <a:rPr>
                <a:solidFill>
                  <a:srgbClr val="931A68"/>
                </a:solidFill>
              </a:rPr>
              <a:t>interface</a:t>
            </a:r>
            <a:r>
              <a:t> conn_if_t {</a:t>
            </a:r>
          </a:p>
          <a:p>
            <a:pPr defTabSz="457200">
              <a:spcBef>
                <a:spcPts val="0"/>
              </a:spcBef>
              <a:defRPr sz="2500">
                <a:solidFill>
                  <a:srgbClr val="000000"/>
                </a:solidFill>
                <a:latin typeface="Monaco"/>
                <a:ea typeface="Monaco"/>
                <a:cs typeface="Monaco"/>
                <a:sym typeface="Monaco"/>
              </a:defRPr>
            </a:pPr>
            <a:r>
              <a:t>    </a:t>
            </a:r>
            <a:r>
              <a:rPr>
                <a:solidFill>
                  <a:srgbClr val="006141"/>
                </a:solidFill>
              </a:rPr>
              <a:t>temp_degC_t</a:t>
            </a:r>
            <a:r>
              <a:t>           SET_GET_TEMP     (</a:t>
            </a:r>
            <a:r>
              <a:rPr>
                <a:solidFill>
                  <a:srgbClr val="931A68"/>
                </a:solidFill>
              </a:rPr>
              <a:t>const</a:t>
            </a:r>
            <a:r>
              <a:t> </a:t>
            </a:r>
            <a:r>
              <a:rPr>
                <a:solidFill>
                  <a:srgbClr val="006141"/>
                </a:solidFill>
              </a:rPr>
              <a:t>temp_degC_t</a:t>
            </a:r>
            <a:r>
              <a:t> temp_degC);</a:t>
            </a:r>
          </a:p>
          <a:p>
            <a:pPr defTabSz="457200">
              <a:spcBef>
                <a:spcPts val="0"/>
              </a:spcBef>
              <a:defRPr sz="2500">
                <a:solidFill>
                  <a:srgbClr val="000000"/>
                </a:solidFill>
                <a:latin typeface="Monaco"/>
                <a:ea typeface="Monaco"/>
                <a:cs typeface="Monaco"/>
                <a:sym typeface="Monaco"/>
              </a:defRPr>
            </a:pPr>
            <a:r>
              <a:t>    </a:t>
            </a:r>
            <a:r>
              <a:rPr>
                <a:solidFill>
                  <a:srgbClr val="006141"/>
                </a:solidFill>
              </a:rPr>
              <a:t>all_clients_synched_t</a:t>
            </a:r>
            <a:r>
              <a:t> POLL_ALL_SYNCHED (</a:t>
            </a:r>
            <a:r>
              <a:rPr>
                <a:solidFill>
                  <a:srgbClr val="931A68"/>
                </a:solidFill>
              </a:rPr>
              <a:t>void</a:t>
            </a:r>
            <a:r>
              <a:t>);</a:t>
            </a:r>
          </a:p>
          <a:p>
            <a:pPr defTabSz="457200">
              <a:spcBef>
                <a:spcPts val="0"/>
              </a:spcBef>
              <a:defRPr sz="2500">
                <a:solidFill>
                  <a:srgbClr val="4E9072"/>
                </a:solidFill>
                <a:latin typeface="Monaco"/>
                <a:ea typeface="Monaco"/>
                <a:cs typeface="Monaco"/>
                <a:sym typeface="Monaco"/>
              </a:defRPr>
            </a:pPr>
            <a:r>
              <a:rPr>
                <a:solidFill>
                  <a:srgbClr val="000000"/>
                </a:solidFill>
              </a:rPr>
              <a:t>} </a:t>
            </a:r>
            <a:r>
              <a:rPr>
                <a:solidFill>
                  <a:srgbClr val="006141"/>
                </a:solidFill>
              </a:rPr>
              <a:t>conn_if_t</a:t>
            </a:r>
            <a:r>
              <a:rPr>
                <a:solidFill>
                  <a:srgbClr val="000000"/>
                </a:solidFill>
              </a:rPr>
              <a:t>;</a:t>
            </a:r>
          </a:p>
        </p:txBody>
      </p:sp>
      <p:grpSp>
        <p:nvGrpSpPr>
          <p:cNvPr id="654" name="Gruppe"/>
          <p:cNvGrpSpPr/>
          <p:nvPr/>
        </p:nvGrpSpPr>
        <p:grpSpPr>
          <a:xfrm>
            <a:off x="8511907" y="2525792"/>
            <a:ext cx="3187878" cy="11431010"/>
            <a:chOff x="0" y="0"/>
            <a:chExt cx="3187876" cy="11431009"/>
          </a:xfrm>
        </p:grpSpPr>
        <p:sp>
          <p:nvSpPr>
            <p:cNvPr id="652" name="Client 1"/>
            <p:cNvSpPr/>
            <p:nvPr/>
          </p:nvSpPr>
          <p:spPr>
            <a:xfrm>
              <a:off x="-1" y="-1"/>
              <a:ext cx="3187878" cy="1308101"/>
            </a:xfrm>
            <a:prstGeom prst="rect">
              <a:avLst/>
            </a:prstGeom>
            <a:solidFill>
              <a:srgbClr val="FF2600"/>
            </a:solid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a:lnSpc>
                  <a:spcPct val="80000"/>
                </a:lnSpc>
                <a:spcBef>
                  <a:spcPts val="0"/>
                </a:spcBef>
                <a:defRPr b="1" sz="5600">
                  <a:solidFill>
                    <a:srgbClr val="FFFFFF"/>
                  </a:solidFill>
                  <a:latin typeface="Trebuchet MS"/>
                  <a:ea typeface="Trebuchet MS"/>
                  <a:cs typeface="Trebuchet MS"/>
                  <a:sym typeface="Trebuchet MS"/>
                </a:defRPr>
              </a:lvl1pPr>
            </a:lstStyle>
            <a:p>
              <a:pPr/>
              <a:r>
                <a:t>Client 1</a:t>
              </a:r>
            </a:p>
          </p:txBody>
        </p:sp>
        <p:sp>
          <p:nvSpPr>
            <p:cNvPr id="653" name="Linje"/>
            <p:cNvSpPr/>
            <p:nvPr/>
          </p:nvSpPr>
          <p:spPr>
            <a:xfrm flipV="1">
              <a:off x="1593937" y="1291905"/>
              <a:ext cx="1" cy="10139105"/>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657" name="Gruppe"/>
          <p:cNvGrpSpPr/>
          <p:nvPr/>
        </p:nvGrpSpPr>
        <p:grpSpPr>
          <a:xfrm>
            <a:off x="13037425" y="2525792"/>
            <a:ext cx="3187878" cy="11447205"/>
            <a:chOff x="0" y="0"/>
            <a:chExt cx="3187876" cy="11447204"/>
          </a:xfrm>
        </p:grpSpPr>
        <p:sp>
          <p:nvSpPr>
            <p:cNvPr id="655" name="Server"/>
            <p:cNvSpPr/>
            <p:nvPr/>
          </p:nvSpPr>
          <p:spPr>
            <a:xfrm>
              <a:off x="-1" y="-1"/>
              <a:ext cx="3187878" cy="1308101"/>
            </a:xfrm>
            <a:prstGeom prst="rect">
              <a:avLst/>
            </a:prstGeom>
            <a:solidFill>
              <a:srgbClr val="4F8F00"/>
            </a:solid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a:lnSpc>
                  <a:spcPct val="80000"/>
                </a:lnSpc>
                <a:spcBef>
                  <a:spcPts val="0"/>
                </a:spcBef>
                <a:defRPr b="1" sz="5600">
                  <a:solidFill>
                    <a:srgbClr val="FFFFFF"/>
                  </a:solidFill>
                  <a:latin typeface="Trebuchet MS"/>
                  <a:ea typeface="Trebuchet MS"/>
                  <a:cs typeface="Trebuchet MS"/>
                  <a:sym typeface="Trebuchet MS"/>
                </a:defRPr>
              </a:lvl1pPr>
            </a:lstStyle>
            <a:p>
              <a:pPr/>
              <a:r>
                <a:t>Server</a:t>
              </a:r>
            </a:p>
          </p:txBody>
        </p:sp>
        <p:sp>
          <p:nvSpPr>
            <p:cNvPr id="656" name="Linje"/>
            <p:cNvSpPr/>
            <p:nvPr/>
          </p:nvSpPr>
          <p:spPr>
            <a:xfrm flipV="1">
              <a:off x="1568538" y="1308100"/>
              <a:ext cx="1" cy="10139105"/>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660" name="Gruppe"/>
          <p:cNvGrpSpPr/>
          <p:nvPr/>
        </p:nvGrpSpPr>
        <p:grpSpPr>
          <a:xfrm>
            <a:off x="17589555" y="2525792"/>
            <a:ext cx="3187878" cy="11392910"/>
            <a:chOff x="0" y="0"/>
            <a:chExt cx="3187876" cy="11392909"/>
          </a:xfrm>
        </p:grpSpPr>
        <p:sp>
          <p:nvSpPr>
            <p:cNvPr id="658" name="Client 2"/>
            <p:cNvSpPr/>
            <p:nvPr/>
          </p:nvSpPr>
          <p:spPr>
            <a:xfrm>
              <a:off x="-1" y="-1"/>
              <a:ext cx="3187878" cy="1308101"/>
            </a:xfrm>
            <a:prstGeom prst="rect">
              <a:avLst/>
            </a:prstGeom>
            <a:solidFill>
              <a:srgbClr val="FF2600"/>
            </a:solid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a:lnSpc>
                  <a:spcPct val="80000"/>
                </a:lnSpc>
                <a:spcBef>
                  <a:spcPts val="0"/>
                </a:spcBef>
                <a:defRPr b="1" sz="5600">
                  <a:solidFill>
                    <a:srgbClr val="FFFFFF"/>
                  </a:solidFill>
                  <a:latin typeface="Trebuchet MS"/>
                  <a:ea typeface="Trebuchet MS"/>
                  <a:cs typeface="Trebuchet MS"/>
                  <a:sym typeface="Trebuchet MS"/>
                </a:defRPr>
              </a:lvl1pPr>
            </a:lstStyle>
            <a:p>
              <a:pPr/>
              <a:r>
                <a:t>Client 2</a:t>
              </a:r>
            </a:p>
          </p:txBody>
        </p:sp>
        <p:sp>
          <p:nvSpPr>
            <p:cNvPr id="659" name="Linje"/>
            <p:cNvSpPr/>
            <p:nvPr/>
          </p:nvSpPr>
          <p:spPr>
            <a:xfrm flipV="1">
              <a:off x="1605066" y="1266535"/>
              <a:ext cx="1" cy="10126375"/>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663" name="Gruppe"/>
          <p:cNvGrpSpPr/>
          <p:nvPr/>
        </p:nvGrpSpPr>
        <p:grpSpPr>
          <a:xfrm>
            <a:off x="3959777" y="2525792"/>
            <a:ext cx="3187878" cy="10115408"/>
            <a:chOff x="0" y="0"/>
            <a:chExt cx="3187876" cy="10115407"/>
          </a:xfrm>
        </p:grpSpPr>
        <p:sp>
          <p:nvSpPr>
            <p:cNvPr id="661" name="Client 0"/>
            <p:cNvSpPr/>
            <p:nvPr/>
          </p:nvSpPr>
          <p:spPr>
            <a:xfrm>
              <a:off x="0" y="0"/>
              <a:ext cx="3187877" cy="1310994"/>
            </a:xfrm>
            <a:prstGeom prst="rect">
              <a:avLst/>
            </a:prstGeom>
            <a:solidFill>
              <a:srgbClr val="FF2600"/>
            </a:solid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algn="ctr">
                <a:lnSpc>
                  <a:spcPct val="80000"/>
                </a:lnSpc>
                <a:spcBef>
                  <a:spcPts val="0"/>
                </a:spcBef>
                <a:defRPr b="1" sz="5600">
                  <a:solidFill>
                    <a:srgbClr val="FFFFFF"/>
                  </a:solidFill>
                  <a:latin typeface="Trebuchet MS"/>
                  <a:ea typeface="Trebuchet MS"/>
                  <a:cs typeface="Trebuchet MS"/>
                  <a:sym typeface="Trebuchet MS"/>
                </a:defRPr>
              </a:lvl1pPr>
            </a:lstStyle>
            <a:p>
              <a:pPr/>
              <a:r>
                <a:t>Client 0</a:t>
              </a:r>
            </a:p>
          </p:txBody>
        </p:sp>
        <p:sp>
          <p:nvSpPr>
            <p:cNvPr id="662" name="Linje"/>
            <p:cNvSpPr/>
            <p:nvPr/>
          </p:nvSpPr>
          <p:spPr>
            <a:xfrm flipV="1">
              <a:off x="1568538" y="1310993"/>
              <a:ext cx="1" cy="8804415"/>
            </a:xfrm>
            <a:prstGeom prst="line">
              <a:avLst/>
            </a:prstGeom>
            <a:noFill/>
            <a:ln w="50800" cap="flat">
              <a:solidFill>
                <a:srgbClr val="0000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sp>
        <p:nvSpPr>
          <p:cNvPr id="664" name="All clients seen (59)"/>
          <p:cNvSpPr/>
          <p:nvPr/>
        </p:nvSpPr>
        <p:spPr>
          <a:xfrm>
            <a:off x="13044930" y="6503186"/>
            <a:ext cx="3172869" cy="749301"/>
          </a:xfrm>
          <a:prstGeom prst="rect">
            <a:avLst/>
          </a:prstGeom>
          <a:solidFill>
            <a:srgbClr val="FF26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2500">
                <a:solidFill>
                  <a:srgbClr val="FFFFFF"/>
                </a:solidFill>
                <a:latin typeface="Trebuchet MS"/>
                <a:ea typeface="Trebuchet MS"/>
                <a:cs typeface="Trebuchet MS"/>
                <a:sym typeface="Trebuchet MS"/>
              </a:defRPr>
            </a:lvl1pPr>
          </a:lstStyle>
          <a:p>
            <a:pPr/>
            <a:r>
              <a:t>All clients seen (59)</a:t>
            </a:r>
          </a:p>
        </p:txBody>
      </p:sp>
      <p:sp>
        <p:nvSpPr>
          <p:cNvPr id="665" name="Calculate (59)"/>
          <p:cNvSpPr/>
          <p:nvPr/>
        </p:nvSpPr>
        <p:spPr>
          <a:xfrm>
            <a:off x="13466533" y="5649232"/>
            <a:ext cx="2380347" cy="749301"/>
          </a:xfrm>
          <a:prstGeom prst="rect">
            <a:avLst/>
          </a:prstGeom>
          <a:solidFill>
            <a:srgbClr val="0000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2500">
                <a:solidFill>
                  <a:srgbClr val="FFFFFF"/>
                </a:solidFill>
                <a:latin typeface="Trebuchet MS"/>
                <a:ea typeface="Trebuchet MS"/>
                <a:cs typeface="Trebuchet MS"/>
                <a:sym typeface="Trebuchet MS"/>
              </a:defRPr>
            </a:lvl1pPr>
          </a:lstStyle>
          <a:p>
            <a:pPr/>
            <a:r>
              <a:t>Calculate (59)</a:t>
            </a:r>
          </a:p>
        </p:txBody>
      </p:sp>
      <p:pic>
        <p:nvPicPr>
          <p:cNvPr id="666" name="217_four_gears.jpg" descr="217_four_gears.jpg"/>
          <p:cNvPicPr>
            <a:picLocks noChangeAspect="1"/>
          </p:cNvPicPr>
          <p:nvPr/>
        </p:nvPicPr>
        <p:blipFill>
          <a:blip r:embed="rId2">
            <a:extLst/>
          </a:blip>
          <a:stretch>
            <a:fillRect/>
          </a:stretch>
        </p:blipFill>
        <p:spPr>
          <a:xfrm>
            <a:off x="21107400" y="14655800"/>
            <a:ext cx="3912698" cy="3912698"/>
          </a:xfrm>
          <a:prstGeom prst="rect">
            <a:avLst/>
          </a:prstGeom>
          <a:ln w="25400">
            <a:miter lim="400000"/>
          </a:ln>
        </p:spPr>
      </p:pic>
      <p:sp>
        <p:nvSpPr>
          <p:cNvPr id="667" name="Linje"/>
          <p:cNvSpPr/>
          <p:nvPr/>
        </p:nvSpPr>
        <p:spPr>
          <a:xfrm>
            <a:off x="5875060" y="15323666"/>
            <a:ext cx="2380347" cy="1"/>
          </a:xfrm>
          <a:prstGeom prst="line">
            <a:avLst/>
          </a:prstGeom>
          <a:ln w="889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668" name="Linje"/>
          <p:cNvSpPr/>
          <p:nvPr/>
        </p:nvSpPr>
        <p:spPr>
          <a:xfrm>
            <a:off x="5875060" y="15747251"/>
            <a:ext cx="3163792" cy="1"/>
          </a:xfrm>
          <a:prstGeom prst="line">
            <a:avLst/>
          </a:prstGeom>
          <a:ln w="889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669" name="since the root is supposed to «wait» anyhow,…"/>
          <p:cNvSpPr txBox="1"/>
          <p:nvPr/>
        </p:nvSpPr>
        <p:spPr>
          <a:xfrm>
            <a:off x="9445476" y="16968297"/>
            <a:ext cx="11331957" cy="16002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algn="r">
              <a:spcBef>
                <a:spcPts val="0"/>
              </a:spcBef>
              <a:defRPr>
                <a:solidFill>
                  <a:srgbClr val="515151"/>
                </a:solidFill>
              </a:defRPr>
            </a:pPr>
            <a:r>
              <a:t>since the root is supposed to «wait» anyhow, </a:t>
            </a:r>
          </a:p>
          <a:p>
            <a:pPr algn="r">
              <a:spcBef>
                <a:spcPts val="0"/>
              </a:spcBef>
              <a:defRPr>
                <a:solidFill>
                  <a:srgbClr val="515151"/>
                </a:solidFill>
              </a:defRPr>
            </a:pPr>
            <a:r>
              <a:t>plus the latest  finished node decides the speed</a:t>
            </a:r>
          </a:p>
        </p:txBody>
      </p:sp>
      <p:grpSp>
        <p:nvGrpSpPr>
          <p:cNvPr id="673" name="Gruppe"/>
          <p:cNvGrpSpPr/>
          <p:nvPr/>
        </p:nvGrpSpPr>
        <p:grpSpPr>
          <a:xfrm>
            <a:off x="14656706" y="7324838"/>
            <a:ext cx="4490668" cy="1167461"/>
            <a:chOff x="0" y="0"/>
            <a:chExt cx="4490666" cy="1167460"/>
          </a:xfrm>
        </p:grpSpPr>
        <p:sp>
          <p:nvSpPr>
            <p:cNvPr id="670" name="POLL_ALL_SYNCHED"/>
            <p:cNvSpPr txBox="1"/>
            <p:nvPr/>
          </p:nvSpPr>
          <p:spPr>
            <a:xfrm>
              <a:off x="860451" y="0"/>
              <a:ext cx="3630216"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POLL_ALL_SYNCHED</a:t>
              </a:r>
            </a:p>
          </p:txBody>
        </p:sp>
        <p:sp>
          <p:nvSpPr>
            <p:cNvPr id="671" name="Linje"/>
            <p:cNvSpPr/>
            <p:nvPr/>
          </p:nvSpPr>
          <p:spPr>
            <a:xfrm>
              <a:off x="0" y="610388"/>
              <a:ext cx="4427075" cy="1"/>
            </a:xfrm>
            <a:prstGeom prst="line">
              <a:avLst/>
            </a:prstGeom>
            <a:noFill/>
            <a:ln w="50800" cap="flat">
              <a:solidFill>
                <a:srgbClr val="FF2600"/>
              </a:solidFill>
              <a:custDash>
                <a:ds d="200000" sp="200000"/>
              </a:custDash>
              <a:miter lim="400000"/>
              <a:headEnd type="triangle" w="med" len="med"/>
              <a:tailEnd type="diamond"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72" name="NO"/>
            <p:cNvSpPr txBox="1"/>
            <p:nvPr/>
          </p:nvSpPr>
          <p:spPr>
            <a:xfrm>
              <a:off x="3715108" y="524051"/>
              <a:ext cx="642690" cy="64341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FF2600"/>
                  </a:solidFill>
                  <a:latin typeface="Monaco"/>
                  <a:ea typeface="Monaco"/>
                  <a:cs typeface="Monaco"/>
                  <a:sym typeface="Monaco"/>
                </a:defRPr>
              </a:lvl1pPr>
            </a:lstStyle>
            <a:p>
              <a:pPr/>
              <a:r>
                <a:t>NO</a:t>
              </a:r>
            </a:p>
          </p:txBody>
        </p:sp>
      </p:grpSp>
      <p:grpSp>
        <p:nvGrpSpPr>
          <p:cNvPr id="677" name="Gruppe"/>
          <p:cNvGrpSpPr/>
          <p:nvPr/>
        </p:nvGrpSpPr>
        <p:grpSpPr>
          <a:xfrm>
            <a:off x="10173692" y="7598051"/>
            <a:ext cx="4432272" cy="1196916"/>
            <a:chOff x="43774" y="0"/>
            <a:chExt cx="4432271" cy="1196914"/>
          </a:xfrm>
        </p:grpSpPr>
        <p:sp>
          <p:nvSpPr>
            <p:cNvPr id="674" name="POLL_ALL_SYNCHED"/>
            <p:cNvSpPr txBox="1"/>
            <p:nvPr/>
          </p:nvSpPr>
          <p:spPr>
            <a:xfrm>
              <a:off x="43774" y="0"/>
              <a:ext cx="3630216"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POLL_ALL_SYNCHED</a:t>
              </a:r>
            </a:p>
          </p:txBody>
        </p:sp>
        <p:sp>
          <p:nvSpPr>
            <p:cNvPr id="675" name="Linje"/>
            <p:cNvSpPr/>
            <p:nvPr/>
          </p:nvSpPr>
          <p:spPr>
            <a:xfrm>
              <a:off x="86360" y="579908"/>
              <a:ext cx="4389686" cy="1"/>
            </a:xfrm>
            <a:prstGeom prst="line">
              <a:avLst/>
            </a:prstGeom>
            <a:noFill/>
            <a:ln w="50800" cap="flat">
              <a:solidFill>
                <a:srgbClr val="FF2600"/>
              </a:solidFill>
              <a:custDash>
                <a:ds d="200000" sp="200000"/>
              </a:custDash>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76" name="NO"/>
            <p:cNvSpPr txBox="1"/>
            <p:nvPr/>
          </p:nvSpPr>
          <p:spPr>
            <a:xfrm>
              <a:off x="65071" y="553505"/>
              <a:ext cx="642691" cy="64341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FF2600"/>
                  </a:solidFill>
                  <a:latin typeface="Monaco"/>
                  <a:ea typeface="Monaco"/>
                  <a:cs typeface="Monaco"/>
                  <a:sym typeface="Monaco"/>
                </a:defRPr>
              </a:lvl1pPr>
            </a:lstStyle>
            <a:p>
              <a:pPr/>
              <a:r>
                <a:t>NO</a:t>
              </a:r>
            </a:p>
          </p:txBody>
        </p:sp>
      </p:grpSp>
      <p:grpSp>
        <p:nvGrpSpPr>
          <p:cNvPr id="681" name="Gruppe"/>
          <p:cNvGrpSpPr/>
          <p:nvPr/>
        </p:nvGrpSpPr>
        <p:grpSpPr>
          <a:xfrm>
            <a:off x="14652804" y="10353980"/>
            <a:ext cx="4581433" cy="1181825"/>
            <a:chOff x="0" y="0"/>
            <a:chExt cx="4581431" cy="1181823"/>
          </a:xfrm>
        </p:grpSpPr>
        <p:sp>
          <p:nvSpPr>
            <p:cNvPr id="678" name="POLL_ALL_SYNCHED"/>
            <p:cNvSpPr txBox="1"/>
            <p:nvPr/>
          </p:nvSpPr>
          <p:spPr>
            <a:xfrm>
              <a:off x="951216" y="0"/>
              <a:ext cx="3630216"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POLL_ALL_SYNCHED</a:t>
              </a:r>
            </a:p>
          </p:txBody>
        </p:sp>
        <p:sp>
          <p:nvSpPr>
            <p:cNvPr id="679" name="Linje"/>
            <p:cNvSpPr/>
            <p:nvPr/>
          </p:nvSpPr>
          <p:spPr>
            <a:xfrm>
              <a:off x="0" y="623088"/>
              <a:ext cx="4434880" cy="1"/>
            </a:xfrm>
            <a:prstGeom prst="line">
              <a:avLst/>
            </a:prstGeom>
            <a:noFill/>
            <a:ln w="50800" cap="flat">
              <a:solidFill>
                <a:srgbClr val="FF2600"/>
              </a:solidFill>
              <a:prstDash val="solid"/>
              <a:miter lim="400000"/>
              <a:headEnd type="triangle" w="med" len="med"/>
              <a:tailEnd type="diamond"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80" name="YES"/>
            <p:cNvSpPr txBox="1"/>
            <p:nvPr/>
          </p:nvSpPr>
          <p:spPr>
            <a:xfrm>
              <a:off x="3612312" y="538415"/>
              <a:ext cx="856086"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4F8F00"/>
                  </a:solidFill>
                  <a:latin typeface="Monaco"/>
                  <a:ea typeface="Monaco"/>
                  <a:cs typeface="Monaco"/>
                  <a:sym typeface="Monaco"/>
                </a:defRPr>
              </a:lvl1pPr>
            </a:lstStyle>
            <a:p>
              <a:pPr/>
              <a:r>
                <a:t>YES</a:t>
              </a:r>
            </a:p>
          </p:txBody>
        </p:sp>
      </p:grpSp>
      <p:grpSp>
        <p:nvGrpSpPr>
          <p:cNvPr id="685" name="Gruppe"/>
          <p:cNvGrpSpPr/>
          <p:nvPr/>
        </p:nvGrpSpPr>
        <p:grpSpPr>
          <a:xfrm>
            <a:off x="10194990" y="10718808"/>
            <a:ext cx="4410974" cy="1113310"/>
            <a:chOff x="65071" y="0"/>
            <a:chExt cx="4410973" cy="1113308"/>
          </a:xfrm>
        </p:grpSpPr>
        <p:sp>
          <p:nvSpPr>
            <p:cNvPr id="682" name="Linje"/>
            <p:cNvSpPr/>
            <p:nvPr/>
          </p:nvSpPr>
          <p:spPr>
            <a:xfrm>
              <a:off x="86360" y="576579"/>
              <a:ext cx="4389686" cy="1"/>
            </a:xfrm>
            <a:prstGeom prst="line">
              <a:avLst/>
            </a:prstGeom>
            <a:noFill/>
            <a:ln w="50800" cap="flat">
              <a:solidFill>
                <a:srgbClr val="FF2600"/>
              </a:solidFill>
              <a:prstDash val="solid"/>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83" name="POLL_ALL_SYNCHED"/>
            <p:cNvSpPr txBox="1"/>
            <p:nvPr/>
          </p:nvSpPr>
          <p:spPr>
            <a:xfrm>
              <a:off x="65071" y="0"/>
              <a:ext cx="3630217"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POLL_ALL_SYNCHED</a:t>
              </a:r>
            </a:p>
          </p:txBody>
        </p:sp>
        <p:sp>
          <p:nvSpPr>
            <p:cNvPr id="684" name="YES"/>
            <p:cNvSpPr txBox="1"/>
            <p:nvPr/>
          </p:nvSpPr>
          <p:spPr>
            <a:xfrm>
              <a:off x="127576" y="469899"/>
              <a:ext cx="856085" cy="64341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4F8F00"/>
                  </a:solidFill>
                  <a:latin typeface="Monaco"/>
                  <a:ea typeface="Monaco"/>
                  <a:cs typeface="Monaco"/>
                  <a:sym typeface="Monaco"/>
                </a:defRPr>
              </a:lvl1pPr>
            </a:lstStyle>
            <a:p>
              <a:pPr/>
              <a:r>
                <a:t>YES</a:t>
              </a:r>
            </a:p>
          </p:txBody>
        </p:sp>
      </p:grpSp>
      <p:grpSp>
        <p:nvGrpSpPr>
          <p:cNvPr id="689" name="Gruppe"/>
          <p:cNvGrpSpPr/>
          <p:nvPr/>
        </p:nvGrpSpPr>
        <p:grpSpPr>
          <a:xfrm>
            <a:off x="5579342" y="8337374"/>
            <a:ext cx="9040232" cy="1213026"/>
            <a:chOff x="27910" y="0"/>
            <a:chExt cx="9040230" cy="1213025"/>
          </a:xfrm>
        </p:grpSpPr>
        <p:sp>
          <p:nvSpPr>
            <p:cNvPr id="686" name="Linje"/>
            <p:cNvSpPr/>
            <p:nvPr/>
          </p:nvSpPr>
          <p:spPr>
            <a:xfrm>
              <a:off x="86360" y="631569"/>
              <a:ext cx="8981781" cy="1"/>
            </a:xfrm>
            <a:prstGeom prst="line">
              <a:avLst/>
            </a:prstGeom>
            <a:noFill/>
            <a:ln w="50800" cap="flat">
              <a:solidFill>
                <a:srgbClr val="FF2600"/>
              </a:solidFill>
              <a:prstDash val="solid"/>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87" name="POLL_ALL_SYNCHED"/>
            <p:cNvSpPr txBox="1"/>
            <p:nvPr/>
          </p:nvSpPr>
          <p:spPr>
            <a:xfrm>
              <a:off x="65072" y="0"/>
              <a:ext cx="3630217"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POLL_ALL_SYNCHED</a:t>
              </a:r>
            </a:p>
          </p:txBody>
        </p:sp>
        <p:sp>
          <p:nvSpPr>
            <p:cNvPr id="688" name="YES"/>
            <p:cNvSpPr txBox="1"/>
            <p:nvPr/>
          </p:nvSpPr>
          <p:spPr>
            <a:xfrm>
              <a:off x="27910" y="569617"/>
              <a:ext cx="856085"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4F8F00"/>
                  </a:solidFill>
                  <a:latin typeface="Monaco"/>
                  <a:ea typeface="Monaco"/>
                  <a:cs typeface="Monaco"/>
                  <a:sym typeface="Monaco"/>
                </a:defRPr>
              </a:lvl1pPr>
            </a:lstStyle>
            <a:p>
              <a:pPr/>
              <a:r>
                <a:t>YES</a:t>
              </a:r>
            </a:p>
          </p:txBody>
        </p:sp>
      </p:grpSp>
      <p:grpSp>
        <p:nvGrpSpPr>
          <p:cNvPr id="698" name="Gruppe"/>
          <p:cNvGrpSpPr/>
          <p:nvPr/>
        </p:nvGrpSpPr>
        <p:grpSpPr>
          <a:xfrm>
            <a:off x="939355" y="7232144"/>
            <a:ext cx="4626293" cy="2821154"/>
            <a:chOff x="0" y="0"/>
            <a:chExt cx="4626292" cy="2821153"/>
          </a:xfrm>
        </p:grpSpPr>
        <p:sp>
          <p:nvSpPr>
            <p:cNvPr id="690" name="Linje"/>
            <p:cNvSpPr/>
            <p:nvPr/>
          </p:nvSpPr>
          <p:spPr>
            <a:xfrm flipH="1" flipV="1">
              <a:off x="1867269" y="0"/>
              <a:ext cx="2600766" cy="1"/>
            </a:xfrm>
            <a:prstGeom prst="line">
              <a:avLst/>
            </a:prstGeom>
            <a:noFill/>
            <a:ln w="50800" cap="flat">
              <a:solidFill>
                <a:srgbClr val="00F900"/>
              </a:solidFill>
              <a:prstDash val="solid"/>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91" name="Linje"/>
            <p:cNvSpPr/>
            <p:nvPr/>
          </p:nvSpPr>
          <p:spPr>
            <a:xfrm flipH="1" flipV="1">
              <a:off x="1905369" y="682471"/>
              <a:ext cx="2562666" cy="1"/>
            </a:xfrm>
            <a:prstGeom prst="line">
              <a:avLst/>
            </a:prstGeom>
            <a:noFill/>
            <a:ln w="50800" cap="flat">
              <a:solidFill>
                <a:srgbClr val="FF40FF"/>
              </a:solidFill>
              <a:prstDash val="solid"/>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92" name="SET_GET_TEMP"/>
            <p:cNvSpPr txBox="1"/>
            <p:nvPr/>
          </p:nvSpPr>
          <p:spPr>
            <a:xfrm>
              <a:off x="1404419" y="59673"/>
              <a:ext cx="3221874"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defTabSz="457200">
                <a:spcBef>
                  <a:spcPts val="0"/>
                </a:spcBef>
                <a:defRPr sz="2800">
                  <a:solidFill>
                    <a:srgbClr val="000000"/>
                  </a:solidFill>
                  <a:latin typeface="Monaco"/>
                  <a:ea typeface="Monaco"/>
                  <a:cs typeface="Monaco"/>
                  <a:sym typeface="Monaco"/>
                </a:defRPr>
              </a:lvl1pPr>
            </a:lstStyle>
            <a:p>
              <a:pPr/>
              <a:r>
                <a:t>SET_GET_TEMP</a:t>
              </a:r>
            </a:p>
          </p:txBody>
        </p:sp>
        <p:sp>
          <p:nvSpPr>
            <p:cNvPr id="693" name="POLL_ALL_SYNCHED"/>
            <p:cNvSpPr txBox="1"/>
            <p:nvPr/>
          </p:nvSpPr>
          <p:spPr>
            <a:xfrm>
              <a:off x="0" y="1403270"/>
              <a:ext cx="3630216"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POLL_ALL_SYNCHED</a:t>
              </a:r>
            </a:p>
          </p:txBody>
        </p:sp>
        <p:sp>
          <p:nvSpPr>
            <p:cNvPr id="694" name="Linje"/>
            <p:cNvSpPr/>
            <p:nvPr/>
          </p:nvSpPr>
          <p:spPr>
            <a:xfrm flipH="1" flipV="1">
              <a:off x="1905369" y="1267686"/>
              <a:ext cx="2562666" cy="1"/>
            </a:xfrm>
            <a:prstGeom prst="line">
              <a:avLst/>
            </a:prstGeom>
            <a:noFill/>
            <a:ln w="50800" cap="flat">
              <a:solidFill>
                <a:srgbClr val="00F900"/>
              </a:solidFill>
              <a:prstDash val="solid"/>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95" name="Linje"/>
            <p:cNvSpPr/>
            <p:nvPr/>
          </p:nvSpPr>
          <p:spPr>
            <a:xfrm flipH="1" flipV="1">
              <a:off x="1905369" y="2242258"/>
              <a:ext cx="2562666" cy="1"/>
            </a:xfrm>
            <a:prstGeom prst="line">
              <a:avLst/>
            </a:prstGeom>
            <a:noFill/>
            <a:ln w="50800" cap="flat">
              <a:solidFill>
                <a:srgbClr val="FF40FF"/>
              </a:solidFill>
              <a:prstDash val="solid"/>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696" name="YES"/>
            <p:cNvSpPr txBox="1"/>
            <p:nvPr/>
          </p:nvSpPr>
          <p:spPr>
            <a:xfrm>
              <a:off x="3630215" y="1161007"/>
              <a:ext cx="856085" cy="64341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4F8F00"/>
                  </a:solidFill>
                  <a:latin typeface="Monaco"/>
                  <a:ea typeface="Monaco"/>
                  <a:cs typeface="Monaco"/>
                  <a:sym typeface="Monaco"/>
                </a:defRPr>
              </a:lvl1pPr>
            </a:lstStyle>
            <a:p>
              <a:pPr/>
              <a:r>
                <a:t>YES</a:t>
              </a:r>
            </a:p>
          </p:txBody>
        </p:sp>
        <p:sp>
          <p:nvSpPr>
            <p:cNvPr id="697" name="YES"/>
            <p:cNvSpPr txBox="1"/>
            <p:nvPr/>
          </p:nvSpPr>
          <p:spPr>
            <a:xfrm>
              <a:off x="3630215" y="2177744"/>
              <a:ext cx="856085" cy="64341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4F8F00"/>
                  </a:solidFill>
                  <a:latin typeface="Monaco"/>
                  <a:ea typeface="Monaco"/>
                  <a:cs typeface="Monaco"/>
                  <a:sym typeface="Monaco"/>
                </a:defRPr>
              </a:lvl1pPr>
            </a:lstStyle>
            <a:p>
              <a:pPr/>
              <a:r>
                <a:t>YES</a:t>
              </a:r>
            </a:p>
          </p:txBody>
        </p:sp>
      </p:grpSp>
      <p:sp>
        <p:nvSpPr>
          <p:cNvPr id="699" name="Red = cycle_cnt 59"/>
          <p:cNvSpPr/>
          <p:nvPr/>
        </p:nvSpPr>
        <p:spPr>
          <a:xfrm>
            <a:off x="19841875" y="6128536"/>
            <a:ext cx="3221875" cy="749301"/>
          </a:xfrm>
          <a:prstGeom prst="rect">
            <a:avLst/>
          </a:prstGeom>
          <a:solidFill>
            <a:srgbClr val="FF26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2500">
                <a:solidFill>
                  <a:srgbClr val="FFFFFF"/>
                </a:solidFill>
                <a:latin typeface="Trebuchet MS"/>
                <a:ea typeface="Trebuchet MS"/>
                <a:cs typeface="Trebuchet MS"/>
                <a:sym typeface="Trebuchet MS"/>
              </a:defRPr>
            </a:lvl1pPr>
          </a:lstStyle>
          <a:p>
            <a:pPr/>
            <a:r>
              <a:t>Red = cycle_cnt 59</a:t>
            </a:r>
          </a:p>
        </p:txBody>
      </p:sp>
      <p:sp>
        <p:nvSpPr>
          <p:cNvPr id="700" name="Blue = cycle_cnt 60"/>
          <p:cNvSpPr/>
          <p:nvPr/>
        </p:nvSpPr>
        <p:spPr>
          <a:xfrm>
            <a:off x="19841875" y="10075304"/>
            <a:ext cx="3225801" cy="754473"/>
          </a:xfrm>
          <a:prstGeom prst="rect">
            <a:avLst/>
          </a:prstGeom>
          <a:solidFill>
            <a:srgbClr val="0433FF"/>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2500">
                <a:solidFill>
                  <a:srgbClr val="FFFFFF"/>
                </a:solidFill>
                <a:latin typeface="Trebuchet MS"/>
                <a:ea typeface="Trebuchet MS"/>
                <a:cs typeface="Trebuchet MS"/>
                <a:sym typeface="Trebuchet MS"/>
              </a:defRPr>
            </a:lvl1pPr>
          </a:lstStyle>
          <a:p>
            <a:pPr/>
            <a:r>
              <a:t>Blue = cycle_cnt 60</a:t>
            </a:r>
          </a:p>
        </p:txBody>
      </p:sp>
      <p:grpSp>
        <p:nvGrpSpPr>
          <p:cNvPr id="705" name="Gruppe"/>
          <p:cNvGrpSpPr/>
          <p:nvPr/>
        </p:nvGrpSpPr>
        <p:grpSpPr>
          <a:xfrm>
            <a:off x="5579342" y="9917059"/>
            <a:ext cx="9026622" cy="1349985"/>
            <a:chOff x="26897" y="0"/>
            <a:chExt cx="9026620" cy="1349984"/>
          </a:xfrm>
        </p:grpSpPr>
        <p:sp>
          <p:nvSpPr>
            <p:cNvPr id="701" name="Linje"/>
            <p:cNvSpPr/>
            <p:nvPr/>
          </p:nvSpPr>
          <p:spPr>
            <a:xfrm>
              <a:off x="86360" y="695069"/>
              <a:ext cx="8967159" cy="1"/>
            </a:xfrm>
            <a:prstGeom prst="line">
              <a:avLst/>
            </a:prstGeom>
            <a:noFill/>
            <a:ln w="50800" cap="flat">
              <a:solidFill>
                <a:srgbClr val="0433FF"/>
              </a:solidFill>
              <a:custDash>
                <a:ds d="200000" sp="200000"/>
              </a:custDash>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702" name="POLL_ALL_SYNCHED"/>
            <p:cNvSpPr txBox="1"/>
            <p:nvPr/>
          </p:nvSpPr>
          <p:spPr>
            <a:xfrm>
              <a:off x="26897" y="0"/>
              <a:ext cx="3630216"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433FF"/>
                  </a:solidFill>
                  <a:latin typeface="Monaco"/>
                  <a:ea typeface="Monaco"/>
                  <a:cs typeface="Monaco"/>
                  <a:sym typeface="Monaco"/>
                </a:defRPr>
              </a:lvl1pPr>
            </a:lstStyle>
            <a:p>
              <a:pPr/>
              <a:r>
                <a:t>POLL_ALL_SYNCHED</a:t>
              </a:r>
            </a:p>
          </p:txBody>
        </p:sp>
        <p:sp>
          <p:nvSpPr>
            <p:cNvPr id="703" name="NO"/>
            <p:cNvSpPr txBox="1"/>
            <p:nvPr/>
          </p:nvSpPr>
          <p:spPr>
            <a:xfrm>
              <a:off x="89402" y="706575"/>
              <a:ext cx="642690" cy="643410"/>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433FF"/>
                  </a:solidFill>
                  <a:latin typeface="Monaco"/>
                  <a:ea typeface="Monaco"/>
                  <a:cs typeface="Monaco"/>
                  <a:sym typeface="Monaco"/>
                </a:defRPr>
              </a:lvl1pPr>
            </a:lstStyle>
            <a:p>
              <a:pPr/>
              <a:r>
                <a:t>NO</a:t>
              </a:r>
            </a:p>
          </p:txBody>
        </p:sp>
        <p:sp>
          <p:nvSpPr>
            <p:cNvPr id="704" name="59 synching"/>
            <p:cNvSpPr txBox="1"/>
            <p:nvPr/>
          </p:nvSpPr>
          <p:spPr>
            <a:xfrm>
              <a:off x="643959" y="712806"/>
              <a:ext cx="1968819" cy="635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500">
                  <a:solidFill>
                    <a:srgbClr val="FF2600"/>
                  </a:solidFill>
                </a:defRPr>
              </a:lvl1pPr>
            </a:lstStyle>
            <a:p>
              <a:pPr/>
              <a:r>
                <a:t>59 synching</a:t>
              </a:r>
            </a:p>
          </p:txBody>
        </p:sp>
      </p:grpSp>
      <p:grpSp>
        <p:nvGrpSpPr>
          <p:cNvPr id="709" name="Gruppe"/>
          <p:cNvGrpSpPr/>
          <p:nvPr/>
        </p:nvGrpSpPr>
        <p:grpSpPr>
          <a:xfrm>
            <a:off x="5638805" y="9301544"/>
            <a:ext cx="10252025" cy="933016"/>
            <a:chOff x="86360" y="0"/>
            <a:chExt cx="10252023" cy="933014"/>
          </a:xfrm>
        </p:grpSpPr>
        <p:sp>
          <p:nvSpPr>
            <p:cNvPr id="706" name="SET_GET_TEMP"/>
            <p:cNvSpPr txBox="1"/>
            <p:nvPr/>
          </p:nvSpPr>
          <p:spPr>
            <a:xfrm>
              <a:off x="851225" y="0"/>
              <a:ext cx="3221875"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defTabSz="457200">
                <a:spcBef>
                  <a:spcPts val="0"/>
                </a:spcBef>
                <a:defRPr sz="2800">
                  <a:solidFill>
                    <a:srgbClr val="0433FF"/>
                  </a:solidFill>
                  <a:latin typeface="Monaco"/>
                  <a:ea typeface="Monaco"/>
                  <a:cs typeface="Monaco"/>
                  <a:sym typeface="Monaco"/>
                </a:defRPr>
              </a:lvl1pPr>
            </a:lstStyle>
            <a:p>
              <a:pPr/>
              <a:r>
                <a:t>SET_GET_TEMP</a:t>
              </a:r>
            </a:p>
          </p:txBody>
        </p:sp>
        <p:sp>
          <p:nvSpPr>
            <p:cNvPr id="707" name="Linje"/>
            <p:cNvSpPr/>
            <p:nvPr/>
          </p:nvSpPr>
          <p:spPr>
            <a:xfrm>
              <a:off x="86360" y="610561"/>
              <a:ext cx="8979755" cy="1"/>
            </a:xfrm>
            <a:prstGeom prst="line">
              <a:avLst/>
            </a:prstGeom>
            <a:noFill/>
            <a:ln w="50800" cap="flat">
              <a:solidFill>
                <a:srgbClr val="0433FF"/>
              </a:solidFill>
              <a:prstDash val="solid"/>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708" name="ok (60)"/>
            <p:cNvSpPr txBox="1"/>
            <p:nvPr/>
          </p:nvSpPr>
          <p:spPr>
            <a:xfrm>
              <a:off x="9104261" y="298014"/>
              <a:ext cx="1234123" cy="635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500">
                  <a:solidFill>
                    <a:srgbClr val="0433FF"/>
                  </a:solidFill>
                </a:defRPr>
              </a:lvl1pPr>
            </a:lstStyle>
            <a:p>
              <a:pPr/>
              <a:r>
                <a:t>ok (60)</a:t>
              </a:r>
            </a:p>
          </p:txBody>
        </p:sp>
      </p:grpSp>
      <p:grpSp>
        <p:nvGrpSpPr>
          <p:cNvPr id="713" name="Gruppe"/>
          <p:cNvGrpSpPr/>
          <p:nvPr/>
        </p:nvGrpSpPr>
        <p:grpSpPr>
          <a:xfrm>
            <a:off x="10105846" y="3980776"/>
            <a:ext cx="5734241" cy="938810"/>
            <a:chOff x="0" y="0"/>
            <a:chExt cx="5734240" cy="938809"/>
          </a:xfrm>
        </p:grpSpPr>
        <p:sp>
          <p:nvSpPr>
            <p:cNvPr id="710" name="Linje"/>
            <p:cNvSpPr/>
            <p:nvPr/>
          </p:nvSpPr>
          <p:spPr>
            <a:xfrm>
              <a:off x="104320" y="643408"/>
              <a:ext cx="4409408" cy="1"/>
            </a:xfrm>
            <a:prstGeom prst="line">
              <a:avLst/>
            </a:prstGeom>
            <a:noFill/>
            <a:ln w="50800" cap="flat">
              <a:solidFill>
                <a:srgbClr val="FF2600"/>
              </a:solidFill>
              <a:prstDash val="solid"/>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711" name="SET_GET_TEMP"/>
            <p:cNvSpPr txBox="1"/>
            <p:nvPr/>
          </p:nvSpPr>
          <p:spPr>
            <a:xfrm>
              <a:off x="0" y="0"/>
              <a:ext cx="2776637"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SET_GET_TEMP</a:t>
              </a:r>
            </a:p>
          </p:txBody>
        </p:sp>
        <p:sp>
          <p:nvSpPr>
            <p:cNvPr id="712" name="ok (59)"/>
            <p:cNvSpPr txBox="1"/>
            <p:nvPr/>
          </p:nvSpPr>
          <p:spPr>
            <a:xfrm>
              <a:off x="4500118" y="303809"/>
              <a:ext cx="1234123" cy="635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500">
                  <a:solidFill>
                    <a:srgbClr val="FF2600"/>
                  </a:solidFill>
                </a:defRPr>
              </a:lvl1pPr>
            </a:lstStyle>
            <a:p>
              <a:pPr/>
              <a:r>
                <a:t>ok (59)</a:t>
              </a:r>
            </a:p>
          </p:txBody>
        </p:sp>
      </p:grpSp>
      <p:grpSp>
        <p:nvGrpSpPr>
          <p:cNvPr id="717" name="Gruppe"/>
          <p:cNvGrpSpPr/>
          <p:nvPr/>
        </p:nvGrpSpPr>
        <p:grpSpPr>
          <a:xfrm>
            <a:off x="5613103" y="4741020"/>
            <a:ext cx="10252384" cy="878477"/>
            <a:chOff x="71150" y="0"/>
            <a:chExt cx="10252382" cy="878475"/>
          </a:xfrm>
        </p:grpSpPr>
        <p:sp>
          <p:nvSpPr>
            <p:cNvPr id="714" name="Linje"/>
            <p:cNvSpPr/>
            <p:nvPr/>
          </p:nvSpPr>
          <p:spPr>
            <a:xfrm>
              <a:off x="86359" y="643408"/>
              <a:ext cx="8965891" cy="1"/>
            </a:xfrm>
            <a:prstGeom prst="line">
              <a:avLst/>
            </a:prstGeom>
            <a:noFill/>
            <a:ln w="50800" cap="flat">
              <a:solidFill>
                <a:srgbClr val="FF2600"/>
              </a:solidFill>
              <a:prstDash val="solid"/>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715" name="SET_GET_TEMP"/>
            <p:cNvSpPr txBox="1"/>
            <p:nvPr/>
          </p:nvSpPr>
          <p:spPr>
            <a:xfrm>
              <a:off x="71150" y="0"/>
              <a:ext cx="3221875"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noAutofit/>
            </a:bodyPr>
            <a:lstStyle>
              <a:lvl1pPr defTabSz="457200">
                <a:spcBef>
                  <a:spcPts val="0"/>
                </a:spcBef>
                <a:defRPr sz="2800">
                  <a:solidFill>
                    <a:srgbClr val="000000"/>
                  </a:solidFill>
                  <a:latin typeface="Monaco"/>
                  <a:ea typeface="Monaco"/>
                  <a:cs typeface="Monaco"/>
                  <a:sym typeface="Monaco"/>
                </a:defRPr>
              </a:lvl1pPr>
            </a:lstStyle>
            <a:p>
              <a:pPr/>
              <a:r>
                <a:t>SET_GET_TEMP</a:t>
              </a:r>
            </a:p>
          </p:txBody>
        </p:sp>
        <p:sp>
          <p:nvSpPr>
            <p:cNvPr id="716" name="ok (59)"/>
            <p:cNvSpPr txBox="1"/>
            <p:nvPr/>
          </p:nvSpPr>
          <p:spPr>
            <a:xfrm>
              <a:off x="9089411" y="243475"/>
              <a:ext cx="1234123" cy="635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500">
                  <a:solidFill>
                    <a:srgbClr val="FF2600"/>
                  </a:solidFill>
                </a:defRPr>
              </a:lvl1pPr>
            </a:lstStyle>
            <a:p>
              <a:pPr/>
              <a:r>
                <a:t>ok (59)</a:t>
              </a:r>
            </a:p>
          </p:txBody>
        </p:sp>
      </p:grpSp>
      <p:grpSp>
        <p:nvGrpSpPr>
          <p:cNvPr id="721" name="Gruppe"/>
          <p:cNvGrpSpPr/>
          <p:nvPr/>
        </p:nvGrpSpPr>
        <p:grpSpPr>
          <a:xfrm>
            <a:off x="13397241" y="4371936"/>
            <a:ext cx="5786254" cy="956705"/>
            <a:chOff x="0" y="0"/>
            <a:chExt cx="5786253" cy="956704"/>
          </a:xfrm>
        </p:grpSpPr>
        <p:sp>
          <p:nvSpPr>
            <p:cNvPr id="718" name="Linje"/>
            <p:cNvSpPr/>
            <p:nvPr/>
          </p:nvSpPr>
          <p:spPr>
            <a:xfrm>
              <a:off x="1208723" y="643408"/>
              <a:ext cx="4492441" cy="1"/>
            </a:xfrm>
            <a:prstGeom prst="line">
              <a:avLst/>
            </a:prstGeom>
            <a:noFill/>
            <a:ln w="50800" cap="flat">
              <a:solidFill>
                <a:srgbClr val="FF2600"/>
              </a:solidFill>
              <a:prstDash val="solid"/>
              <a:miter lim="400000"/>
              <a:headEnd type="triangle" w="med" len="med"/>
              <a:tailEnd type="diamond"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719" name="SET_GET_TEMP"/>
            <p:cNvSpPr txBox="1"/>
            <p:nvPr/>
          </p:nvSpPr>
          <p:spPr>
            <a:xfrm>
              <a:off x="3009616" y="0"/>
              <a:ext cx="2776638"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00000"/>
                  </a:solidFill>
                  <a:latin typeface="Monaco"/>
                  <a:ea typeface="Monaco"/>
                  <a:cs typeface="Monaco"/>
                  <a:sym typeface="Monaco"/>
                </a:defRPr>
              </a:lvl1pPr>
            </a:lstStyle>
            <a:p>
              <a:pPr/>
              <a:r>
                <a:t>SET_GET_TEMP</a:t>
              </a:r>
            </a:p>
          </p:txBody>
        </p:sp>
        <p:sp>
          <p:nvSpPr>
            <p:cNvPr id="720" name="ok (59)"/>
            <p:cNvSpPr txBox="1"/>
            <p:nvPr/>
          </p:nvSpPr>
          <p:spPr>
            <a:xfrm>
              <a:off x="0" y="321704"/>
              <a:ext cx="1234123" cy="635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500">
                  <a:solidFill>
                    <a:srgbClr val="FF2600"/>
                  </a:solidFill>
                </a:defRPr>
              </a:lvl1pPr>
            </a:lstStyle>
            <a:p>
              <a:pPr/>
              <a:r>
                <a:t>ok (59)</a:t>
              </a:r>
            </a:p>
          </p:txBody>
        </p:sp>
      </p:grpSp>
      <p:sp>
        <p:nvSpPr>
          <p:cNvPr id="722" name="All clients synched (59)"/>
          <p:cNvSpPr/>
          <p:nvPr/>
        </p:nvSpPr>
        <p:spPr>
          <a:xfrm>
            <a:off x="12637263" y="11510412"/>
            <a:ext cx="4038888" cy="749301"/>
          </a:xfrm>
          <a:prstGeom prst="rect">
            <a:avLst/>
          </a:prstGeom>
          <a:solidFill>
            <a:srgbClr val="FF26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2500">
                <a:solidFill>
                  <a:srgbClr val="FFFFFF"/>
                </a:solidFill>
                <a:latin typeface="Trebuchet MS"/>
                <a:ea typeface="Trebuchet MS"/>
                <a:cs typeface="Trebuchet MS"/>
                <a:sym typeface="Trebuchet MS"/>
              </a:defRPr>
            </a:lvl1pPr>
          </a:lstStyle>
          <a:p>
            <a:pPr/>
            <a:r>
              <a:t>All clients synched (59)</a:t>
            </a:r>
          </a:p>
        </p:txBody>
      </p:sp>
      <p:grpSp>
        <p:nvGrpSpPr>
          <p:cNvPr id="726" name="Gruppe"/>
          <p:cNvGrpSpPr/>
          <p:nvPr/>
        </p:nvGrpSpPr>
        <p:grpSpPr>
          <a:xfrm>
            <a:off x="10105655" y="13128004"/>
            <a:ext cx="5834168" cy="1540597"/>
            <a:chOff x="0" y="321704"/>
            <a:chExt cx="5834167" cy="1540596"/>
          </a:xfrm>
        </p:grpSpPr>
        <p:sp>
          <p:nvSpPr>
            <p:cNvPr id="723" name="Linje"/>
            <p:cNvSpPr/>
            <p:nvPr/>
          </p:nvSpPr>
          <p:spPr>
            <a:xfrm>
              <a:off x="104017" y="606379"/>
              <a:ext cx="4409408" cy="1"/>
            </a:xfrm>
            <a:prstGeom prst="line">
              <a:avLst/>
            </a:prstGeom>
            <a:noFill/>
            <a:ln w="50800" cap="flat">
              <a:solidFill>
                <a:srgbClr val="0433FF"/>
              </a:solidFill>
              <a:prstDash val="solid"/>
              <a:miter lim="400000"/>
              <a:headEnd type="diamond" w="med" len="med"/>
              <a:tailEnd type="triangle"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724" name="SET_GET_TEMP"/>
            <p:cNvSpPr/>
            <p:nvPr/>
          </p:nvSpPr>
          <p:spPr>
            <a:xfrm>
              <a:off x="0" y="321704"/>
              <a:ext cx="1270000" cy="1270001"/>
            </a:xfrm>
            <a:prstGeom prst="line">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433FF"/>
                  </a:solidFill>
                  <a:latin typeface="Monaco"/>
                  <a:ea typeface="Monaco"/>
                  <a:cs typeface="Monaco"/>
                  <a:sym typeface="Monaco"/>
                </a:defRPr>
              </a:lvl1pPr>
            </a:lstStyle>
            <a:p>
              <a:pPr/>
              <a:r>
                <a:t>SET_GET_TEMP</a:t>
              </a:r>
            </a:p>
          </p:txBody>
        </p:sp>
        <p:sp>
          <p:nvSpPr>
            <p:cNvPr id="725" name="ok (60)"/>
            <p:cNvSpPr/>
            <p:nvPr/>
          </p:nvSpPr>
          <p:spPr>
            <a:xfrm>
              <a:off x="4564167" y="592301"/>
              <a:ext cx="1270001" cy="1270001"/>
            </a:xfrm>
            <a:prstGeom prst="line">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500">
                  <a:solidFill>
                    <a:srgbClr val="0433FF"/>
                  </a:solidFill>
                </a:defRPr>
              </a:lvl1pPr>
            </a:lstStyle>
            <a:p>
              <a:pPr/>
              <a:r>
                <a:t>ok (60)</a:t>
              </a:r>
            </a:p>
          </p:txBody>
        </p:sp>
      </p:grpSp>
      <p:grpSp>
        <p:nvGrpSpPr>
          <p:cNvPr id="730" name="Gruppe"/>
          <p:cNvGrpSpPr/>
          <p:nvPr/>
        </p:nvGrpSpPr>
        <p:grpSpPr>
          <a:xfrm>
            <a:off x="13443570" y="12193573"/>
            <a:ext cx="5754547" cy="935315"/>
            <a:chOff x="0" y="0"/>
            <a:chExt cx="5754546" cy="935314"/>
          </a:xfrm>
        </p:grpSpPr>
        <p:sp>
          <p:nvSpPr>
            <p:cNvPr id="727" name="Linje"/>
            <p:cNvSpPr/>
            <p:nvPr/>
          </p:nvSpPr>
          <p:spPr>
            <a:xfrm>
              <a:off x="1213136" y="643408"/>
              <a:ext cx="4441699" cy="1"/>
            </a:xfrm>
            <a:prstGeom prst="line">
              <a:avLst/>
            </a:prstGeom>
            <a:noFill/>
            <a:ln w="50800" cap="flat">
              <a:solidFill>
                <a:srgbClr val="0433FF"/>
              </a:solidFill>
              <a:prstDash val="solid"/>
              <a:miter lim="400000"/>
              <a:headEnd type="triangle" w="med" len="med"/>
              <a:tailEnd type="diamond" w="med" len="med"/>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728" name="SET_GET_TEMP"/>
            <p:cNvSpPr txBox="1"/>
            <p:nvPr/>
          </p:nvSpPr>
          <p:spPr>
            <a:xfrm>
              <a:off x="2977909" y="0"/>
              <a:ext cx="2776638" cy="643409"/>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defTabSz="457200">
                <a:spcBef>
                  <a:spcPts val="0"/>
                </a:spcBef>
                <a:defRPr sz="2800">
                  <a:solidFill>
                    <a:srgbClr val="0433FF"/>
                  </a:solidFill>
                  <a:latin typeface="Monaco"/>
                  <a:ea typeface="Monaco"/>
                  <a:cs typeface="Monaco"/>
                  <a:sym typeface="Monaco"/>
                </a:defRPr>
              </a:lvl1pPr>
            </a:lstStyle>
            <a:p>
              <a:pPr/>
              <a:r>
                <a:t>SET_GET_TEMP</a:t>
              </a:r>
            </a:p>
          </p:txBody>
        </p:sp>
        <p:sp>
          <p:nvSpPr>
            <p:cNvPr id="729" name="ok (60)"/>
            <p:cNvSpPr txBox="1"/>
            <p:nvPr/>
          </p:nvSpPr>
          <p:spPr>
            <a:xfrm>
              <a:off x="0" y="300314"/>
              <a:ext cx="1234123" cy="635001"/>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none" lIns="101600" tIns="101600" rIns="101600" bIns="101600" numCol="1" anchor="ctr">
              <a:spAutoFit/>
            </a:bodyPr>
            <a:lstStyle>
              <a:lvl1pPr>
                <a:defRPr sz="2500">
                  <a:solidFill>
                    <a:srgbClr val="0433FF"/>
                  </a:solidFill>
                </a:defRPr>
              </a:lvl1pPr>
            </a:lstStyle>
            <a:p>
              <a:pPr/>
              <a:r>
                <a:t>ok (60)</a:t>
              </a:r>
            </a:p>
          </p:txBody>
        </p:sp>
      </p:grpSp>
      <p:sp>
        <p:nvSpPr>
          <p:cNvPr id="731" name="Builds and runs, but polling is often…"/>
          <p:cNvSpPr txBox="1"/>
          <p:nvPr/>
        </p:nvSpPr>
        <p:spPr>
          <a:xfrm>
            <a:off x="10581872" y="15613901"/>
            <a:ext cx="10195561" cy="16002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algn="r">
              <a:spcBef>
                <a:spcPts val="0"/>
              </a:spcBef>
              <a:defRPr>
                <a:solidFill>
                  <a:srgbClr val="515151"/>
                </a:solidFill>
              </a:defRPr>
            </a:pPr>
            <a:r>
              <a:t>Builds and runs, but polling is often </a:t>
            </a:r>
          </a:p>
          <a:p>
            <a:pPr algn="r">
              <a:spcBef>
                <a:spcPts val="0"/>
              </a:spcBef>
              <a:defRPr>
                <a:solidFill>
                  <a:srgbClr val="515151"/>
                </a:solidFill>
              </a:defRPr>
            </a:pPr>
            <a:r>
              <a:t>a waste of cycles, not always as ok as here, </a:t>
            </a:r>
          </a:p>
        </p:txBody>
      </p:sp>
      <p:sp>
        <p:nvSpPr>
          <p:cNvPr id="732" name="Also as [[combinable]]"/>
          <p:cNvSpPr txBox="1"/>
          <p:nvPr/>
        </p:nvSpPr>
        <p:spPr>
          <a:xfrm>
            <a:off x="19597197" y="13017000"/>
            <a:ext cx="5422901"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515151"/>
                </a:solidFill>
              </a:defRPr>
            </a:lvl1pPr>
          </a:lstStyle>
          <a:p>
            <a:pPr/>
            <a:r>
              <a:t>Also as [[combinable]]</a:t>
            </a:r>
          </a:p>
        </p:txBody>
      </p:sp>
      <p:sp>
        <p:nvSpPr>
          <p:cNvPr id="733" name="Servers as [[distributable]]"/>
          <p:cNvSpPr txBox="1"/>
          <p:nvPr/>
        </p:nvSpPr>
        <p:spPr>
          <a:xfrm>
            <a:off x="18718866" y="13716100"/>
            <a:ext cx="6301233"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515151"/>
                </a:solidFill>
              </a:defRPr>
            </a:lvl1pPr>
          </a:lstStyle>
          <a:p>
            <a:pPr/>
            <a:r>
              <a:t>Servers as [[distributable]]</a:t>
            </a:r>
          </a:p>
        </p:txBody>
      </p:sp>
      <p:sp>
        <p:nvSpPr>
          <p:cNvPr id="734"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735" name="Succeeds"/>
          <p:cNvSpPr txBox="1"/>
          <p:nvPr/>
        </p:nvSpPr>
        <p:spPr>
          <a:xfrm>
            <a:off x="17203937" y="914400"/>
            <a:ext cx="3988358" cy="914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defTabSz="914400">
              <a:lnSpc>
                <a:spcPct val="80000"/>
              </a:lnSpc>
              <a:spcBef>
                <a:spcPts val="0"/>
              </a:spcBef>
              <a:defRPr cap="all" spc="240" sz="4800">
                <a:solidFill>
                  <a:srgbClr val="515151"/>
                </a:solidFill>
                <a:latin typeface="DIN Alternate"/>
                <a:ea typeface="DIN Alternate"/>
                <a:cs typeface="DIN Alternate"/>
                <a:sym typeface="DIN Alternate"/>
              </a:defRPr>
            </a:lvl1pPr>
          </a:lstStyle>
          <a:p>
            <a:pPr/>
            <a:r>
              <a:t>Succeeds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735"/>
                                        </p:tgtEl>
                                        <p:attrNameLst>
                                          <p:attrName>style.visibility</p:attrName>
                                        </p:attrNameLst>
                                      </p:cBhvr>
                                      <p:to>
                                        <p:strVal val="visible"/>
                                      </p:to>
                                    </p:set>
                                    <p:anim calcmode="lin" valueType="num">
                                      <p:cBhvr>
                                        <p:cTn id="7" dur="1000" fill="hold"/>
                                        <p:tgtEl>
                                          <p:spTgt spid="735"/>
                                        </p:tgtEl>
                                        <p:attrNameLst>
                                          <p:attrName>ppt_x</p:attrName>
                                        </p:attrNameLst>
                                      </p:cBhvr>
                                      <p:tavLst>
                                        <p:tav tm="0">
                                          <p:val>
                                            <p:strVal val="1+#ppt_w/2"/>
                                          </p:val>
                                        </p:tav>
                                        <p:tav tm="100000">
                                          <p:val>
                                            <p:strVal val="#ppt_x"/>
                                          </p:val>
                                        </p:tav>
                                      </p:tavLst>
                                    </p:anim>
                                    <p:anim calcmode="lin" valueType="num">
                                      <p:cBhvr>
                                        <p:cTn id="8" dur="1000" fill="hold"/>
                                        <p:tgtEl>
                                          <p:spTgt spid="7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6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65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6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6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7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5" grpId="8" fill="hold">
                                  <p:stCondLst>
                                    <p:cond delay="0"/>
                                  </p:stCondLst>
                                  <p:iterate type="el" backwards="0">
                                    <p:tmAbs val="0"/>
                                  </p:iterate>
                                  <p:childTnLst>
                                    <p:set>
                                      <p:cBhvr>
                                        <p:cTn id="36" fill="hold"/>
                                        <p:tgtEl>
                                          <p:spTgt spid="667"/>
                                        </p:tgtEl>
                                        <p:attrNameLst>
                                          <p:attrName>style.visibility</p:attrName>
                                        </p:attrNameLst>
                                      </p:cBhvr>
                                      <p:to>
                                        <p:strVal val="visible"/>
                                      </p:to>
                                    </p:set>
                                    <p:anim calcmode="lin" valueType="num">
                                      <p:cBhvr>
                                        <p:cTn id="37" dur="500" fill="hold"/>
                                        <p:tgtEl>
                                          <p:spTgt spid="667"/>
                                        </p:tgtEl>
                                        <p:attrNameLst>
                                          <p:attrName>ppt_w</p:attrName>
                                        </p:attrNameLst>
                                      </p:cBhvr>
                                      <p:tavLst>
                                        <p:tav tm="0">
                                          <p:val>
                                            <p:fltVal val="0"/>
                                          </p:val>
                                        </p:tav>
                                        <p:tav tm="100000">
                                          <p:val>
                                            <p:strVal val="#ppt_w"/>
                                          </p:val>
                                        </p:tav>
                                      </p:tavLst>
                                    </p:anim>
                                    <p:anim calcmode="lin" valueType="num">
                                      <p:cBhvr>
                                        <p:cTn id="38" dur="500" fill="hold"/>
                                        <p:tgtEl>
                                          <p:spTgt spid="667"/>
                                        </p:tgtEl>
                                        <p:attrNameLst>
                                          <p:attrName>ppt_h</p:attrName>
                                        </p:attrNameLst>
                                      </p:cBhvr>
                                      <p:tavLst>
                                        <p:tav tm="0">
                                          <p:val>
                                            <p:fltVal val="0"/>
                                          </p:val>
                                        </p:tav>
                                        <p:tav tm="100000">
                                          <p:val>
                                            <p:strVal val="#ppt_h"/>
                                          </p:val>
                                        </p:tav>
                                      </p:tavLst>
                                    </p:anim>
                                    <p:anim calcmode="lin" valueType="num">
                                      <p:cBhvr>
                                        <p:cTn id="39" dur="500" fill="hold"/>
                                        <p:tgtEl>
                                          <p:spTgt spid="667"/>
                                        </p:tgtEl>
                                        <p:attrNameLst>
                                          <p:attrName>ppt_x</p:attrName>
                                        </p:attrNameLst>
                                      </p:cBhvr>
                                      <p:tavLst>
                                        <p:tav tm="0" fmla="#ppt_x+(cos(-2*pi*(1-$))*-#ppt_x-sin(-2*pi*(1-$))*(1-#ppt_y))*(1-$)">
                                          <p:val>
                                            <p:fltVal val="0"/>
                                          </p:val>
                                        </p:tav>
                                        <p:tav tm="100000">
                                          <p:val>
                                            <p:fltVal val="1"/>
                                          </p:val>
                                        </p:tav>
                                      </p:tavLst>
                                    </p:anim>
                                    <p:anim calcmode="lin" valueType="num">
                                      <p:cBhvr>
                                        <p:cTn id="40" dur="500" fill="hold"/>
                                        <p:tgtEl>
                                          <p:spTgt spid="66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9" fill="hold">
                                  <p:stCondLst>
                                    <p:cond delay="0"/>
                                  </p:stCondLst>
                                  <p:iterate type="el" backwards="0">
                                    <p:tmAbs val="0"/>
                                  </p:iterate>
                                  <p:childTnLst>
                                    <p:set>
                                      <p:cBhvr>
                                        <p:cTn id="44" fill="hold"/>
                                        <p:tgtEl>
                                          <p:spTgt spid="7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0" fill="hold">
                                  <p:stCondLst>
                                    <p:cond delay="0"/>
                                  </p:stCondLst>
                                  <p:iterate type="el" backwards="0">
                                    <p:tmAbs val="0"/>
                                  </p:iterate>
                                  <p:childTnLst>
                                    <p:set>
                                      <p:cBhvr>
                                        <p:cTn id="48" fill="hold"/>
                                        <p:tgtEl>
                                          <p:spTgt spid="71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1" fill="hold">
                                  <p:stCondLst>
                                    <p:cond delay="0"/>
                                  </p:stCondLst>
                                  <p:iterate type="el" backwards="0">
                                    <p:tmAbs val="0"/>
                                  </p:iterate>
                                  <p:childTnLst>
                                    <p:set>
                                      <p:cBhvr>
                                        <p:cTn id="52" fill="hold"/>
                                        <p:tgtEl>
                                          <p:spTgt spid="69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2" fill="hold">
                                  <p:stCondLst>
                                    <p:cond delay="0"/>
                                  </p:stCondLst>
                                  <p:iterate type="el" backwards="0">
                                    <p:tmAbs val="0"/>
                                  </p:iterate>
                                  <p:childTnLst>
                                    <p:set>
                                      <p:cBhvr>
                                        <p:cTn id="56" fill="hold"/>
                                        <p:tgtEl>
                                          <p:spTgt spid="66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13" fill="hold">
                                  <p:stCondLst>
                                    <p:cond delay="0"/>
                                  </p:stCondLst>
                                  <p:iterate type="el" backwards="0">
                                    <p:tmAbs val="0"/>
                                  </p:iterate>
                                  <p:childTnLst>
                                    <p:set>
                                      <p:cBhvr>
                                        <p:cTn id="60" fill="hold"/>
                                        <p:tgtEl>
                                          <p:spTgt spid="66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5" grpId="14" fill="hold">
                                  <p:stCondLst>
                                    <p:cond delay="0"/>
                                  </p:stCondLst>
                                  <p:iterate type="el" backwards="0">
                                    <p:tmAbs val="0"/>
                                  </p:iterate>
                                  <p:childTnLst>
                                    <p:set>
                                      <p:cBhvr>
                                        <p:cTn id="64" fill="hold"/>
                                        <p:tgtEl>
                                          <p:spTgt spid="668"/>
                                        </p:tgtEl>
                                        <p:attrNameLst>
                                          <p:attrName>style.visibility</p:attrName>
                                        </p:attrNameLst>
                                      </p:cBhvr>
                                      <p:to>
                                        <p:strVal val="visible"/>
                                      </p:to>
                                    </p:set>
                                    <p:anim calcmode="lin" valueType="num">
                                      <p:cBhvr>
                                        <p:cTn id="65" dur="1000" fill="hold"/>
                                        <p:tgtEl>
                                          <p:spTgt spid="668"/>
                                        </p:tgtEl>
                                        <p:attrNameLst>
                                          <p:attrName>ppt_w</p:attrName>
                                        </p:attrNameLst>
                                      </p:cBhvr>
                                      <p:tavLst>
                                        <p:tav tm="0">
                                          <p:val>
                                            <p:fltVal val="0"/>
                                          </p:val>
                                        </p:tav>
                                        <p:tav tm="100000">
                                          <p:val>
                                            <p:strVal val="#ppt_w"/>
                                          </p:val>
                                        </p:tav>
                                      </p:tavLst>
                                    </p:anim>
                                    <p:anim calcmode="lin" valueType="num">
                                      <p:cBhvr>
                                        <p:cTn id="66" dur="1000" fill="hold"/>
                                        <p:tgtEl>
                                          <p:spTgt spid="668"/>
                                        </p:tgtEl>
                                        <p:attrNameLst>
                                          <p:attrName>ppt_h</p:attrName>
                                        </p:attrNameLst>
                                      </p:cBhvr>
                                      <p:tavLst>
                                        <p:tav tm="0">
                                          <p:val>
                                            <p:fltVal val="0"/>
                                          </p:val>
                                        </p:tav>
                                        <p:tav tm="100000">
                                          <p:val>
                                            <p:strVal val="#ppt_h"/>
                                          </p:val>
                                        </p:tav>
                                      </p:tavLst>
                                    </p:anim>
                                    <p:anim calcmode="lin" valueType="num">
                                      <p:cBhvr>
                                        <p:cTn id="67" dur="1000" fill="hold"/>
                                        <p:tgtEl>
                                          <p:spTgt spid="668"/>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6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0" presetID="1" grpId="15" fill="hold">
                                  <p:stCondLst>
                                    <p:cond delay="0"/>
                                  </p:stCondLst>
                                  <p:iterate type="el" backwards="0">
                                    <p:tmAbs val="0"/>
                                  </p:iterate>
                                  <p:childTnLst>
                                    <p:set>
                                      <p:cBhvr>
                                        <p:cTn id="72" fill="hold"/>
                                        <p:tgtEl>
                                          <p:spTgt spid="67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0" presetID="1" grpId="16" fill="hold">
                                  <p:stCondLst>
                                    <p:cond delay="0"/>
                                  </p:stCondLst>
                                  <p:iterate type="el" backwards="0">
                                    <p:tmAbs val="0"/>
                                  </p:iterate>
                                  <p:childTnLst>
                                    <p:set>
                                      <p:cBhvr>
                                        <p:cTn id="76" fill="hold"/>
                                        <p:tgtEl>
                                          <p:spTgt spid="67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Class="entr" nodeType="clickEffect" presetSubtype="0" presetID="1" grpId="17" fill="hold">
                                  <p:stCondLst>
                                    <p:cond delay="0"/>
                                  </p:stCondLst>
                                  <p:iterate type="el" backwards="0">
                                    <p:tmAbs val="0"/>
                                  </p:iterate>
                                  <p:childTnLst>
                                    <p:set>
                                      <p:cBhvr>
                                        <p:cTn id="80" fill="hold"/>
                                        <p:tgtEl>
                                          <p:spTgt spid="68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0" presetID="1" grpId="18" fill="hold">
                                  <p:stCondLst>
                                    <p:cond delay="0"/>
                                  </p:stCondLst>
                                  <p:iterate type="el" backwards="0">
                                    <p:tmAbs val="0"/>
                                  </p:iterate>
                                  <p:childTnLst>
                                    <p:set>
                                      <p:cBhvr>
                                        <p:cTn id="84" fill="hold"/>
                                        <p:tgtEl>
                                          <p:spTgt spid="69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Class="entr" nodeType="clickEffect" presetSubtype="0" presetID="1" grpId="19" fill="hold">
                                  <p:stCondLst>
                                    <p:cond delay="0"/>
                                  </p:stCondLst>
                                  <p:iterate type="el" backwards="0">
                                    <p:tmAbs val="0"/>
                                  </p:iterate>
                                  <p:childTnLst>
                                    <p:set>
                                      <p:cBhvr>
                                        <p:cTn id="88" fill="hold"/>
                                        <p:tgtEl>
                                          <p:spTgt spid="70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Class="entr" nodeType="clickEffect" presetSubtype="0" presetID="1" grpId="20" fill="hold">
                                  <p:stCondLst>
                                    <p:cond delay="0"/>
                                  </p:stCondLst>
                                  <p:iterate type="el" backwards="0">
                                    <p:tmAbs val="0"/>
                                  </p:iterate>
                                  <p:childTnLst>
                                    <p:set>
                                      <p:cBhvr>
                                        <p:cTn id="92" fill="hold"/>
                                        <p:tgtEl>
                                          <p:spTgt spid="70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Class="entr" nodeType="clickEffect" presetSubtype="0" presetID="1" grpId="21" fill="hold">
                                  <p:stCondLst>
                                    <p:cond delay="0"/>
                                  </p:stCondLst>
                                  <p:iterate type="el" backwards="0">
                                    <p:tmAbs val="0"/>
                                  </p:iterate>
                                  <p:childTnLst>
                                    <p:set>
                                      <p:cBhvr>
                                        <p:cTn id="96" fill="hold"/>
                                        <p:tgtEl>
                                          <p:spTgt spid="70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Class="entr" nodeType="clickEffect" presetSubtype="0" presetID="1" grpId="22" fill="hold">
                                  <p:stCondLst>
                                    <p:cond delay="0"/>
                                  </p:stCondLst>
                                  <p:iterate type="el" backwards="0">
                                    <p:tmAbs val="0"/>
                                  </p:iterate>
                                  <p:childTnLst>
                                    <p:set>
                                      <p:cBhvr>
                                        <p:cTn id="100" fill="hold"/>
                                        <p:tgtEl>
                                          <p:spTgt spid="681"/>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Class="entr" nodeType="clickEffect" presetSubtype="0" presetID="1" grpId="23" fill="hold">
                                  <p:stCondLst>
                                    <p:cond delay="0"/>
                                  </p:stCondLst>
                                  <p:iterate type="el" backwards="0">
                                    <p:tmAbs val="0"/>
                                  </p:iterate>
                                  <p:childTnLst>
                                    <p:set>
                                      <p:cBhvr>
                                        <p:cTn id="104" fill="hold"/>
                                        <p:tgtEl>
                                          <p:spTgt spid="68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Class="entr" nodeType="clickEffect" presetSubtype="0" presetID="1" grpId="24" fill="hold">
                                  <p:stCondLst>
                                    <p:cond delay="0"/>
                                  </p:stCondLst>
                                  <p:iterate type="el" backwards="0">
                                    <p:tmAbs val="0"/>
                                  </p:iterate>
                                  <p:childTnLst>
                                    <p:set>
                                      <p:cBhvr>
                                        <p:cTn id="108" fill="hold"/>
                                        <p:tgtEl>
                                          <p:spTgt spid="722"/>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Class="entr" nodeType="clickEffect" presetSubtype="0" presetID="1" grpId="25" fill="hold">
                                  <p:stCondLst>
                                    <p:cond delay="0"/>
                                  </p:stCondLst>
                                  <p:iterate type="el" backwards="0">
                                    <p:tmAbs val="0"/>
                                  </p:iterate>
                                  <p:childTnLst>
                                    <p:set>
                                      <p:cBhvr>
                                        <p:cTn id="112" fill="hold"/>
                                        <p:tgtEl>
                                          <p:spTgt spid="730"/>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Class="entr" nodeType="clickEffect" presetSubtype="0" presetID="1" grpId="26" fill="hold">
                                  <p:stCondLst>
                                    <p:cond delay="0"/>
                                  </p:stCondLst>
                                  <p:iterate type="el" backwards="0">
                                    <p:tmAbs val="0"/>
                                  </p:iterate>
                                  <p:childTnLst>
                                    <p:set>
                                      <p:cBhvr>
                                        <p:cTn id="116" fill="hold"/>
                                        <p:tgtEl>
                                          <p:spTgt spid="72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Class="entr" nodeType="clickEffect" presetSubtype="0" presetID="1" grpId="27" fill="hold">
                                  <p:stCondLst>
                                    <p:cond delay="0"/>
                                  </p:stCondLst>
                                  <p:iterate type="el" backwards="0">
                                    <p:tmAbs val="0"/>
                                  </p:iterate>
                                  <p:childTnLst>
                                    <p:set>
                                      <p:cBhvr>
                                        <p:cTn id="120" fill="hold"/>
                                        <p:tgtEl>
                                          <p:spTgt spid="731"/>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Class="entr" nodeType="clickEffect" presetSubtype="0" presetID="1" grpId="28" fill="hold">
                                  <p:stCondLst>
                                    <p:cond delay="0"/>
                                  </p:stCondLst>
                                  <p:iterate type="el" backwards="0">
                                    <p:tmAbs val="0"/>
                                  </p:iterate>
                                  <p:childTnLst>
                                    <p:set>
                                      <p:cBhvr>
                                        <p:cTn id="124" fill="hold"/>
                                        <p:tgtEl>
                                          <p:spTgt spid="66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Class="entr" nodeType="clickEffect" presetSubtype="2" presetID="2" grpId="29" fill="hold">
                                  <p:stCondLst>
                                    <p:cond delay="0"/>
                                  </p:stCondLst>
                                  <p:iterate type="el" backwards="0">
                                    <p:tmAbs val="0"/>
                                  </p:iterate>
                                  <p:childTnLst>
                                    <p:set>
                                      <p:cBhvr>
                                        <p:cTn id="128" fill="hold"/>
                                        <p:tgtEl>
                                          <p:spTgt spid="732"/>
                                        </p:tgtEl>
                                        <p:attrNameLst>
                                          <p:attrName>style.visibility</p:attrName>
                                        </p:attrNameLst>
                                      </p:cBhvr>
                                      <p:to>
                                        <p:strVal val="visible"/>
                                      </p:to>
                                    </p:set>
                                    <p:anim calcmode="lin" valueType="num">
                                      <p:cBhvr>
                                        <p:cTn id="129" dur="1000" fill="hold"/>
                                        <p:tgtEl>
                                          <p:spTgt spid="732"/>
                                        </p:tgtEl>
                                        <p:attrNameLst>
                                          <p:attrName>ppt_x</p:attrName>
                                        </p:attrNameLst>
                                      </p:cBhvr>
                                      <p:tavLst>
                                        <p:tav tm="0">
                                          <p:val>
                                            <p:strVal val="1+#ppt_w/2"/>
                                          </p:val>
                                        </p:tav>
                                        <p:tav tm="100000">
                                          <p:val>
                                            <p:strVal val="#ppt_x"/>
                                          </p:val>
                                        </p:tav>
                                      </p:tavLst>
                                    </p:anim>
                                    <p:anim calcmode="lin" valueType="num">
                                      <p:cBhvr>
                                        <p:cTn id="130" dur="1000" fill="hold"/>
                                        <p:tgtEl>
                                          <p:spTgt spid="732"/>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Class="entr" nodeType="clickEffect" presetSubtype="2" presetID="2" grpId="30" fill="hold">
                                  <p:stCondLst>
                                    <p:cond delay="0"/>
                                  </p:stCondLst>
                                  <p:iterate type="el" backwards="0">
                                    <p:tmAbs val="0"/>
                                  </p:iterate>
                                  <p:childTnLst>
                                    <p:set>
                                      <p:cBhvr>
                                        <p:cTn id="134" fill="hold"/>
                                        <p:tgtEl>
                                          <p:spTgt spid="733"/>
                                        </p:tgtEl>
                                        <p:attrNameLst>
                                          <p:attrName>style.visibility</p:attrName>
                                        </p:attrNameLst>
                                      </p:cBhvr>
                                      <p:to>
                                        <p:strVal val="visible"/>
                                      </p:to>
                                    </p:set>
                                    <p:anim calcmode="lin" valueType="num">
                                      <p:cBhvr>
                                        <p:cTn id="135" dur="1000" fill="hold"/>
                                        <p:tgtEl>
                                          <p:spTgt spid="733"/>
                                        </p:tgtEl>
                                        <p:attrNameLst>
                                          <p:attrName>ppt_x</p:attrName>
                                        </p:attrNameLst>
                                      </p:cBhvr>
                                      <p:tavLst>
                                        <p:tav tm="0">
                                          <p:val>
                                            <p:strVal val="1+#ppt_w/2"/>
                                          </p:val>
                                        </p:tav>
                                        <p:tav tm="100000">
                                          <p:val>
                                            <p:strVal val="#ppt_x"/>
                                          </p:val>
                                        </p:tav>
                                      </p:tavLst>
                                    </p:anim>
                                    <p:anim calcmode="lin" valueType="num">
                                      <p:cBhvr>
                                        <p:cTn id="136" dur="1000" fill="hold"/>
                                        <p:tgtEl>
                                          <p:spTgt spid="733"/>
                                        </p:tgtEl>
                                        <p:attrNameLst>
                                          <p:attrName>ppt_y</p:attrName>
                                        </p:attrNameLst>
                                      </p:cBhvr>
                                      <p:tavLst>
                                        <p:tav tm="0">
                                          <p:val>
                                            <p:strVal val="#ppt_y"/>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Class="entr" nodeType="clickEffect" presetSubtype="0" presetID="15" grpId="31" fill="hold">
                                  <p:stCondLst>
                                    <p:cond delay="0"/>
                                  </p:stCondLst>
                                  <p:iterate type="el" backwards="0">
                                    <p:tmAbs val="0"/>
                                  </p:iterate>
                                  <p:childTnLst>
                                    <p:set>
                                      <p:cBhvr>
                                        <p:cTn id="140" fill="hold"/>
                                        <p:tgtEl>
                                          <p:spTgt spid="666"/>
                                        </p:tgtEl>
                                        <p:attrNameLst>
                                          <p:attrName>style.visibility</p:attrName>
                                        </p:attrNameLst>
                                      </p:cBhvr>
                                      <p:to>
                                        <p:strVal val="visible"/>
                                      </p:to>
                                    </p:set>
                                    <p:anim calcmode="lin" valueType="num">
                                      <p:cBhvr>
                                        <p:cTn id="141" dur="1000" fill="hold"/>
                                        <p:tgtEl>
                                          <p:spTgt spid="666"/>
                                        </p:tgtEl>
                                        <p:attrNameLst>
                                          <p:attrName>ppt_w</p:attrName>
                                        </p:attrNameLst>
                                      </p:cBhvr>
                                      <p:tavLst>
                                        <p:tav tm="0">
                                          <p:val>
                                            <p:fltVal val="0"/>
                                          </p:val>
                                        </p:tav>
                                        <p:tav tm="100000">
                                          <p:val>
                                            <p:strVal val="#ppt_w"/>
                                          </p:val>
                                        </p:tav>
                                      </p:tavLst>
                                    </p:anim>
                                    <p:anim calcmode="lin" valueType="num">
                                      <p:cBhvr>
                                        <p:cTn id="142" dur="1000" fill="hold"/>
                                        <p:tgtEl>
                                          <p:spTgt spid="666"/>
                                        </p:tgtEl>
                                        <p:attrNameLst>
                                          <p:attrName>ppt_h</p:attrName>
                                        </p:attrNameLst>
                                      </p:cBhvr>
                                      <p:tavLst>
                                        <p:tav tm="0">
                                          <p:val>
                                            <p:fltVal val="0"/>
                                          </p:val>
                                        </p:tav>
                                        <p:tav tm="100000">
                                          <p:val>
                                            <p:strVal val="#ppt_h"/>
                                          </p:val>
                                        </p:tav>
                                      </p:tavLst>
                                    </p:anim>
                                    <p:anim calcmode="lin" valueType="num">
                                      <p:cBhvr>
                                        <p:cTn id="143" dur="1000" fill="hold"/>
                                        <p:tgtEl>
                                          <p:spTgt spid="666"/>
                                        </p:tgtEl>
                                        <p:attrNameLst>
                                          <p:attrName>ppt_x</p:attrName>
                                        </p:attrNameLst>
                                      </p:cBhvr>
                                      <p:tavLst>
                                        <p:tav tm="0" fmla="#ppt_x+(cos(-2*pi*(1-$))*-#ppt_x-sin(-2*pi*(1-$))*(1-#ppt_y))*(1-$)">
                                          <p:val>
                                            <p:fltVal val="0"/>
                                          </p:val>
                                        </p:tav>
                                        <p:tav tm="100000">
                                          <p:val>
                                            <p:fltVal val="1"/>
                                          </p:val>
                                        </p:tav>
                                      </p:tavLst>
                                    </p:anim>
                                    <p:anim calcmode="lin" valueType="num">
                                      <p:cBhvr>
                                        <p:cTn id="144" dur="1000" fill="hold"/>
                                        <p:tgtEl>
                                          <p:spTgt spid="6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45" fill="hold">
                      <p:stCondLst>
                        <p:cond delay="indefinite"/>
                      </p:stCondLst>
                      <p:childTnLst>
                        <p:par>
                          <p:cTn id="146" fill="hold">
                            <p:stCondLst>
                              <p:cond delay="0"/>
                            </p:stCondLst>
                            <p:childTnLst>
                              <p:par>
                                <p:cTn id="147" presetClass="entr" nodeType="clickEffect" presetSubtype="8" presetID="2" grpId="32" fill="hold">
                                  <p:stCondLst>
                                    <p:cond delay="0"/>
                                  </p:stCondLst>
                                  <p:iterate type="el" backwards="0">
                                    <p:tmAbs val="0"/>
                                  </p:iterate>
                                  <p:childTnLst>
                                    <p:set>
                                      <p:cBhvr>
                                        <p:cTn id="148" fill="hold"/>
                                        <p:tgtEl>
                                          <p:spTgt spid="734"/>
                                        </p:tgtEl>
                                        <p:attrNameLst>
                                          <p:attrName>style.visibility</p:attrName>
                                        </p:attrNameLst>
                                      </p:cBhvr>
                                      <p:to>
                                        <p:strVal val="visible"/>
                                      </p:to>
                                    </p:set>
                                    <p:anim calcmode="lin" valueType="num">
                                      <p:cBhvr>
                                        <p:cTn id="149" dur="1000" fill="hold"/>
                                        <p:tgtEl>
                                          <p:spTgt spid="734"/>
                                        </p:tgtEl>
                                        <p:attrNameLst>
                                          <p:attrName>ppt_x</p:attrName>
                                        </p:attrNameLst>
                                      </p:cBhvr>
                                      <p:tavLst>
                                        <p:tav tm="0">
                                          <p:val>
                                            <p:strVal val="0-#ppt_w/2"/>
                                          </p:val>
                                        </p:tav>
                                        <p:tav tm="100000">
                                          <p:val>
                                            <p:strVal val="#ppt_x"/>
                                          </p:val>
                                        </p:tav>
                                      </p:tavLst>
                                    </p:anim>
                                    <p:anim calcmode="lin" valueType="num">
                                      <p:cBhvr>
                                        <p:cTn id="150" dur="1000" fill="hold"/>
                                        <p:tgtEl>
                                          <p:spTgt spid="7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9" grpId="28"/>
      <p:bldP build="whole" bldLvl="1" animBg="1" rev="0" advAuto="0" spid="681" grpId="22"/>
      <p:bldP build="whole" bldLvl="1" animBg="1" rev="0" advAuto="0" spid="668" grpId="14"/>
      <p:bldP build="whole" bldLvl="1" animBg="1" rev="0" advAuto="0" spid="733" grpId="30"/>
      <p:bldP build="whole" bldLvl="1" animBg="1" rev="0" advAuto="0" spid="717" grpId="10"/>
      <p:bldP build="whole" bldLvl="1" animBg="1" rev="0" advAuto="0" spid="735" grpId="1"/>
      <p:bldP build="whole" bldLvl="1" animBg="1" rev="0" advAuto="0" spid="651" grpId="6"/>
      <p:bldP build="whole" bldLvl="1" animBg="1" rev="0" advAuto="0" spid="666" grpId="31"/>
      <p:bldP build="whole" bldLvl="1" animBg="1" rev="0" advAuto="0" spid="660" grpId="5"/>
      <p:bldP build="whole" bldLvl="1" animBg="1" rev="0" advAuto="0" spid="664" grpId="13"/>
      <p:bldP build="whole" bldLvl="1" animBg="1" rev="0" advAuto="0" spid="731" grpId="27"/>
      <p:bldP build="whole" bldLvl="1" animBg="1" rev="0" advAuto="0" spid="713" grpId="7"/>
      <p:bldP build="whole" bldLvl="1" animBg="1" rev="0" advAuto="0" spid="722" grpId="24"/>
      <p:bldP build="whole" bldLvl="1" animBg="1" rev="0" advAuto="0" spid="721" grpId="9"/>
      <p:bldP build="whole" bldLvl="1" animBg="1" rev="0" advAuto="0" spid="732" grpId="29"/>
      <p:bldP build="whole" bldLvl="1" animBg="1" rev="0" advAuto="0" spid="673" grpId="15"/>
      <p:bldP build="whole" bldLvl="1" animBg="1" rev="0" advAuto="0" spid="665" grpId="12"/>
      <p:bldP build="whole" bldLvl="1" animBg="1" rev="0" advAuto="0" spid="700" grpId="20"/>
      <p:bldP build="whole" bldLvl="1" animBg="1" rev="0" advAuto="0" spid="734" grpId="32"/>
      <p:bldP build="whole" bldLvl="1" animBg="1" rev="0" advAuto="0" spid="657" grpId="3"/>
      <p:bldP build="whole" bldLvl="1" animBg="1" rev="0" advAuto="0" spid="663" grpId="4"/>
      <p:bldP build="whole" bldLvl="1" animBg="1" rev="0" advAuto="0" spid="698" grpId="18"/>
      <p:bldP build="whole" bldLvl="1" animBg="1" rev="0" advAuto="0" spid="654" grpId="2"/>
      <p:bldP build="whole" bldLvl="1" animBg="1" rev="0" advAuto="0" spid="689" grpId="17"/>
      <p:bldP build="whole" bldLvl="1" animBg="1" rev="0" advAuto="0" spid="677" grpId="16"/>
      <p:bldP build="whole" bldLvl="1" animBg="1" rev="0" advAuto="0" spid="699" grpId="11"/>
      <p:bldP build="whole" bldLvl="1" animBg="1" rev="0" advAuto="0" spid="709" grpId="19"/>
      <p:bldP build="whole" bldLvl="1" animBg="1" rev="0" advAuto="0" spid="667" grpId="8"/>
      <p:bldP build="whole" bldLvl="1" animBg="1" rev="0" advAuto="0" spid="705" grpId="21"/>
      <p:bldP build="whole" bldLvl="1" animBg="1" rev="0" advAuto="0" spid="685" grpId="23"/>
      <p:bldP build="whole" bldLvl="1" animBg="1" rev="0" advAuto="0" spid="730" grpId="25"/>
      <p:bldP build="whole" bldLvl="1" animBg="1" rev="0" advAuto="0" spid="726" grpId="26"/>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7" name="while (1) { // In Client_node_task…"/>
          <p:cNvSpPr txBox="1"/>
          <p:nvPr/>
        </p:nvSpPr>
        <p:spPr>
          <a:xfrm>
            <a:off x="812799" y="2137629"/>
            <a:ext cx="12425128" cy="8756613"/>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1800">
                <a:solidFill>
                  <a:srgbClr val="4E9072"/>
                </a:solidFill>
                <a:latin typeface="Monaco"/>
                <a:ea typeface="Monaco"/>
                <a:cs typeface="Monaco"/>
                <a:sym typeface="Monaco"/>
              </a:defRPr>
            </a:pPr>
            <a:r>
              <a:rPr>
                <a:solidFill>
                  <a:srgbClr val="931A68"/>
                </a:solidFill>
              </a:rPr>
              <a:t>while</a:t>
            </a:r>
            <a:r>
              <a:rPr>
                <a:solidFill>
                  <a:srgbClr val="000000"/>
                </a:solidFill>
              </a:rPr>
              <a:t> (1) { </a:t>
            </a:r>
            <a:r>
              <a:t>// In Client_node_task</a:t>
            </a:r>
            <a:endParaRPr>
              <a:solidFill>
                <a:srgbClr val="000000"/>
              </a:solidFill>
            </a:endParaRPr>
          </a:p>
          <a:p>
            <a:pPr defTabSz="457200">
              <a:spcBef>
                <a:spcPts val="0"/>
              </a:spcBef>
              <a:defRPr sz="1800">
                <a:solidFill>
                  <a:srgbClr val="931A68"/>
                </a:solidFill>
                <a:latin typeface="Monaco"/>
                <a:ea typeface="Monaco"/>
                <a:cs typeface="Monaco"/>
                <a:sym typeface="Monaco"/>
              </a:defRPr>
            </a:pPr>
            <a:r>
              <a:rPr>
                <a:solidFill>
                  <a:srgbClr val="000000"/>
                </a:solidFill>
              </a:rPr>
              <a:t>    </a:t>
            </a:r>
            <a:r>
              <a:t>select</a:t>
            </a:r>
            <a:r>
              <a:rPr>
                <a:solidFill>
                  <a:srgbClr val="000000"/>
                </a:solidFill>
              </a:rPr>
              <a:t> {</a:t>
            </a:r>
            <a:endParaRPr>
              <a:solidFill>
                <a:srgbClr val="000000"/>
              </a:solidFill>
            </a:endParaRPr>
          </a:p>
          <a:p>
            <a:pPr defTabSz="457200">
              <a:spcBef>
                <a:spcPts val="0"/>
              </a:spcBef>
              <a:defRPr sz="1800">
                <a:solidFill>
                  <a:srgbClr val="000000"/>
                </a:solidFill>
                <a:latin typeface="Monaco"/>
                <a:ea typeface="Monaco"/>
                <a:cs typeface="Monaco"/>
                <a:sym typeface="Monaco"/>
              </a:defRPr>
            </a:pPr>
            <a:r>
              <a:t>        </a:t>
            </a:r>
            <a:r>
              <a:rPr>
                <a:solidFill>
                  <a:srgbClr val="931A68"/>
                </a:solidFill>
              </a:rPr>
              <a:t>case</a:t>
            </a:r>
            <a:r>
              <a:t> tmr </a:t>
            </a:r>
            <a:r>
              <a:rPr>
                <a:solidFill>
                  <a:srgbClr val="931A68"/>
                </a:solidFill>
              </a:rPr>
              <a:t>when</a:t>
            </a:r>
            <a:r>
              <a:t> timerafter (time_ticks) :&gt; </a:t>
            </a:r>
            <a:r>
              <a:rPr>
                <a:solidFill>
                  <a:srgbClr val="931A68"/>
                </a:solidFill>
              </a:rPr>
              <a:t>void</a:t>
            </a:r>
            <a:r>
              <a:t> : {</a:t>
            </a:r>
          </a:p>
          <a:p>
            <a:pPr defTabSz="457200">
              <a:spcBef>
                <a:spcPts val="0"/>
              </a:spcBef>
              <a:defRPr sz="1800">
                <a:solidFill>
                  <a:srgbClr val="0326CC"/>
                </a:solidFill>
                <a:latin typeface="Monaco"/>
                <a:ea typeface="Monaco"/>
                <a:cs typeface="Monaco"/>
                <a:sym typeface="Monaco"/>
              </a:defRPr>
            </a:pPr>
            <a:r>
              <a:rPr>
                <a:solidFill>
                  <a:srgbClr val="000000"/>
                </a:solidFill>
              </a:rPr>
              <a:t>            </a:t>
            </a:r>
            <a:r>
              <a:rPr>
                <a:solidFill>
                  <a:srgbClr val="931A68"/>
                </a:solidFill>
              </a:rPr>
              <a:t>if</a:t>
            </a:r>
            <a:r>
              <a:rPr>
                <a:solidFill>
                  <a:srgbClr val="000000"/>
                </a:solidFill>
              </a:rPr>
              <a:t> (client_state == </a:t>
            </a:r>
            <a:r>
              <a:t>CS_SEND_DO_IO_SERVER</a:t>
            </a:r>
            <a:r>
              <a:rPr>
                <a:solidFill>
                  <a:srgbClr val="000000"/>
                </a:solidFill>
              </a:rPr>
              <a:t>) {</a:t>
            </a:r>
            <a:endParaRPr>
              <a:solidFill>
                <a:srgbClr val="000000"/>
              </a:solidFill>
            </a:endParaRPr>
          </a:p>
          <a:p>
            <a:pPr defTabSz="457200">
              <a:spcBef>
                <a:spcPts val="0"/>
              </a:spcBef>
              <a:defRPr sz="1800">
                <a:solidFill>
                  <a:srgbClr val="000000"/>
                </a:solidFill>
                <a:latin typeface="Monaco"/>
                <a:ea typeface="Monaco"/>
                <a:cs typeface="Monaco"/>
                <a:sym typeface="Monaco"/>
              </a:defRPr>
            </a:pPr>
            <a:r>
              <a:t>                </a:t>
            </a:r>
            <a:r>
              <a:rPr>
                <a:solidFill>
                  <a:srgbClr val="931A68"/>
                </a:solidFill>
              </a:rPr>
              <a:t>switch</a:t>
            </a:r>
            <a:r>
              <a:t> (iof_client) { </a:t>
            </a:r>
            <a:r>
              <a:rPr>
                <a:solidFill>
                  <a:srgbClr val="4E9072"/>
                </a:solidFill>
              </a:rPr>
              <a:t>// First this..</a:t>
            </a:r>
          </a:p>
          <a:p>
            <a:pPr defTabSz="457200">
              <a:spcBef>
                <a:spcPts val="0"/>
              </a:spcBef>
              <a:defRPr sz="1800">
                <a:solidFill>
                  <a:srgbClr val="000000"/>
                </a:solidFill>
                <a:latin typeface="Monaco"/>
                <a:ea typeface="Monaco"/>
                <a:cs typeface="Monaco"/>
                <a:sym typeface="Monaco"/>
              </a:defRPr>
            </a:pPr>
            <a:r>
              <a:t>                    </a:t>
            </a:r>
            <a:r>
              <a:rPr>
                <a:solidFill>
                  <a:srgbClr val="931A68"/>
                </a:solidFill>
              </a:rPr>
              <a:t>case</a:t>
            </a:r>
            <a:r>
              <a:t> 0: {</a:t>
            </a:r>
          </a:p>
          <a:p>
            <a:pPr defTabSz="457200">
              <a:spcBef>
                <a:spcPts val="0"/>
              </a:spcBef>
              <a:defRPr sz="1800">
                <a:solidFill>
                  <a:srgbClr val="000000"/>
                </a:solidFill>
                <a:latin typeface="Monaco"/>
                <a:ea typeface="Monaco"/>
                <a:cs typeface="Monaco"/>
                <a:sym typeface="Monaco"/>
              </a:defRPr>
            </a:pPr>
            <a:r>
              <a:t>                        context.</a:t>
            </a:r>
            <a:r>
              <a:rPr>
                <a:solidFill>
                  <a:srgbClr val="0326CC"/>
                </a:solidFill>
              </a:rPr>
              <a:t>temps_degC</a:t>
            </a:r>
            <a:r>
              <a:t>[0] = i_conn_0.SET_GET_TEMP (temp_degC);</a:t>
            </a:r>
          </a:p>
          <a:p>
            <a:pPr defTabSz="457200">
              <a:spcBef>
                <a:spcPts val="0"/>
              </a:spcBef>
              <a:defRPr sz="18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800">
                <a:solidFill>
                  <a:srgbClr val="000000"/>
                </a:solidFill>
                <a:latin typeface="Monaco"/>
                <a:ea typeface="Monaco"/>
                <a:cs typeface="Monaco"/>
                <a:sym typeface="Monaco"/>
              </a:defRPr>
            </a:pPr>
            <a:r>
              <a:t>                    </a:t>
            </a:r>
            <a:r>
              <a:rPr>
                <a:solidFill>
                  <a:srgbClr val="931A68"/>
                </a:solidFill>
              </a:rPr>
              <a:t>case</a:t>
            </a:r>
            <a:r>
              <a:t> 1: {</a:t>
            </a:r>
          </a:p>
          <a:p>
            <a:pPr defTabSz="457200">
              <a:spcBef>
                <a:spcPts val="0"/>
              </a:spcBef>
              <a:defRPr sz="1800">
                <a:solidFill>
                  <a:srgbClr val="000000"/>
                </a:solidFill>
                <a:latin typeface="Monaco"/>
                <a:ea typeface="Monaco"/>
                <a:cs typeface="Monaco"/>
                <a:sym typeface="Monaco"/>
              </a:defRPr>
            </a:pPr>
            <a:r>
              <a:t>                        context.</a:t>
            </a:r>
            <a:r>
              <a:rPr>
                <a:solidFill>
                  <a:srgbClr val="0326CC"/>
                </a:solidFill>
              </a:rPr>
              <a:t>temps_degC</a:t>
            </a:r>
            <a:r>
              <a:t>[1] = i_conn_1.SET_GET_TEMP (temp_degC);</a:t>
            </a:r>
          </a:p>
          <a:p>
            <a:pPr defTabSz="457200">
              <a:spcBef>
                <a:spcPts val="0"/>
              </a:spcBef>
              <a:defRPr sz="18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800">
                <a:solidFill>
                  <a:srgbClr val="000000"/>
                </a:solidFill>
                <a:latin typeface="Monaco"/>
                <a:ea typeface="Monaco"/>
                <a:cs typeface="Monaco"/>
                <a:sym typeface="Monaco"/>
              </a:defRPr>
            </a:pPr>
            <a:r>
              <a:t>                    </a:t>
            </a:r>
            <a:r>
              <a:rPr>
                <a:solidFill>
                  <a:srgbClr val="931A68"/>
                </a:solidFill>
              </a:rPr>
              <a:t>case</a:t>
            </a:r>
            <a:r>
              <a:t> 2: {</a:t>
            </a:r>
          </a:p>
          <a:p>
            <a:pPr defTabSz="457200">
              <a:spcBef>
                <a:spcPts val="0"/>
              </a:spcBef>
              <a:defRPr sz="1800">
                <a:solidFill>
                  <a:srgbClr val="000000"/>
                </a:solidFill>
                <a:latin typeface="Monaco"/>
                <a:ea typeface="Monaco"/>
                <a:cs typeface="Monaco"/>
                <a:sym typeface="Monaco"/>
              </a:defRPr>
            </a:pPr>
            <a:r>
              <a:t>                        context.</a:t>
            </a:r>
            <a:r>
              <a:rPr>
                <a:solidFill>
                  <a:srgbClr val="0326CC"/>
                </a:solidFill>
              </a:rPr>
              <a:t>temps_degC</a:t>
            </a:r>
            <a:r>
              <a:t>[2] = i_conn_2.SET_GET_TEMP (temp_degC);</a:t>
            </a:r>
          </a:p>
          <a:p>
            <a:pPr defTabSz="457200">
              <a:spcBef>
                <a:spcPts val="0"/>
              </a:spcBef>
              <a:defRPr sz="18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800">
                <a:solidFill>
                  <a:srgbClr val="000000"/>
                </a:solidFill>
                <a:latin typeface="Monaco"/>
                <a:ea typeface="Monaco"/>
                <a:cs typeface="Monaco"/>
                <a:sym typeface="Monaco"/>
              </a:defRPr>
            </a:pPr>
            <a:r>
              <a:t>                }</a:t>
            </a:r>
          </a:p>
          <a:p>
            <a:pPr defTabSz="457200">
              <a:spcBef>
                <a:spcPts val="0"/>
              </a:spcBef>
              <a:defRPr sz="1800">
                <a:solidFill>
                  <a:srgbClr val="000000"/>
                </a:solidFill>
                <a:latin typeface="Monaco"/>
                <a:ea typeface="Monaco"/>
                <a:cs typeface="Monaco"/>
                <a:sym typeface="Monaco"/>
              </a:defRPr>
            </a:pPr>
            <a:r>
              <a:t>                iof_client++; </a:t>
            </a:r>
            <a:r>
              <a:rPr>
                <a:solidFill>
                  <a:srgbClr val="4E9072"/>
                </a:solidFill>
              </a:rPr>
              <a:t>// ..then this</a:t>
            </a:r>
          </a:p>
          <a:p>
            <a:pPr defTabSz="457200">
              <a:spcBef>
                <a:spcPts val="0"/>
              </a:spcBef>
              <a:defRPr sz="1800">
                <a:solidFill>
                  <a:srgbClr val="000000"/>
                </a:solidFill>
                <a:latin typeface="Monaco"/>
                <a:ea typeface="Monaco"/>
                <a:cs typeface="Monaco"/>
                <a:sym typeface="Monaco"/>
              </a:defRPr>
            </a:pPr>
            <a:r>
              <a:t>                </a:t>
            </a:r>
            <a:r>
              <a:rPr>
                <a:solidFill>
                  <a:srgbClr val="931A68"/>
                </a:solidFill>
              </a:rPr>
              <a:t>if</a:t>
            </a:r>
            <a:r>
              <a:t> (iof_client == NUM_CONNS_PER_NODE) {</a:t>
            </a:r>
          </a:p>
          <a:p>
            <a:pPr defTabSz="457200">
              <a:spcBef>
                <a:spcPts val="0"/>
              </a:spcBef>
              <a:defRPr sz="1800">
                <a:solidFill>
                  <a:srgbClr val="000000"/>
                </a:solidFill>
                <a:latin typeface="Monaco"/>
                <a:ea typeface="Monaco"/>
                <a:cs typeface="Monaco"/>
                <a:sym typeface="Monaco"/>
              </a:defRPr>
            </a:pPr>
            <a:r>
              <a:t>                    iof_client = 0;</a:t>
            </a:r>
          </a:p>
          <a:p>
            <a:pPr defTabSz="457200">
              <a:spcBef>
                <a:spcPts val="0"/>
              </a:spcBef>
              <a:defRPr sz="1800">
                <a:solidFill>
                  <a:srgbClr val="000000"/>
                </a:solidFill>
                <a:latin typeface="Monaco"/>
                <a:ea typeface="Monaco"/>
                <a:cs typeface="Monaco"/>
                <a:sym typeface="Monaco"/>
              </a:defRPr>
            </a:pPr>
            <a:r>
              <a:t>                    temp_degC = calculate_new_temp_from_flow (context, temp_degC);</a:t>
            </a:r>
          </a:p>
          <a:p>
            <a:pPr defTabSz="457200">
              <a:spcBef>
                <a:spcPts val="0"/>
              </a:spcBef>
              <a:defRPr sz="1800">
                <a:solidFill>
                  <a:srgbClr val="4E9072"/>
                </a:solidFill>
                <a:latin typeface="Monaco"/>
                <a:ea typeface="Monaco"/>
                <a:cs typeface="Monaco"/>
                <a:sym typeface="Monaco"/>
              </a:defRPr>
            </a:pPr>
            <a:r>
              <a:rPr>
                <a:solidFill>
                  <a:srgbClr val="000000"/>
                </a:solidFill>
              </a:rPr>
              <a:t>                    context.</a:t>
            </a:r>
            <a:r>
              <a:rPr>
                <a:solidFill>
                  <a:srgbClr val="0326CC"/>
                </a:solidFill>
              </a:rPr>
              <a:t>cycle_cnt</a:t>
            </a:r>
            <a:r>
              <a:rPr>
                <a:solidFill>
                  <a:srgbClr val="000000"/>
                </a:solidFill>
              </a:rPr>
              <a:t>++; </a:t>
            </a:r>
            <a:r>
              <a:t>// at client NUM_CONNS_PER_NODE seen</a:t>
            </a:r>
          </a:p>
          <a:p>
            <a:pPr defTabSz="457200">
              <a:spcBef>
                <a:spcPts val="0"/>
              </a:spcBef>
              <a:defRPr sz="1800">
                <a:solidFill>
                  <a:srgbClr val="000000"/>
                </a:solidFill>
                <a:latin typeface="Monaco"/>
                <a:ea typeface="Monaco"/>
                <a:cs typeface="Monaco"/>
                <a:sym typeface="Monaco"/>
              </a:defRPr>
            </a:pPr>
            <a:r>
              <a:t>                    client_state = </a:t>
            </a:r>
            <a:r>
              <a:rPr>
                <a:solidFill>
                  <a:srgbClr val="0326CC"/>
                </a:solidFill>
              </a:rPr>
              <a:t>CS_SYNCHRONIZE</a:t>
            </a:r>
            <a:r>
              <a:t>;</a:t>
            </a:r>
          </a:p>
          <a:p>
            <a:pPr defTabSz="457200">
              <a:spcBef>
                <a:spcPts val="0"/>
              </a:spcBef>
              <a:defRPr sz="1800">
                <a:solidFill>
                  <a:srgbClr val="000000"/>
                </a:solidFill>
                <a:latin typeface="Monaco"/>
                <a:ea typeface="Monaco"/>
                <a:cs typeface="Monaco"/>
                <a:sym typeface="Monaco"/>
              </a:defRPr>
            </a:pPr>
            <a:r>
              <a:t>                    tmr :&gt; time_ticks;</a:t>
            </a:r>
          </a:p>
          <a:p>
            <a:pPr defTabSz="457200">
              <a:spcBef>
                <a:spcPts val="0"/>
              </a:spcBef>
              <a:defRPr sz="1800">
                <a:solidFill>
                  <a:srgbClr val="000000"/>
                </a:solidFill>
                <a:latin typeface="Monaco"/>
                <a:ea typeface="Monaco"/>
                <a:cs typeface="Monaco"/>
                <a:sym typeface="Monaco"/>
              </a:defRPr>
            </a:pPr>
            <a:r>
              <a:t>                    time_ticks += CLIENT_DELAY_UNTIL_NEXT_SYNCH_POLL_US * XS1_TIMER_MHZ;</a:t>
            </a:r>
          </a:p>
          <a:p>
            <a:pPr defTabSz="457200">
              <a:spcBef>
                <a:spcPts val="0"/>
              </a:spcBef>
              <a:defRPr sz="1800">
                <a:solidFill>
                  <a:srgbClr val="4E9072"/>
                </a:solidFill>
                <a:latin typeface="Monaco"/>
                <a:ea typeface="Monaco"/>
                <a:cs typeface="Monaco"/>
                <a:sym typeface="Monaco"/>
              </a:defRPr>
            </a:pPr>
            <a:r>
              <a:rPr>
                <a:solidFill>
                  <a:srgbClr val="000000"/>
                </a:solidFill>
              </a:rPr>
              <a:t>                } </a:t>
            </a:r>
            <a:r>
              <a:rPr>
                <a:solidFill>
                  <a:srgbClr val="931A68"/>
                </a:solidFill>
              </a:rPr>
              <a:t>else</a:t>
            </a:r>
            <a:r>
              <a:rPr>
                <a:solidFill>
                  <a:srgbClr val="000000"/>
                </a:solidFill>
              </a:rPr>
              <a:t> { </a:t>
            </a:r>
            <a:r>
              <a:t>//doing next SET_GET_TEMP</a:t>
            </a:r>
            <a:endParaRPr>
              <a:solidFill>
                <a:srgbClr val="000000"/>
              </a:solidFill>
            </a:endParaRPr>
          </a:p>
          <a:p>
            <a:pPr defTabSz="457200">
              <a:spcBef>
                <a:spcPts val="0"/>
              </a:spcBef>
              <a:defRPr sz="1800">
                <a:solidFill>
                  <a:srgbClr val="000000"/>
                </a:solidFill>
                <a:latin typeface="Monaco"/>
                <a:ea typeface="Monaco"/>
                <a:cs typeface="Monaco"/>
                <a:sym typeface="Monaco"/>
              </a:defRPr>
            </a:pPr>
            <a:r>
              <a:t>                    tmr :&gt; time_ticks;</a:t>
            </a:r>
          </a:p>
          <a:p>
            <a:pPr defTabSz="457200">
              <a:spcBef>
                <a:spcPts val="0"/>
              </a:spcBef>
              <a:defRPr sz="1800">
                <a:solidFill>
                  <a:srgbClr val="000000"/>
                </a:solidFill>
                <a:latin typeface="Monaco"/>
                <a:ea typeface="Monaco"/>
                <a:cs typeface="Monaco"/>
                <a:sym typeface="Monaco"/>
              </a:defRPr>
            </a:pPr>
            <a:r>
              <a:t>                    time_ticks += CLIENT_DELAY_UNTIL_NEXT_THIRD_US * XS1_TIMER_MHZ;</a:t>
            </a:r>
          </a:p>
          <a:p>
            <a:pPr defTabSz="457200">
              <a:spcBef>
                <a:spcPts val="0"/>
              </a:spcBef>
              <a:defRPr sz="1800">
                <a:solidFill>
                  <a:srgbClr val="000000"/>
                </a:solidFill>
                <a:latin typeface="Monaco"/>
                <a:ea typeface="Monaco"/>
                <a:cs typeface="Monaco"/>
                <a:sym typeface="Monaco"/>
              </a:defRPr>
            </a:pPr>
            <a:r>
              <a:t>                }</a:t>
            </a:r>
          </a:p>
        </p:txBody>
      </p:sp>
      <p:sp>
        <p:nvSpPr>
          <p:cNvPr id="738" name="while (1) { // In Server_node_task…"/>
          <p:cNvSpPr txBox="1"/>
          <p:nvPr/>
        </p:nvSpPr>
        <p:spPr>
          <a:xfrm>
            <a:off x="11526739" y="2137628"/>
            <a:ext cx="14482862" cy="6534114"/>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1800">
                <a:solidFill>
                  <a:srgbClr val="4E9072"/>
                </a:solidFill>
                <a:latin typeface="Monaco"/>
                <a:ea typeface="Monaco"/>
                <a:cs typeface="Monaco"/>
                <a:sym typeface="Monaco"/>
              </a:defRPr>
            </a:pPr>
            <a:r>
              <a:rPr>
                <a:solidFill>
                  <a:srgbClr val="931A68"/>
                </a:solidFill>
              </a:rPr>
              <a:t>while</a:t>
            </a:r>
            <a:r>
              <a:rPr>
                <a:solidFill>
                  <a:srgbClr val="000000"/>
                </a:solidFill>
              </a:rPr>
              <a:t> (1) { </a:t>
            </a:r>
            <a:r>
              <a:t>// In Server_node_task</a:t>
            </a:r>
            <a:endParaRPr>
              <a:solidFill>
                <a:srgbClr val="000000"/>
              </a:solidFill>
            </a:endParaRPr>
          </a:p>
          <a:p>
            <a:pPr defTabSz="457200">
              <a:spcBef>
                <a:spcPts val="0"/>
              </a:spcBef>
              <a:defRPr sz="1800">
                <a:solidFill>
                  <a:srgbClr val="931A68"/>
                </a:solidFill>
                <a:latin typeface="Monaco"/>
                <a:ea typeface="Monaco"/>
                <a:cs typeface="Monaco"/>
                <a:sym typeface="Monaco"/>
              </a:defRPr>
            </a:pPr>
            <a:r>
              <a:rPr>
                <a:solidFill>
                  <a:srgbClr val="000000"/>
                </a:solidFill>
              </a:rPr>
              <a:t>    </a:t>
            </a:r>
            <a:r>
              <a:t>select</a:t>
            </a:r>
            <a:r>
              <a:rPr>
                <a:solidFill>
                  <a:srgbClr val="000000"/>
                </a:solidFill>
              </a:rPr>
              <a:t> {</a:t>
            </a:r>
            <a:endParaRPr>
              <a:solidFill>
                <a:srgbClr val="000000"/>
              </a:solidFill>
            </a:endParaRPr>
          </a:p>
          <a:p>
            <a:pPr defTabSz="457200">
              <a:spcBef>
                <a:spcPts val="0"/>
              </a:spcBef>
              <a:defRPr sz="1800">
                <a:solidFill>
                  <a:srgbClr val="000000"/>
                </a:solidFill>
                <a:latin typeface="Monaco"/>
                <a:ea typeface="Monaco"/>
                <a:cs typeface="Monaco"/>
                <a:sym typeface="Monaco"/>
              </a:defRPr>
            </a:pPr>
            <a:r>
              <a:t>        </a:t>
            </a:r>
            <a:r>
              <a:rPr>
                <a:solidFill>
                  <a:srgbClr val="931A68"/>
                </a:solidFill>
              </a:rPr>
              <a:t>case</a:t>
            </a:r>
            <a:r>
              <a:t> i_conn_0.SET_GET_TEMP (</a:t>
            </a:r>
            <a:r>
              <a:rPr>
                <a:solidFill>
                  <a:srgbClr val="931A68"/>
                </a:solidFill>
              </a:rPr>
              <a:t>const</a:t>
            </a:r>
            <a:r>
              <a:t> temp_degC_t temp_degC_in) -&gt; temp_degC_t temp_degC_return : {</a:t>
            </a:r>
          </a:p>
          <a:p>
            <a:pPr defTabSz="457200">
              <a:spcBef>
                <a:spcPts val="0"/>
              </a:spcBef>
              <a:defRPr sz="1800">
                <a:solidFill>
                  <a:srgbClr val="000000"/>
                </a:solidFill>
                <a:latin typeface="Monaco"/>
                <a:ea typeface="Monaco"/>
                <a:cs typeface="Monaco"/>
                <a:sym typeface="Monaco"/>
              </a:defRPr>
            </a:pPr>
            <a:r>
              <a:t>            temp_degC_return = temp_degC; </a:t>
            </a:r>
            <a:r>
              <a:rPr>
                <a:solidFill>
                  <a:srgbClr val="4E9072"/>
                </a:solidFill>
              </a:rPr>
              <a:t>// always return old value</a:t>
            </a:r>
          </a:p>
          <a:p>
            <a:pPr defTabSz="457200">
              <a:spcBef>
                <a:spcPts val="0"/>
              </a:spcBef>
              <a:defRPr sz="1800">
                <a:solidFill>
                  <a:srgbClr val="4E9072"/>
                </a:solidFill>
                <a:latin typeface="Monaco"/>
                <a:ea typeface="Monaco"/>
                <a:cs typeface="Monaco"/>
                <a:sym typeface="Monaco"/>
              </a:defRPr>
            </a:pPr>
            <a:r>
              <a:rPr>
                <a:solidFill>
                  <a:srgbClr val="000000"/>
                </a:solidFill>
              </a:rPr>
              <a:t>            synch.</a:t>
            </a:r>
            <a:r>
              <a:rPr>
                <a:solidFill>
                  <a:srgbClr val="0326CC"/>
                </a:solidFill>
              </a:rPr>
              <a:t>client_tagged_key</a:t>
            </a:r>
            <a:r>
              <a:rPr>
                <a:solidFill>
                  <a:srgbClr val="000000"/>
                </a:solidFill>
              </a:rPr>
              <a:t>[0] = context.</a:t>
            </a:r>
            <a:r>
              <a:rPr>
                <a:solidFill>
                  <a:srgbClr val="0326CC"/>
                </a:solidFill>
              </a:rPr>
              <a:t>cycle_cnt</a:t>
            </a:r>
            <a:r>
              <a:rPr>
                <a:solidFill>
                  <a:srgbClr val="000000"/>
                </a:solidFill>
              </a:rPr>
              <a:t>; </a:t>
            </a:r>
            <a:r>
              <a:t>// not from synch.key</a:t>
            </a:r>
            <a:endParaRPr>
              <a:solidFill>
                <a:srgbClr val="000000"/>
              </a:solidFill>
            </a:endParaRPr>
          </a:p>
          <a:p>
            <a:pPr defTabSz="457200">
              <a:spcBef>
                <a:spcPts val="0"/>
              </a:spcBef>
              <a:defRPr sz="1800">
                <a:solidFill>
                  <a:srgbClr val="000000"/>
                </a:solidFill>
                <a:latin typeface="Monaco"/>
                <a:ea typeface="Monaco"/>
                <a:cs typeface="Monaco"/>
                <a:sym typeface="Monaco"/>
              </a:defRPr>
            </a:pPr>
            <a:r>
              <a:t>            context.</a:t>
            </a:r>
            <a:r>
              <a:rPr>
                <a:solidFill>
                  <a:srgbClr val="0326CC"/>
                </a:solidFill>
              </a:rPr>
              <a:t>temps_degC</a:t>
            </a:r>
            <a:r>
              <a:t>[0] = temp_degC_in;</a:t>
            </a:r>
          </a:p>
          <a:p>
            <a:pPr defTabSz="457200">
              <a:spcBef>
                <a:spcPts val="0"/>
              </a:spcBef>
              <a:defRPr sz="1800">
                <a:solidFill>
                  <a:srgbClr val="000000"/>
                </a:solidFill>
                <a:latin typeface="Monaco"/>
                <a:ea typeface="Monaco"/>
                <a:cs typeface="Monaco"/>
                <a:sym typeface="Monaco"/>
              </a:defRPr>
            </a:pPr>
            <a:r>
              <a:t>            temp_degC = Handle_server_set_get (context, synch, temp_degC);</a:t>
            </a:r>
          </a:p>
          <a:p>
            <a:pPr defTabSz="457200">
              <a:spcBef>
                <a:spcPts val="0"/>
              </a:spcBef>
              <a:defRPr sz="18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800">
                <a:solidFill>
                  <a:srgbClr val="000000"/>
                </a:solidFill>
                <a:latin typeface="Monaco"/>
                <a:ea typeface="Monaco"/>
                <a:cs typeface="Monaco"/>
                <a:sym typeface="Monaco"/>
              </a:defRPr>
            </a:pPr>
            <a:r>
              <a:t>        </a:t>
            </a:r>
            <a:r>
              <a:rPr>
                <a:solidFill>
                  <a:srgbClr val="931A68"/>
                </a:solidFill>
              </a:rPr>
              <a:t>case</a:t>
            </a:r>
            <a:r>
              <a:t> i_conn_1.SET_GET_TEMP (</a:t>
            </a:r>
            <a:r>
              <a:rPr>
                <a:solidFill>
                  <a:srgbClr val="931A68"/>
                </a:solidFill>
              </a:rPr>
              <a:t>const</a:t>
            </a:r>
            <a:r>
              <a:t> temp_degC_t temp_degC_in) -&gt; temp_degC_t temp_degC_return : {</a:t>
            </a:r>
          </a:p>
          <a:p>
            <a:pPr defTabSz="457200">
              <a:spcBef>
                <a:spcPts val="0"/>
              </a:spcBef>
              <a:defRPr sz="1800">
                <a:solidFill>
                  <a:srgbClr val="000000"/>
                </a:solidFill>
                <a:latin typeface="Monaco"/>
                <a:ea typeface="Monaco"/>
                <a:cs typeface="Monaco"/>
                <a:sym typeface="Monaco"/>
              </a:defRPr>
            </a:pPr>
            <a:r>
              <a:t>            temp_degC_return = temp_degC; </a:t>
            </a:r>
            <a:r>
              <a:rPr>
                <a:solidFill>
                  <a:srgbClr val="4E9072"/>
                </a:solidFill>
              </a:rPr>
              <a:t>// always return old value</a:t>
            </a:r>
          </a:p>
          <a:p>
            <a:pPr defTabSz="457200">
              <a:spcBef>
                <a:spcPts val="0"/>
              </a:spcBef>
              <a:defRPr sz="1800">
                <a:solidFill>
                  <a:srgbClr val="4E9072"/>
                </a:solidFill>
                <a:latin typeface="Monaco"/>
                <a:ea typeface="Monaco"/>
                <a:cs typeface="Monaco"/>
                <a:sym typeface="Monaco"/>
              </a:defRPr>
            </a:pPr>
            <a:r>
              <a:rPr>
                <a:solidFill>
                  <a:srgbClr val="000000"/>
                </a:solidFill>
              </a:rPr>
              <a:t>            synch.</a:t>
            </a:r>
            <a:r>
              <a:rPr>
                <a:solidFill>
                  <a:srgbClr val="0326CC"/>
                </a:solidFill>
              </a:rPr>
              <a:t>client_tagged_key</a:t>
            </a:r>
            <a:r>
              <a:rPr>
                <a:solidFill>
                  <a:srgbClr val="000000"/>
                </a:solidFill>
              </a:rPr>
              <a:t>[1] = context.</a:t>
            </a:r>
            <a:r>
              <a:rPr>
                <a:solidFill>
                  <a:srgbClr val="0326CC"/>
                </a:solidFill>
              </a:rPr>
              <a:t>cycle_cnt</a:t>
            </a:r>
            <a:r>
              <a:rPr>
                <a:solidFill>
                  <a:srgbClr val="000000"/>
                </a:solidFill>
              </a:rPr>
              <a:t>; </a:t>
            </a:r>
            <a:r>
              <a:t>// not from synch.key</a:t>
            </a:r>
            <a:endParaRPr>
              <a:solidFill>
                <a:srgbClr val="000000"/>
              </a:solidFill>
            </a:endParaRPr>
          </a:p>
          <a:p>
            <a:pPr defTabSz="457200">
              <a:spcBef>
                <a:spcPts val="0"/>
              </a:spcBef>
              <a:defRPr sz="1800">
                <a:solidFill>
                  <a:srgbClr val="000000"/>
                </a:solidFill>
                <a:latin typeface="Monaco"/>
                <a:ea typeface="Monaco"/>
                <a:cs typeface="Monaco"/>
                <a:sym typeface="Monaco"/>
              </a:defRPr>
            </a:pPr>
            <a:r>
              <a:t>            context.</a:t>
            </a:r>
            <a:r>
              <a:rPr>
                <a:solidFill>
                  <a:srgbClr val="0326CC"/>
                </a:solidFill>
              </a:rPr>
              <a:t>temps_degC</a:t>
            </a:r>
            <a:r>
              <a:t>[1] = temp_degC_in;</a:t>
            </a:r>
          </a:p>
          <a:p>
            <a:pPr defTabSz="457200">
              <a:spcBef>
                <a:spcPts val="0"/>
              </a:spcBef>
              <a:defRPr sz="1800">
                <a:solidFill>
                  <a:srgbClr val="000000"/>
                </a:solidFill>
                <a:latin typeface="Monaco"/>
                <a:ea typeface="Monaco"/>
                <a:cs typeface="Monaco"/>
                <a:sym typeface="Monaco"/>
              </a:defRPr>
            </a:pPr>
            <a:r>
              <a:t>            temp_degC = Handle_server_set_get (context, synch, temp_degC);</a:t>
            </a:r>
          </a:p>
          <a:p>
            <a:pPr defTabSz="457200">
              <a:spcBef>
                <a:spcPts val="0"/>
              </a:spcBef>
              <a:defRPr sz="18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800">
                <a:solidFill>
                  <a:srgbClr val="000000"/>
                </a:solidFill>
                <a:latin typeface="Monaco"/>
                <a:ea typeface="Monaco"/>
                <a:cs typeface="Monaco"/>
                <a:sym typeface="Monaco"/>
              </a:defRPr>
            </a:pPr>
            <a:r>
              <a:t>        </a:t>
            </a:r>
            <a:r>
              <a:rPr>
                <a:solidFill>
                  <a:srgbClr val="931A68"/>
                </a:solidFill>
              </a:rPr>
              <a:t>case</a:t>
            </a:r>
            <a:r>
              <a:t> i_conn_2.SET_GET_TEMP (</a:t>
            </a:r>
            <a:r>
              <a:rPr>
                <a:solidFill>
                  <a:srgbClr val="931A68"/>
                </a:solidFill>
              </a:rPr>
              <a:t>const</a:t>
            </a:r>
            <a:r>
              <a:t> temp_degC_t temp_degC_in) -&gt; temp_degC_t temp_degC_return : {</a:t>
            </a:r>
          </a:p>
          <a:p>
            <a:pPr defTabSz="457200">
              <a:spcBef>
                <a:spcPts val="0"/>
              </a:spcBef>
              <a:defRPr sz="1800">
                <a:solidFill>
                  <a:srgbClr val="000000"/>
                </a:solidFill>
                <a:latin typeface="Monaco"/>
                <a:ea typeface="Monaco"/>
                <a:cs typeface="Monaco"/>
                <a:sym typeface="Monaco"/>
              </a:defRPr>
            </a:pPr>
            <a:r>
              <a:t>            temp_degC_return = temp_degC; </a:t>
            </a:r>
            <a:r>
              <a:rPr>
                <a:solidFill>
                  <a:srgbClr val="4E9072"/>
                </a:solidFill>
              </a:rPr>
              <a:t>// always return old value</a:t>
            </a:r>
          </a:p>
          <a:p>
            <a:pPr defTabSz="457200">
              <a:spcBef>
                <a:spcPts val="0"/>
              </a:spcBef>
              <a:defRPr sz="1800">
                <a:solidFill>
                  <a:srgbClr val="4E9072"/>
                </a:solidFill>
                <a:latin typeface="Monaco"/>
                <a:ea typeface="Monaco"/>
                <a:cs typeface="Monaco"/>
                <a:sym typeface="Monaco"/>
              </a:defRPr>
            </a:pPr>
            <a:r>
              <a:rPr>
                <a:solidFill>
                  <a:srgbClr val="000000"/>
                </a:solidFill>
              </a:rPr>
              <a:t>            synch.</a:t>
            </a:r>
            <a:r>
              <a:rPr>
                <a:solidFill>
                  <a:srgbClr val="0326CC"/>
                </a:solidFill>
              </a:rPr>
              <a:t>client_tagged_key</a:t>
            </a:r>
            <a:r>
              <a:rPr>
                <a:solidFill>
                  <a:srgbClr val="000000"/>
                </a:solidFill>
              </a:rPr>
              <a:t>[2] = context.</a:t>
            </a:r>
            <a:r>
              <a:rPr>
                <a:solidFill>
                  <a:srgbClr val="0326CC"/>
                </a:solidFill>
              </a:rPr>
              <a:t>cycle_cnt</a:t>
            </a:r>
            <a:r>
              <a:rPr>
                <a:solidFill>
                  <a:srgbClr val="000000"/>
                </a:solidFill>
              </a:rPr>
              <a:t>; </a:t>
            </a:r>
            <a:r>
              <a:t>// not from synch.key</a:t>
            </a:r>
            <a:endParaRPr>
              <a:solidFill>
                <a:srgbClr val="000000"/>
              </a:solidFill>
            </a:endParaRPr>
          </a:p>
          <a:p>
            <a:pPr defTabSz="457200">
              <a:spcBef>
                <a:spcPts val="0"/>
              </a:spcBef>
              <a:defRPr sz="1800">
                <a:solidFill>
                  <a:srgbClr val="000000"/>
                </a:solidFill>
                <a:latin typeface="Monaco"/>
                <a:ea typeface="Monaco"/>
                <a:cs typeface="Monaco"/>
                <a:sym typeface="Monaco"/>
              </a:defRPr>
            </a:pPr>
            <a:r>
              <a:t>            context.</a:t>
            </a:r>
            <a:r>
              <a:rPr>
                <a:solidFill>
                  <a:srgbClr val="0326CC"/>
                </a:solidFill>
              </a:rPr>
              <a:t>temps_degC</a:t>
            </a:r>
            <a:r>
              <a:t>[2] = temp_degC_in;</a:t>
            </a:r>
          </a:p>
          <a:p>
            <a:pPr defTabSz="457200">
              <a:spcBef>
                <a:spcPts val="0"/>
              </a:spcBef>
              <a:defRPr sz="1800">
                <a:solidFill>
                  <a:srgbClr val="000000"/>
                </a:solidFill>
                <a:latin typeface="Monaco"/>
                <a:ea typeface="Monaco"/>
                <a:cs typeface="Monaco"/>
                <a:sym typeface="Monaco"/>
              </a:defRPr>
            </a:pPr>
            <a:r>
              <a:t>            temp_degC = Handle_server_set_get (context, synch, temp_degC);</a:t>
            </a:r>
          </a:p>
          <a:p>
            <a:pPr defTabSz="457200">
              <a:spcBef>
                <a:spcPts val="0"/>
              </a:spcBef>
              <a:defRPr sz="1800">
                <a:solidFill>
                  <a:srgbClr val="000000"/>
                </a:solidFill>
                <a:latin typeface="Monaco"/>
                <a:ea typeface="Monaco"/>
                <a:cs typeface="Monaco"/>
                <a:sym typeface="Monaco"/>
              </a:defRPr>
            </a:pPr>
            <a:r>
              <a:t>        } </a:t>
            </a:r>
            <a:r>
              <a:rPr>
                <a:solidFill>
                  <a:srgbClr val="931A68"/>
                </a:solidFill>
              </a:rPr>
              <a:t>break</a:t>
            </a:r>
            <a:r>
              <a:t>;</a:t>
            </a:r>
          </a:p>
        </p:txBody>
      </p:sp>
      <p:sp>
        <p:nvSpPr>
          <p:cNvPr id="739" name="} else if (client_state == CS_SYNCHRONIZE) {…"/>
          <p:cNvSpPr txBox="1"/>
          <p:nvPr/>
        </p:nvSpPr>
        <p:spPr>
          <a:xfrm>
            <a:off x="812799" y="10875191"/>
            <a:ext cx="12699492" cy="8439114"/>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1800">
                <a:solidFill>
                  <a:srgbClr val="000000"/>
                </a:solidFill>
                <a:latin typeface="Monaco"/>
                <a:ea typeface="Monaco"/>
                <a:cs typeface="Monaco"/>
                <a:sym typeface="Monaco"/>
              </a:defRPr>
            </a:pPr>
            <a:r>
              <a:t>            } </a:t>
            </a:r>
            <a:r>
              <a:rPr>
                <a:solidFill>
                  <a:srgbClr val="931A68"/>
                </a:solidFill>
              </a:rPr>
              <a:t>else</a:t>
            </a:r>
            <a:r>
              <a:t> </a:t>
            </a:r>
            <a:r>
              <a:rPr>
                <a:solidFill>
                  <a:srgbClr val="931A68"/>
                </a:solidFill>
              </a:rPr>
              <a:t>if</a:t>
            </a:r>
            <a:r>
              <a:t> (client_state == </a:t>
            </a:r>
            <a:r>
              <a:rPr>
                <a:solidFill>
                  <a:srgbClr val="0326CC"/>
                </a:solidFill>
              </a:rPr>
              <a:t>CS_SYNCHRONIZE</a:t>
            </a:r>
            <a:r>
              <a:t>) {</a:t>
            </a:r>
          </a:p>
          <a:p>
            <a:pPr defTabSz="457200">
              <a:spcBef>
                <a:spcPts val="0"/>
              </a:spcBef>
              <a:defRPr sz="1800">
                <a:solidFill>
                  <a:srgbClr val="000000"/>
                </a:solidFill>
                <a:latin typeface="Monaco"/>
                <a:ea typeface="Monaco"/>
                <a:cs typeface="Monaco"/>
                <a:sym typeface="Monaco"/>
              </a:defRPr>
            </a:pPr>
            <a:r>
              <a:t>                </a:t>
            </a:r>
            <a:r>
              <a:rPr>
                <a:solidFill>
                  <a:srgbClr val="931A68"/>
                </a:solidFill>
              </a:rPr>
              <a:t>if</a:t>
            </a:r>
            <a:r>
              <a:t> (not all_clients_seen[0]) {</a:t>
            </a:r>
          </a:p>
          <a:p>
            <a:pPr defTabSz="457200">
              <a:spcBef>
                <a:spcPts val="0"/>
              </a:spcBef>
              <a:defRPr sz="1800">
                <a:solidFill>
                  <a:srgbClr val="000000"/>
                </a:solidFill>
                <a:latin typeface="Monaco"/>
                <a:ea typeface="Monaco"/>
                <a:cs typeface="Monaco"/>
                <a:sym typeface="Monaco"/>
              </a:defRPr>
            </a:pPr>
            <a:r>
              <a:t>                    all_clients_seen[0] = i_conn_0.POLL_ALL_SYNCHED ();</a:t>
            </a:r>
          </a:p>
          <a:p>
            <a:pPr defTabSz="457200">
              <a:spcBef>
                <a:spcPts val="0"/>
              </a:spcBef>
              <a:defRPr sz="1800">
                <a:solidFill>
                  <a:srgbClr val="000000"/>
                </a:solidFill>
                <a:latin typeface="Monaco"/>
                <a:ea typeface="Monaco"/>
                <a:cs typeface="Monaco"/>
                <a:sym typeface="Monaco"/>
              </a:defRPr>
            </a:pPr>
            <a:r>
              <a:t>                } </a:t>
            </a:r>
            <a:r>
              <a:rPr>
                <a:solidFill>
                  <a:srgbClr val="931A68"/>
                </a:solidFill>
              </a:rPr>
              <a:t>else</a:t>
            </a:r>
            <a:r>
              <a:t> {}</a:t>
            </a:r>
          </a:p>
          <a:p>
            <a:pPr defTabSz="457200">
              <a:spcBef>
                <a:spcPts val="0"/>
              </a:spcBef>
              <a:defRPr sz="1800">
                <a:solidFill>
                  <a:srgbClr val="000000"/>
                </a:solidFill>
                <a:latin typeface="Monaco"/>
                <a:ea typeface="Monaco"/>
                <a:cs typeface="Monaco"/>
                <a:sym typeface="Monaco"/>
              </a:defRPr>
            </a:pPr>
            <a:r>
              <a:t>                </a:t>
            </a:r>
            <a:r>
              <a:rPr>
                <a:solidFill>
                  <a:srgbClr val="931A68"/>
                </a:solidFill>
              </a:rPr>
              <a:t>if</a:t>
            </a:r>
            <a:r>
              <a:t> (not all_clients_seen[1]) {</a:t>
            </a:r>
          </a:p>
          <a:p>
            <a:pPr defTabSz="457200">
              <a:spcBef>
                <a:spcPts val="0"/>
              </a:spcBef>
              <a:defRPr sz="1800">
                <a:solidFill>
                  <a:srgbClr val="000000"/>
                </a:solidFill>
                <a:latin typeface="Monaco"/>
                <a:ea typeface="Monaco"/>
                <a:cs typeface="Monaco"/>
                <a:sym typeface="Monaco"/>
              </a:defRPr>
            </a:pPr>
            <a:r>
              <a:t>                    all_clients_seen[1] = i_conn_1.POLL_ALL_SYNCHED ();</a:t>
            </a:r>
          </a:p>
          <a:p>
            <a:pPr defTabSz="457200">
              <a:spcBef>
                <a:spcPts val="0"/>
              </a:spcBef>
              <a:defRPr sz="1800">
                <a:solidFill>
                  <a:srgbClr val="000000"/>
                </a:solidFill>
                <a:latin typeface="Monaco"/>
                <a:ea typeface="Monaco"/>
                <a:cs typeface="Monaco"/>
                <a:sym typeface="Monaco"/>
              </a:defRPr>
            </a:pPr>
            <a:r>
              <a:t>                } </a:t>
            </a:r>
            <a:r>
              <a:rPr>
                <a:solidFill>
                  <a:srgbClr val="931A68"/>
                </a:solidFill>
              </a:rPr>
              <a:t>else</a:t>
            </a:r>
            <a:r>
              <a:t> {}</a:t>
            </a:r>
          </a:p>
          <a:p>
            <a:pPr defTabSz="457200">
              <a:spcBef>
                <a:spcPts val="0"/>
              </a:spcBef>
              <a:defRPr sz="1800">
                <a:solidFill>
                  <a:srgbClr val="000000"/>
                </a:solidFill>
                <a:latin typeface="Monaco"/>
                <a:ea typeface="Monaco"/>
                <a:cs typeface="Monaco"/>
                <a:sym typeface="Monaco"/>
              </a:defRPr>
            </a:pPr>
            <a:r>
              <a:t>                </a:t>
            </a:r>
            <a:r>
              <a:rPr>
                <a:solidFill>
                  <a:srgbClr val="931A68"/>
                </a:solidFill>
              </a:rPr>
              <a:t>if</a:t>
            </a:r>
            <a:r>
              <a:t> (not all_clients_seen[2]) {</a:t>
            </a:r>
          </a:p>
          <a:p>
            <a:pPr defTabSz="457200">
              <a:spcBef>
                <a:spcPts val="0"/>
              </a:spcBef>
              <a:defRPr sz="1800">
                <a:solidFill>
                  <a:srgbClr val="000000"/>
                </a:solidFill>
                <a:latin typeface="Monaco"/>
                <a:ea typeface="Monaco"/>
                <a:cs typeface="Monaco"/>
                <a:sym typeface="Monaco"/>
              </a:defRPr>
            </a:pPr>
            <a:r>
              <a:t>                     all_clients_seen[2] = i_conn_2.POLL_ALL_SYNCHED ();</a:t>
            </a:r>
          </a:p>
          <a:p>
            <a:pPr defTabSz="457200">
              <a:spcBef>
                <a:spcPts val="0"/>
              </a:spcBef>
              <a:defRPr sz="1800">
                <a:solidFill>
                  <a:srgbClr val="000000"/>
                </a:solidFill>
                <a:latin typeface="Monaco"/>
                <a:ea typeface="Monaco"/>
                <a:cs typeface="Monaco"/>
                <a:sym typeface="Monaco"/>
              </a:defRPr>
            </a:pPr>
            <a:r>
              <a:t>                } </a:t>
            </a:r>
            <a:r>
              <a:rPr>
                <a:solidFill>
                  <a:srgbClr val="931A68"/>
                </a:solidFill>
              </a:rPr>
              <a:t>else</a:t>
            </a:r>
            <a:r>
              <a:t> {}</a:t>
            </a:r>
          </a:p>
          <a:p>
            <a:pPr defTabSz="457200">
              <a:spcBef>
                <a:spcPts val="0"/>
              </a:spcBef>
              <a:defRPr sz="1800">
                <a:solidFill>
                  <a:srgbClr val="000000"/>
                </a:solidFill>
                <a:latin typeface="Monaco"/>
                <a:ea typeface="Monaco"/>
                <a:cs typeface="Monaco"/>
                <a:sym typeface="Monaco"/>
              </a:defRPr>
            </a:pPr>
            <a:r>
              <a:t>                </a:t>
            </a:r>
            <a:r>
              <a:rPr>
                <a:solidFill>
                  <a:srgbClr val="931A68"/>
                </a:solidFill>
              </a:rPr>
              <a:t>if</a:t>
            </a:r>
            <a:r>
              <a:t> (all_clients_seen[0] and all_clients_seen[1] and all_clients_seen[2]) {</a:t>
            </a:r>
          </a:p>
          <a:p>
            <a:pPr defTabSz="457200">
              <a:spcBef>
                <a:spcPts val="0"/>
              </a:spcBef>
              <a:defRPr sz="1800">
                <a:solidFill>
                  <a:srgbClr val="000000"/>
                </a:solidFill>
                <a:latin typeface="Monaco"/>
                <a:ea typeface="Monaco"/>
                <a:cs typeface="Monaco"/>
                <a:sym typeface="Monaco"/>
              </a:defRPr>
            </a:pPr>
            <a:r>
              <a:t>                    </a:t>
            </a:r>
            <a:r>
              <a:rPr>
                <a:solidFill>
                  <a:srgbClr val="931A68"/>
                </a:solidFill>
              </a:rPr>
              <a:t>for</a:t>
            </a:r>
            <a:r>
              <a:t> (</a:t>
            </a:r>
            <a:r>
              <a:rPr>
                <a:solidFill>
                  <a:srgbClr val="931A68"/>
                </a:solidFill>
              </a:rPr>
              <a:t>unsigned</a:t>
            </a:r>
            <a:r>
              <a:t> ix=0; ix&lt;NUM_CONNS_PER_NODE; ix++) {</a:t>
            </a:r>
          </a:p>
          <a:p>
            <a:pPr defTabSz="457200">
              <a:spcBef>
                <a:spcPts val="0"/>
              </a:spcBef>
              <a:defRPr sz="1800">
                <a:solidFill>
                  <a:srgbClr val="000000"/>
                </a:solidFill>
                <a:latin typeface="Monaco"/>
                <a:ea typeface="Monaco"/>
                <a:cs typeface="Monaco"/>
                <a:sym typeface="Monaco"/>
              </a:defRPr>
            </a:pPr>
            <a:r>
              <a:t>                        all_clients_seen[ix] = </a:t>
            </a:r>
            <a:r>
              <a:rPr>
                <a:solidFill>
                  <a:srgbClr val="0326CC"/>
                </a:solidFill>
              </a:rPr>
              <a:t>false</a:t>
            </a:r>
            <a:r>
              <a:t>;</a:t>
            </a:r>
          </a:p>
          <a:p>
            <a:pPr defTabSz="457200">
              <a:spcBef>
                <a:spcPts val="0"/>
              </a:spcBef>
              <a:defRPr sz="1800">
                <a:solidFill>
                  <a:srgbClr val="000000"/>
                </a:solidFill>
                <a:latin typeface="Monaco"/>
                <a:ea typeface="Monaco"/>
                <a:cs typeface="Monaco"/>
                <a:sym typeface="Monaco"/>
              </a:defRPr>
            </a:pPr>
            <a:r>
              <a:t>                    }</a:t>
            </a:r>
          </a:p>
          <a:p>
            <a:pPr defTabSz="457200">
              <a:spcBef>
                <a:spcPts val="0"/>
              </a:spcBef>
              <a:defRPr sz="1800">
                <a:solidFill>
                  <a:srgbClr val="000000"/>
                </a:solidFill>
                <a:latin typeface="Monaco"/>
                <a:ea typeface="Monaco"/>
                <a:cs typeface="Monaco"/>
                <a:sym typeface="Monaco"/>
              </a:defRPr>
            </a:pPr>
            <a:r>
              <a:t>                    iof_client = 0;</a:t>
            </a:r>
          </a:p>
          <a:p>
            <a:pPr defTabSz="457200">
              <a:spcBef>
                <a:spcPts val="0"/>
              </a:spcBef>
              <a:defRPr sz="1800">
                <a:solidFill>
                  <a:srgbClr val="000000"/>
                </a:solidFill>
                <a:latin typeface="Monaco"/>
                <a:ea typeface="Monaco"/>
                <a:cs typeface="Monaco"/>
                <a:sym typeface="Monaco"/>
              </a:defRPr>
            </a:pPr>
            <a:r>
              <a:t>                    client_state = </a:t>
            </a:r>
            <a:r>
              <a:rPr>
                <a:solidFill>
                  <a:srgbClr val="0326CC"/>
                </a:solidFill>
              </a:rPr>
              <a:t>CS_SEND_DO_IO_SERVER</a:t>
            </a:r>
            <a:r>
              <a:t>;</a:t>
            </a:r>
          </a:p>
          <a:p>
            <a:pPr defTabSz="457200">
              <a:spcBef>
                <a:spcPts val="0"/>
              </a:spcBef>
              <a:defRPr sz="1800">
                <a:solidFill>
                  <a:srgbClr val="000000"/>
                </a:solidFill>
                <a:latin typeface="Monaco"/>
                <a:ea typeface="Monaco"/>
                <a:cs typeface="Monaco"/>
                <a:sym typeface="Monaco"/>
              </a:defRPr>
            </a:pPr>
            <a:r>
              <a:t>                    tmr :&gt; time_ticks;</a:t>
            </a:r>
          </a:p>
          <a:p>
            <a:pPr defTabSz="457200">
              <a:spcBef>
                <a:spcPts val="0"/>
              </a:spcBef>
              <a:defRPr sz="1800">
                <a:solidFill>
                  <a:srgbClr val="000000"/>
                </a:solidFill>
                <a:latin typeface="Monaco"/>
                <a:ea typeface="Monaco"/>
                <a:cs typeface="Monaco"/>
                <a:sym typeface="Monaco"/>
              </a:defRPr>
            </a:pPr>
            <a:r>
              <a:t>                    time_ticks += (ROOT_WAIT_FOR_NEXT_ROUND_US * (</a:t>
            </a:r>
            <a:r>
              <a:rPr>
                <a:solidFill>
                  <a:srgbClr val="931A68"/>
                </a:solidFill>
              </a:rPr>
              <a:t>unsigned</a:t>
            </a:r>
            <a:r>
              <a:t>) root);</a:t>
            </a:r>
          </a:p>
          <a:p>
            <a:pPr defTabSz="457200">
              <a:spcBef>
                <a:spcPts val="0"/>
              </a:spcBef>
              <a:defRPr sz="1800">
                <a:solidFill>
                  <a:srgbClr val="000000"/>
                </a:solidFill>
                <a:latin typeface="Monaco"/>
                <a:ea typeface="Monaco"/>
                <a:cs typeface="Monaco"/>
                <a:sym typeface="Monaco"/>
              </a:defRPr>
            </a:pPr>
            <a:r>
              <a:t>                } </a:t>
            </a:r>
            <a:r>
              <a:rPr>
                <a:solidFill>
                  <a:srgbClr val="931A68"/>
                </a:solidFill>
              </a:rPr>
              <a:t>else</a:t>
            </a:r>
            <a:r>
              <a:t> {</a:t>
            </a:r>
          </a:p>
          <a:p>
            <a:pPr defTabSz="457200">
              <a:spcBef>
                <a:spcPts val="0"/>
              </a:spcBef>
              <a:defRPr sz="1800">
                <a:solidFill>
                  <a:srgbClr val="000000"/>
                </a:solidFill>
                <a:latin typeface="Monaco"/>
                <a:ea typeface="Monaco"/>
                <a:cs typeface="Monaco"/>
                <a:sym typeface="Monaco"/>
              </a:defRPr>
            </a:pPr>
            <a:r>
              <a:t>                    tmr :&gt; time_ticks;</a:t>
            </a:r>
          </a:p>
          <a:p>
            <a:pPr defTabSz="457200">
              <a:spcBef>
                <a:spcPts val="0"/>
              </a:spcBef>
              <a:defRPr sz="1800">
                <a:solidFill>
                  <a:srgbClr val="000000"/>
                </a:solidFill>
                <a:latin typeface="Monaco"/>
                <a:ea typeface="Monaco"/>
                <a:cs typeface="Monaco"/>
                <a:sym typeface="Monaco"/>
              </a:defRPr>
            </a:pPr>
            <a:r>
              <a:t>                    time_ticks += (CLIENT_DELAY_UNTIL_NEXT_SYNCH_POLL_US * XS1_TIMER_MHZ);</a:t>
            </a:r>
          </a:p>
          <a:p>
            <a:pPr defTabSz="457200">
              <a:spcBef>
                <a:spcPts val="0"/>
              </a:spcBef>
              <a:defRPr sz="1800">
                <a:solidFill>
                  <a:srgbClr val="000000"/>
                </a:solidFill>
                <a:latin typeface="Monaco"/>
                <a:ea typeface="Monaco"/>
                <a:cs typeface="Monaco"/>
                <a:sym typeface="Monaco"/>
              </a:defRPr>
            </a:pPr>
            <a:r>
              <a:t>                }</a:t>
            </a:r>
          </a:p>
          <a:p>
            <a:pPr defTabSz="457200">
              <a:spcBef>
                <a:spcPts val="0"/>
              </a:spcBef>
              <a:defRPr sz="1800">
                <a:solidFill>
                  <a:srgbClr val="000000"/>
                </a:solidFill>
                <a:latin typeface="Monaco"/>
                <a:ea typeface="Monaco"/>
                <a:cs typeface="Monaco"/>
                <a:sym typeface="Monaco"/>
              </a:defRPr>
            </a:pPr>
            <a:r>
              <a:t>            }</a:t>
            </a:r>
          </a:p>
          <a:p>
            <a:pPr defTabSz="457200">
              <a:spcBef>
                <a:spcPts val="0"/>
              </a:spcBef>
              <a:defRPr sz="18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800">
                <a:solidFill>
                  <a:srgbClr val="000000"/>
                </a:solidFill>
                <a:latin typeface="Monaco"/>
                <a:ea typeface="Monaco"/>
                <a:cs typeface="Monaco"/>
                <a:sym typeface="Monaco"/>
              </a:defRPr>
            </a:pPr>
            <a:r>
              <a:t>    }</a:t>
            </a:r>
          </a:p>
          <a:p>
            <a:pPr defTabSz="457200">
              <a:spcBef>
                <a:spcPts val="0"/>
              </a:spcBef>
              <a:defRPr sz="1800">
                <a:solidFill>
                  <a:srgbClr val="000000"/>
                </a:solidFill>
                <a:latin typeface="Monaco"/>
                <a:ea typeface="Monaco"/>
                <a:cs typeface="Monaco"/>
                <a:sym typeface="Monaco"/>
              </a:defRPr>
            </a:pPr>
            <a:r>
              <a:t>}</a:t>
            </a:r>
          </a:p>
        </p:txBody>
      </p:sp>
      <p:sp>
        <p:nvSpPr>
          <p:cNvPr id="740" name="case i_conn_0.POLL_ALL_SYNCHED () -&gt;…"/>
          <p:cNvSpPr txBox="1"/>
          <p:nvPr/>
        </p:nvSpPr>
        <p:spPr>
          <a:xfrm>
            <a:off x="14893780" y="9753599"/>
            <a:ext cx="10778940" cy="5581614"/>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1800">
                <a:solidFill>
                  <a:srgbClr val="000000"/>
                </a:solidFill>
                <a:latin typeface="Monaco"/>
                <a:ea typeface="Monaco"/>
                <a:cs typeface="Monaco"/>
                <a:sym typeface="Monaco"/>
              </a:defRPr>
            </a:pPr>
            <a:r>
              <a:t>        </a:t>
            </a:r>
            <a:r>
              <a:rPr>
                <a:solidFill>
                  <a:srgbClr val="931A68"/>
                </a:solidFill>
              </a:rPr>
              <a:t>case</a:t>
            </a:r>
            <a:r>
              <a:t> i_conn_0.POLL_ALL_SYNCHED () -&gt; </a:t>
            </a:r>
          </a:p>
          <a:p>
            <a:pPr defTabSz="457200">
              <a:spcBef>
                <a:spcPts val="0"/>
              </a:spcBef>
              <a:defRPr sz="1800">
                <a:solidFill>
                  <a:srgbClr val="000000"/>
                </a:solidFill>
                <a:latin typeface="Monaco"/>
                <a:ea typeface="Monaco"/>
                <a:cs typeface="Monaco"/>
                <a:sym typeface="Monaco"/>
              </a:defRPr>
            </a:pPr>
            <a:r>
              <a:t>            all_clients_synched_t all_clients_seen_return  : {</a:t>
            </a:r>
          </a:p>
          <a:p>
            <a:pPr defTabSz="457200">
              <a:spcBef>
                <a:spcPts val="0"/>
              </a:spcBef>
              <a:defRPr sz="1800">
                <a:solidFill>
                  <a:srgbClr val="000000"/>
                </a:solidFill>
                <a:latin typeface="Monaco"/>
                <a:ea typeface="Monaco"/>
                <a:cs typeface="Monaco"/>
                <a:sym typeface="Monaco"/>
              </a:defRPr>
            </a:pPr>
            <a:r>
              <a:t>                all_clients_seen_return = </a:t>
            </a:r>
          </a:p>
          <a:p>
            <a:pPr defTabSz="457200">
              <a:spcBef>
                <a:spcPts val="0"/>
              </a:spcBef>
              <a:defRPr sz="1800">
                <a:solidFill>
                  <a:srgbClr val="000000"/>
                </a:solidFill>
                <a:latin typeface="Monaco"/>
                <a:ea typeface="Monaco"/>
                <a:cs typeface="Monaco"/>
                <a:sym typeface="Monaco"/>
              </a:defRPr>
            </a:pPr>
            <a:r>
              <a:t>                    Handle_server_poll_all_clients_seen (0, context, synch);</a:t>
            </a:r>
          </a:p>
          <a:p>
            <a:pPr defTabSz="457200">
              <a:spcBef>
                <a:spcPts val="0"/>
              </a:spcBef>
              <a:defRPr sz="18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800">
                <a:solidFill>
                  <a:srgbClr val="000000"/>
                </a:solidFill>
                <a:latin typeface="Monaco"/>
                <a:ea typeface="Monaco"/>
                <a:cs typeface="Monaco"/>
                <a:sym typeface="Monaco"/>
              </a:defRPr>
            </a:pPr>
            <a:r>
              <a:t>        </a:t>
            </a:r>
            <a:r>
              <a:rPr>
                <a:solidFill>
                  <a:srgbClr val="931A68"/>
                </a:solidFill>
              </a:rPr>
              <a:t>case</a:t>
            </a:r>
            <a:r>
              <a:t> i_conn_1.POLL_ALL_SYNCHED () -&gt; </a:t>
            </a:r>
          </a:p>
          <a:p>
            <a:pPr defTabSz="457200">
              <a:spcBef>
                <a:spcPts val="0"/>
              </a:spcBef>
              <a:defRPr sz="1800">
                <a:solidFill>
                  <a:srgbClr val="000000"/>
                </a:solidFill>
                <a:latin typeface="Monaco"/>
                <a:ea typeface="Monaco"/>
                <a:cs typeface="Monaco"/>
                <a:sym typeface="Monaco"/>
              </a:defRPr>
            </a:pPr>
            <a:r>
              <a:t>            all_clients_synched_t all_clients_seen_return  : {</a:t>
            </a:r>
          </a:p>
          <a:p>
            <a:pPr defTabSz="457200">
              <a:spcBef>
                <a:spcPts val="0"/>
              </a:spcBef>
              <a:defRPr sz="1800">
                <a:solidFill>
                  <a:srgbClr val="000000"/>
                </a:solidFill>
                <a:latin typeface="Monaco"/>
                <a:ea typeface="Monaco"/>
                <a:cs typeface="Monaco"/>
                <a:sym typeface="Monaco"/>
              </a:defRPr>
            </a:pPr>
            <a:r>
              <a:t>                all_clients_seen_return = </a:t>
            </a:r>
          </a:p>
          <a:p>
            <a:pPr defTabSz="457200">
              <a:spcBef>
                <a:spcPts val="0"/>
              </a:spcBef>
              <a:defRPr sz="1800">
                <a:solidFill>
                  <a:srgbClr val="000000"/>
                </a:solidFill>
                <a:latin typeface="Monaco"/>
                <a:ea typeface="Monaco"/>
                <a:cs typeface="Monaco"/>
                <a:sym typeface="Monaco"/>
              </a:defRPr>
            </a:pPr>
            <a:r>
              <a:t>                    Handle_server_poll_all_clients_seen (1, context, synch);</a:t>
            </a:r>
          </a:p>
          <a:p>
            <a:pPr defTabSz="457200">
              <a:spcBef>
                <a:spcPts val="0"/>
              </a:spcBef>
              <a:defRPr sz="18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800">
                <a:solidFill>
                  <a:srgbClr val="000000"/>
                </a:solidFill>
                <a:latin typeface="Monaco"/>
                <a:ea typeface="Monaco"/>
                <a:cs typeface="Monaco"/>
                <a:sym typeface="Monaco"/>
              </a:defRPr>
            </a:pPr>
            <a:r>
              <a:t>        </a:t>
            </a:r>
            <a:r>
              <a:rPr>
                <a:solidFill>
                  <a:srgbClr val="931A68"/>
                </a:solidFill>
              </a:rPr>
              <a:t>case</a:t>
            </a:r>
            <a:r>
              <a:t> i_conn_2.POLL_ALL_SYNCHED () -&gt; </a:t>
            </a:r>
          </a:p>
          <a:p>
            <a:pPr defTabSz="457200">
              <a:spcBef>
                <a:spcPts val="0"/>
              </a:spcBef>
              <a:defRPr sz="1800">
                <a:solidFill>
                  <a:srgbClr val="000000"/>
                </a:solidFill>
                <a:latin typeface="Monaco"/>
                <a:ea typeface="Monaco"/>
                <a:cs typeface="Monaco"/>
                <a:sym typeface="Monaco"/>
              </a:defRPr>
            </a:pPr>
            <a:r>
              <a:t>            all_clients_synched_t all_clients_seen_return  : {</a:t>
            </a:r>
          </a:p>
          <a:p>
            <a:pPr defTabSz="457200">
              <a:spcBef>
                <a:spcPts val="0"/>
              </a:spcBef>
              <a:defRPr sz="1800">
                <a:solidFill>
                  <a:srgbClr val="000000"/>
                </a:solidFill>
                <a:latin typeface="Monaco"/>
                <a:ea typeface="Monaco"/>
                <a:cs typeface="Monaco"/>
                <a:sym typeface="Monaco"/>
              </a:defRPr>
            </a:pPr>
            <a:r>
              <a:t>                all_clients_seen_return = </a:t>
            </a:r>
          </a:p>
          <a:p>
            <a:pPr defTabSz="457200">
              <a:spcBef>
                <a:spcPts val="0"/>
              </a:spcBef>
              <a:defRPr sz="1800">
                <a:solidFill>
                  <a:srgbClr val="000000"/>
                </a:solidFill>
                <a:latin typeface="Monaco"/>
                <a:ea typeface="Monaco"/>
                <a:cs typeface="Monaco"/>
                <a:sym typeface="Monaco"/>
              </a:defRPr>
            </a:pPr>
            <a:r>
              <a:t>                    Handle_server_poll_all_clients_seen (2, context, synch);</a:t>
            </a:r>
          </a:p>
          <a:p>
            <a:pPr defTabSz="457200">
              <a:spcBef>
                <a:spcPts val="0"/>
              </a:spcBef>
              <a:defRPr sz="1800">
                <a:solidFill>
                  <a:srgbClr val="000000"/>
                </a:solidFill>
                <a:latin typeface="Monaco"/>
                <a:ea typeface="Monaco"/>
                <a:cs typeface="Monaco"/>
                <a:sym typeface="Monaco"/>
              </a:defRPr>
            </a:pPr>
            <a:r>
              <a:t>        } </a:t>
            </a:r>
            <a:r>
              <a:rPr>
                <a:solidFill>
                  <a:srgbClr val="931A68"/>
                </a:solidFill>
              </a:rPr>
              <a:t>break</a:t>
            </a:r>
            <a:r>
              <a:t>;</a:t>
            </a:r>
          </a:p>
          <a:p>
            <a:pPr defTabSz="457200">
              <a:spcBef>
                <a:spcPts val="0"/>
              </a:spcBef>
              <a:defRPr sz="1800">
                <a:solidFill>
                  <a:srgbClr val="000000"/>
                </a:solidFill>
                <a:latin typeface="Monaco"/>
                <a:ea typeface="Monaco"/>
                <a:cs typeface="Monaco"/>
                <a:sym typeface="Monaco"/>
              </a:defRPr>
            </a:pPr>
            <a:r>
              <a:t>    }</a:t>
            </a:r>
          </a:p>
          <a:p>
            <a:pPr defTabSz="457200">
              <a:spcBef>
                <a:spcPts val="0"/>
              </a:spcBef>
              <a:defRPr sz="1800">
                <a:solidFill>
                  <a:srgbClr val="000000"/>
                </a:solidFill>
                <a:latin typeface="Monaco"/>
                <a:ea typeface="Monaco"/>
                <a:cs typeface="Monaco"/>
                <a:sym typeface="Monaco"/>
              </a:defRPr>
            </a:pPr>
            <a:r>
              <a:t>}</a:t>
            </a:r>
          </a:p>
        </p:txBody>
      </p:sp>
      <p:sp>
        <p:nvSpPr>
          <p:cNvPr id="741" name="Client"/>
          <p:cNvSpPr/>
          <p:nvPr/>
        </p:nvSpPr>
        <p:spPr>
          <a:xfrm>
            <a:off x="5989022" y="2024683"/>
            <a:ext cx="2072683" cy="838201"/>
          </a:xfrm>
          <a:prstGeom prst="rect">
            <a:avLst/>
          </a:prstGeom>
          <a:solidFill>
            <a:srgbClr val="FF26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a:solidFill>
                  <a:srgbClr val="FFFFFF"/>
                </a:solidFill>
                <a:latin typeface="Trebuchet MS"/>
                <a:ea typeface="Trebuchet MS"/>
                <a:cs typeface="Trebuchet MS"/>
                <a:sym typeface="Trebuchet MS"/>
              </a:defRPr>
            </a:lvl1pPr>
          </a:lstStyle>
          <a:p>
            <a:pPr/>
            <a:r>
              <a:t>Client</a:t>
            </a:r>
          </a:p>
        </p:txBody>
      </p:sp>
      <p:sp>
        <p:nvSpPr>
          <p:cNvPr id="742" name="Server"/>
          <p:cNvSpPr/>
          <p:nvPr/>
        </p:nvSpPr>
        <p:spPr>
          <a:xfrm>
            <a:off x="16698069" y="2024683"/>
            <a:ext cx="2070101" cy="838201"/>
          </a:xfrm>
          <a:prstGeom prst="rect">
            <a:avLst/>
          </a:prstGeom>
          <a:solidFill>
            <a:srgbClr val="4F8F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a:solidFill>
                  <a:srgbClr val="FFFFFF"/>
                </a:solidFill>
                <a:latin typeface="Trebuchet MS"/>
                <a:ea typeface="Trebuchet MS"/>
                <a:cs typeface="Trebuchet MS"/>
                <a:sym typeface="Trebuchet MS"/>
              </a:defRPr>
            </a:lvl1pPr>
          </a:lstStyle>
          <a:p>
            <a:pPr/>
            <a:r>
              <a:t>Server</a:t>
            </a:r>
          </a:p>
        </p:txBody>
      </p:sp>
      <p:sp>
        <p:nvSpPr>
          <p:cNvPr id="743" name="Client with its three servers"/>
          <p:cNvSpPr/>
          <p:nvPr/>
        </p:nvSpPr>
        <p:spPr>
          <a:xfrm>
            <a:off x="8587123" y="15525125"/>
            <a:ext cx="4756212" cy="585561"/>
          </a:xfrm>
          <a:prstGeom prst="rect">
            <a:avLst/>
          </a:prstGeom>
          <a:solidFill>
            <a:srgbClr val="FF26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2500">
                <a:solidFill>
                  <a:srgbClr val="FFFFFF"/>
                </a:solidFill>
                <a:latin typeface="Trebuchet MS"/>
                <a:ea typeface="Trebuchet MS"/>
                <a:cs typeface="Trebuchet MS"/>
                <a:sym typeface="Trebuchet MS"/>
              </a:defRPr>
            </a:lvl1pPr>
          </a:lstStyle>
          <a:p>
            <a:pPr/>
            <a:r>
              <a:t>Client with its three servers</a:t>
            </a:r>
          </a:p>
        </p:txBody>
      </p:sp>
      <p:sp>
        <p:nvSpPr>
          <p:cNvPr id="744" name="Server with its three clients"/>
          <p:cNvSpPr/>
          <p:nvPr/>
        </p:nvSpPr>
        <p:spPr>
          <a:xfrm>
            <a:off x="13343334" y="15525125"/>
            <a:ext cx="4756211" cy="585561"/>
          </a:xfrm>
          <a:prstGeom prst="rect">
            <a:avLst/>
          </a:prstGeom>
          <a:solidFill>
            <a:srgbClr val="4F8F00"/>
          </a:solidFill>
          <a:ln w="25400">
            <a:miter lim="400000"/>
          </a:ln>
          <a:extLst>
            <a:ext uri="{C572A759-6A51-4108-AA02-DFA0A04FC94B}">
              <ma14:wrappingTextBoxFlag xmlns:ma14="http://schemas.microsoft.com/office/mac/drawingml/2011/main" val="1"/>
            </a:ext>
          </a:extLst>
        </p:spPr>
        <p:txBody>
          <a:bodyPr lIns="101600" tIns="101600" rIns="101600" bIns="101600" anchor="ctr"/>
          <a:lstStyle>
            <a:lvl1pPr algn="ctr">
              <a:lnSpc>
                <a:spcPct val="80000"/>
              </a:lnSpc>
              <a:spcBef>
                <a:spcPts val="0"/>
              </a:spcBef>
              <a:defRPr b="1" sz="2500">
                <a:solidFill>
                  <a:srgbClr val="FFFFFF"/>
                </a:solidFill>
                <a:latin typeface="Trebuchet MS"/>
                <a:ea typeface="Trebuchet MS"/>
                <a:cs typeface="Trebuchet MS"/>
                <a:sym typeface="Trebuchet MS"/>
              </a:defRPr>
            </a:lvl1pPr>
          </a:lstStyle>
          <a:p>
            <a:pPr/>
            <a:r>
              <a:t>Server with its three clients</a:t>
            </a:r>
          </a:p>
        </p:txBody>
      </p:sp>
      <p:sp>
        <p:nvSpPr>
          <p:cNvPr id="745" name="DATA"/>
          <p:cNvSpPr/>
          <p:nvPr/>
        </p:nvSpPr>
        <p:spPr>
          <a:xfrm>
            <a:off x="9944528" y="2840960"/>
            <a:ext cx="1705401" cy="1074713"/>
          </a:xfrm>
          <a:prstGeom prst="leftRightArrow">
            <a:avLst>
              <a:gd name="adj1" fmla="val 54276"/>
              <a:gd name="adj2" fmla="val 42038"/>
            </a:avLst>
          </a:prstGeom>
          <a:solidFill>
            <a:srgbClr val="0433FF"/>
          </a:solidFill>
          <a:ln w="25400">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0"/>
              </a:spcBef>
              <a:defRPr b="1" sz="2500">
                <a:solidFill>
                  <a:srgbClr val="FFFFFF"/>
                </a:solidFill>
                <a:latin typeface="Trebuchet MS"/>
                <a:ea typeface="Trebuchet MS"/>
                <a:cs typeface="Trebuchet MS"/>
                <a:sym typeface="Trebuchet MS"/>
              </a:defRPr>
            </a:lvl1pPr>
          </a:lstStyle>
          <a:p>
            <a:pPr/>
            <a:r>
              <a:t>DATA</a:t>
            </a:r>
          </a:p>
        </p:txBody>
      </p:sp>
      <p:sp>
        <p:nvSpPr>
          <p:cNvPr id="746" name="Dobbeltpil"/>
          <p:cNvSpPr/>
          <p:nvPr/>
        </p:nvSpPr>
        <p:spPr>
          <a:xfrm rot="16200000">
            <a:off x="11193594" y="10788222"/>
            <a:ext cx="1812132" cy="1088891"/>
          </a:xfrm>
          <a:prstGeom prst="leftRightArrow">
            <a:avLst>
              <a:gd name="adj1" fmla="val 54276"/>
              <a:gd name="adj2" fmla="val 55671"/>
            </a:avLst>
          </a:prstGeom>
          <a:gradFill>
            <a:gsLst>
              <a:gs pos="0">
                <a:srgbClr val="FF2600"/>
              </a:gs>
              <a:gs pos="100000">
                <a:srgbClr val="4F8F00"/>
              </a:gs>
            </a:gsLst>
          </a:gradFill>
          <a:ln w="25400">
            <a:solidFill>
              <a:srgbClr val="FF2600"/>
            </a:solidFill>
            <a:miter lim="400000"/>
          </a:ln>
        </p:spPr>
        <p:txBody>
          <a:bodyPr lIns="0" tIns="0" rIns="0" bIns="0" anchor="ctr"/>
          <a:lstStyle/>
          <a:p>
            <a:pPr algn="ctr">
              <a:lnSpc>
                <a:spcPct val="80000"/>
              </a:lnSpc>
              <a:spcBef>
                <a:spcPts val="0"/>
              </a:spcBef>
              <a:defRPr b="1" sz="2500">
                <a:solidFill>
                  <a:srgbClr val="FFFFFF"/>
                </a:solidFill>
                <a:latin typeface="Trebuchet MS"/>
                <a:ea typeface="Trebuchet MS"/>
                <a:cs typeface="Trebuchet MS"/>
                <a:sym typeface="Trebuchet MS"/>
              </a:defRPr>
            </a:pPr>
          </a:p>
        </p:txBody>
      </p:sp>
      <p:sp>
        <p:nvSpPr>
          <p:cNvPr id="747" name="Dobbeltpil"/>
          <p:cNvSpPr/>
          <p:nvPr/>
        </p:nvSpPr>
        <p:spPr>
          <a:xfrm rot="5400000">
            <a:off x="11193594" y="12665238"/>
            <a:ext cx="1812132" cy="1088891"/>
          </a:xfrm>
          <a:prstGeom prst="leftRightArrow">
            <a:avLst>
              <a:gd name="adj1" fmla="val 54276"/>
              <a:gd name="adj2" fmla="val 55671"/>
            </a:avLst>
          </a:prstGeom>
          <a:gradFill>
            <a:gsLst>
              <a:gs pos="0">
                <a:srgbClr val="FF2600"/>
              </a:gs>
              <a:gs pos="100000">
                <a:srgbClr val="4F8F00"/>
              </a:gs>
            </a:gsLst>
          </a:gradFill>
          <a:ln w="25400">
            <a:solidFill>
              <a:srgbClr val="FF2600"/>
            </a:solidFill>
            <a:miter lim="400000"/>
          </a:ln>
        </p:spPr>
        <p:txBody>
          <a:bodyPr lIns="0" tIns="0" rIns="0" bIns="0" anchor="ctr"/>
          <a:lstStyle/>
          <a:p>
            <a:pPr algn="ctr">
              <a:lnSpc>
                <a:spcPct val="80000"/>
              </a:lnSpc>
              <a:spcBef>
                <a:spcPts val="0"/>
              </a:spcBef>
              <a:defRPr b="1" sz="2500">
                <a:solidFill>
                  <a:srgbClr val="FFFFFF"/>
                </a:solidFill>
                <a:latin typeface="Trebuchet MS"/>
                <a:ea typeface="Trebuchet MS"/>
                <a:cs typeface="Trebuchet MS"/>
                <a:sym typeface="Trebuchet MS"/>
              </a:defRPr>
            </a:pPr>
          </a:p>
        </p:txBody>
      </p:sp>
      <p:sp>
        <p:nvSpPr>
          <p:cNvPr id="748" name="Dobbeltpil"/>
          <p:cNvSpPr/>
          <p:nvPr/>
        </p:nvSpPr>
        <p:spPr>
          <a:xfrm rot="16200000">
            <a:off x="13680944" y="12665238"/>
            <a:ext cx="1812132" cy="1088891"/>
          </a:xfrm>
          <a:prstGeom prst="leftRightArrow">
            <a:avLst>
              <a:gd name="adj1" fmla="val 54276"/>
              <a:gd name="adj2" fmla="val 55671"/>
            </a:avLst>
          </a:prstGeom>
          <a:gradFill>
            <a:gsLst>
              <a:gs pos="0">
                <a:srgbClr val="FF2600"/>
              </a:gs>
              <a:gs pos="100000">
                <a:srgbClr val="4F8F00"/>
              </a:gs>
            </a:gsLst>
          </a:gradFill>
          <a:ln w="25400">
            <a:solidFill>
              <a:srgbClr val="FF2600"/>
            </a:solidFill>
            <a:miter lim="400000"/>
          </a:ln>
        </p:spPr>
        <p:txBody>
          <a:bodyPr lIns="0" tIns="0" rIns="0" bIns="0" anchor="ctr"/>
          <a:lstStyle/>
          <a:p>
            <a:pPr algn="ctr">
              <a:lnSpc>
                <a:spcPct val="80000"/>
              </a:lnSpc>
              <a:spcBef>
                <a:spcPts val="0"/>
              </a:spcBef>
              <a:defRPr b="1" sz="2500">
                <a:solidFill>
                  <a:srgbClr val="FFFFFF"/>
                </a:solidFill>
                <a:latin typeface="Trebuchet MS"/>
                <a:ea typeface="Trebuchet MS"/>
                <a:cs typeface="Trebuchet MS"/>
                <a:sym typeface="Trebuchet MS"/>
              </a:defRPr>
            </a:pPr>
          </a:p>
        </p:txBody>
      </p:sp>
      <p:sp>
        <p:nvSpPr>
          <p:cNvPr id="749" name="Dobbeltpil"/>
          <p:cNvSpPr/>
          <p:nvPr/>
        </p:nvSpPr>
        <p:spPr>
          <a:xfrm rot="5400000">
            <a:off x="13680944" y="10788222"/>
            <a:ext cx="1812132" cy="1088891"/>
          </a:xfrm>
          <a:prstGeom prst="leftRightArrow">
            <a:avLst>
              <a:gd name="adj1" fmla="val 54276"/>
              <a:gd name="adj2" fmla="val 55671"/>
            </a:avLst>
          </a:prstGeom>
          <a:gradFill>
            <a:gsLst>
              <a:gs pos="0">
                <a:srgbClr val="FF2600"/>
              </a:gs>
              <a:gs pos="100000">
                <a:srgbClr val="4F8F00"/>
              </a:gs>
            </a:gsLst>
          </a:gradFill>
          <a:ln w="25400">
            <a:solidFill>
              <a:srgbClr val="FF2600"/>
            </a:solidFill>
            <a:miter lim="400000"/>
          </a:ln>
        </p:spPr>
        <p:txBody>
          <a:bodyPr lIns="0" tIns="0" rIns="0" bIns="0" anchor="ctr"/>
          <a:lstStyle/>
          <a:p>
            <a:pPr algn="ctr">
              <a:lnSpc>
                <a:spcPct val="80000"/>
              </a:lnSpc>
              <a:spcBef>
                <a:spcPts val="0"/>
              </a:spcBef>
              <a:defRPr b="1" sz="2500">
                <a:solidFill>
                  <a:srgbClr val="FFFFFF"/>
                </a:solidFill>
                <a:latin typeface="Trebuchet MS"/>
                <a:ea typeface="Trebuchet MS"/>
                <a:cs typeface="Trebuchet MS"/>
                <a:sym typeface="Trebuchet MS"/>
              </a:defRPr>
            </a:pPr>
          </a:p>
        </p:txBody>
      </p:sp>
      <p:sp>
        <p:nvSpPr>
          <p:cNvPr id="750" name="Synchronize"/>
          <p:cNvSpPr/>
          <p:nvPr/>
        </p:nvSpPr>
        <p:spPr>
          <a:xfrm>
            <a:off x="12118665" y="11740166"/>
            <a:ext cx="2449339" cy="1088890"/>
          </a:xfrm>
          <a:prstGeom prst="leftRightArrow">
            <a:avLst>
              <a:gd name="adj1" fmla="val 54276"/>
              <a:gd name="adj2" fmla="val 55671"/>
            </a:avLst>
          </a:prstGeom>
          <a:gradFill>
            <a:gsLst>
              <a:gs pos="0">
                <a:srgbClr val="FF2600"/>
              </a:gs>
              <a:gs pos="100000">
                <a:srgbClr val="4F8F00"/>
              </a:gs>
            </a:gsLst>
          </a:gradFill>
          <a:ln w="25400">
            <a:solidFill>
              <a:srgbClr val="FF2600"/>
            </a:solidFill>
            <a:miter lim="400000"/>
          </a:ln>
          <a:extLst>
            <a:ext uri="{C572A759-6A51-4108-AA02-DFA0A04FC94B}">
              <ma14:wrappingTextBoxFlag xmlns:ma14="http://schemas.microsoft.com/office/mac/drawingml/2011/main" val="1"/>
            </a:ext>
          </a:extLst>
        </p:spPr>
        <p:txBody>
          <a:bodyPr lIns="0" tIns="0" rIns="0" bIns="0" anchor="ctr"/>
          <a:lstStyle>
            <a:lvl1pPr algn="ctr">
              <a:lnSpc>
                <a:spcPct val="80000"/>
              </a:lnSpc>
              <a:spcBef>
                <a:spcPts val="0"/>
              </a:spcBef>
              <a:defRPr b="1" sz="2500">
                <a:solidFill>
                  <a:srgbClr val="FFFFFF"/>
                </a:solidFill>
                <a:latin typeface="Trebuchet MS"/>
                <a:ea typeface="Trebuchet MS"/>
                <a:cs typeface="Trebuchet MS"/>
                <a:sym typeface="Trebuchet MS"/>
              </a:defRPr>
            </a:lvl1pPr>
          </a:lstStyle>
          <a:p>
            <a:pPr/>
            <a:r>
              <a:t>Synchronize</a:t>
            </a:r>
          </a:p>
        </p:txBody>
      </p:sp>
      <p:sp>
        <p:nvSpPr>
          <p:cNvPr id="751" name="The code is not as bad as the message sequence diagram (MSD)"/>
          <p:cNvSpPr txBox="1"/>
          <p:nvPr/>
        </p:nvSpPr>
        <p:spPr>
          <a:xfrm>
            <a:off x="812799" y="969545"/>
            <a:ext cx="15213585"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515151"/>
                </a:solidFill>
              </a:defRPr>
            </a:lvl1pPr>
          </a:lstStyle>
          <a:p>
            <a:pPr/>
            <a:r>
              <a:t>The code is not as bad as the message sequence diagram (MSD)</a:t>
            </a:r>
          </a:p>
        </p:txBody>
      </p:sp>
      <p:sp>
        <p:nvSpPr>
          <p:cNvPr id="752"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753" name="Just xC and the HW on the xCORE"/>
          <p:cNvSpPr txBox="1"/>
          <p:nvPr/>
        </p:nvSpPr>
        <p:spPr>
          <a:xfrm>
            <a:off x="14493557" y="17561121"/>
            <a:ext cx="9919614"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515151"/>
                </a:solidFill>
              </a:defRPr>
            </a:lvl1pPr>
          </a:lstStyle>
          <a:p>
            <a:pPr/>
            <a:r>
              <a:t>Just xC and the HW on the xCORE</a:t>
            </a:r>
          </a:p>
        </p:txBody>
      </p:sp>
      <p:sp>
        <p:nvSpPr>
          <p:cNvPr id="754" name="No operating system!"/>
          <p:cNvSpPr txBox="1"/>
          <p:nvPr/>
        </p:nvSpPr>
        <p:spPr>
          <a:xfrm>
            <a:off x="14493557" y="16659423"/>
            <a:ext cx="9919614"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a:solidFill>
                  <a:srgbClr val="FF2600"/>
                </a:solidFill>
              </a:defRPr>
            </a:lvl1pPr>
          </a:lstStyle>
          <a:p>
            <a:pPr/>
            <a:r>
              <a:t>No operating system!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7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7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7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7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7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7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7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7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4" fill="hold">
                                  <p:stCondLst>
                                    <p:cond delay="0"/>
                                  </p:stCondLst>
                                  <p:iterate type="el" backwards="0">
                                    <p:tmAbs val="0"/>
                                  </p:iterate>
                                  <p:childTnLst>
                                    <p:set>
                                      <p:cBhvr>
                                        <p:cTn id="58" fill="hold"/>
                                        <p:tgtEl>
                                          <p:spTgt spid="7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5" fill="hold">
                                  <p:stCondLst>
                                    <p:cond delay="0"/>
                                  </p:stCondLst>
                                  <p:iterate type="el" backwards="0">
                                    <p:tmAbs val="0"/>
                                  </p:iterate>
                                  <p:childTnLst>
                                    <p:set>
                                      <p:cBhvr>
                                        <p:cTn id="62" fill="hold"/>
                                        <p:tgtEl>
                                          <p:spTgt spid="7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0" presetID="1" grpId="16" fill="hold">
                                  <p:stCondLst>
                                    <p:cond delay="0"/>
                                  </p:stCondLst>
                                  <p:iterate type="el" backwards="0">
                                    <p:tmAbs val="0"/>
                                  </p:iterate>
                                  <p:childTnLst>
                                    <p:set>
                                      <p:cBhvr>
                                        <p:cTn id="66" fill="hold"/>
                                        <p:tgtEl>
                                          <p:spTgt spid="7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Class="entr" nodeType="clickEffect" presetSubtype="0" presetID="1" grpId="17" fill="hold">
                                  <p:stCondLst>
                                    <p:cond delay="0"/>
                                  </p:stCondLst>
                                  <p:iterate type="el" backwards="0">
                                    <p:tmAbs val="0"/>
                                  </p:iterate>
                                  <p:childTnLst>
                                    <p:set>
                                      <p:cBhvr>
                                        <p:cTn id="70" fill="hold"/>
                                        <p:tgtEl>
                                          <p:spTgt spid="75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Class="entr" nodeType="clickEffect" presetSubtype="8" presetID="2" grpId="18" fill="hold">
                                  <p:stCondLst>
                                    <p:cond delay="0"/>
                                  </p:stCondLst>
                                  <p:iterate type="el" backwards="0">
                                    <p:tmAbs val="0"/>
                                  </p:iterate>
                                  <p:childTnLst>
                                    <p:set>
                                      <p:cBhvr>
                                        <p:cTn id="74" fill="hold"/>
                                        <p:tgtEl>
                                          <p:spTgt spid="752"/>
                                        </p:tgtEl>
                                        <p:attrNameLst>
                                          <p:attrName>style.visibility</p:attrName>
                                        </p:attrNameLst>
                                      </p:cBhvr>
                                      <p:to>
                                        <p:strVal val="visible"/>
                                      </p:to>
                                    </p:set>
                                    <p:anim calcmode="lin" valueType="num">
                                      <p:cBhvr>
                                        <p:cTn id="75" dur="1000" fill="hold"/>
                                        <p:tgtEl>
                                          <p:spTgt spid="752"/>
                                        </p:tgtEl>
                                        <p:attrNameLst>
                                          <p:attrName>ppt_x</p:attrName>
                                        </p:attrNameLst>
                                      </p:cBhvr>
                                      <p:tavLst>
                                        <p:tav tm="0">
                                          <p:val>
                                            <p:strVal val="0-#ppt_w/2"/>
                                          </p:val>
                                        </p:tav>
                                        <p:tav tm="100000">
                                          <p:val>
                                            <p:strVal val="#ppt_x"/>
                                          </p:val>
                                        </p:tav>
                                      </p:tavLst>
                                    </p:anim>
                                    <p:anim calcmode="lin" valueType="num">
                                      <p:cBhvr>
                                        <p:cTn id="76" dur="1000" fill="hold"/>
                                        <p:tgtEl>
                                          <p:spTgt spid="7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1" grpId="2"/>
      <p:bldP build="whole" bldLvl="1" animBg="1" rev="0" advAuto="0" spid="744" grpId="13"/>
      <p:bldP build="whole" bldLvl="1" animBg="1" rev="0" advAuto="0" spid="742" grpId="5"/>
      <p:bldP build="whole" bldLvl="1" animBg="1" rev="0" advAuto="0" spid="738" grpId="6"/>
      <p:bldP build="whole" bldLvl="1" animBg="1" rev="0" advAuto="0" spid="746" grpId="11"/>
      <p:bldP build="whole" bldLvl="1" animBg="1" rev="0" advAuto="0" spid="739" grpId="8"/>
      <p:bldP build="whole" bldLvl="1" animBg="1" rev="0" advAuto="0" spid="751" grpId="1"/>
      <p:bldP build="whole" bldLvl="1" animBg="1" rev="0" advAuto="0" spid="749" grpId="14"/>
      <p:bldP build="whole" bldLvl="1" animBg="1" rev="0" advAuto="0" spid="753" grpId="17"/>
      <p:bldP build="whole" bldLvl="1" animBg="1" rev="0" advAuto="0" spid="745" grpId="4"/>
      <p:bldP build="whole" bldLvl="1" animBg="1" rev="0" advAuto="0" spid="752" grpId="18"/>
      <p:bldP build="whole" bldLvl="1" animBg="1" rev="0" advAuto="0" spid="740" grpId="9"/>
      <p:bldP build="whole" bldLvl="1" animBg="1" rev="0" advAuto="0" spid="743" grpId="10"/>
      <p:bldP build="whole" bldLvl="1" animBg="1" rev="0" advAuto="0" spid="754" grpId="16"/>
      <p:bldP build="whole" bldLvl="1" animBg="1" rev="0" advAuto="0" spid="748" grpId="15"/>
      <p:bldP build="whole" bldLvl="1" animBg="1" rev="0" advAuto="0" spid="737" grpId="3"/>
      <p:bldP build="whole" bldLvl="1" animBg="1" rev="0" advAuto="0" spid="747" grpId="12"/>
      <p:bldP build="whole" bldLvl="1" animBg="1" rev="0" advAuto="0" spid="750" grpId="7"/>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6" name="8*8 nodes As distributable (with the same code as just shown)"/>
          <p:cNvSpPr txBox="1"/>
          <p:nvPr>
            <p:ph type="body" idx="13"/>
          </p:nvPr>
        </p:nvSpPr>
        <p:spPr>
          <a:prstGeom prst="rect">
            <a:avLst/>
          </a:prstGeom>
        </p:spPr>
        <p:txBody>
          <a:bodyPr/>
          <a:lstStyle/>
          <a:p>
            <a:pPr/>
            <a:r>
              <a:t>8*8 nodes As distributable (with the same code as just shown)</a:t>
            </a:r>
          </a:p>
        </p:txBody>
      </p:sp>
      <p:pic>
        <p:nvPicPr>
          <p:cNvPr id="757" name="2021 03 29 Toroid 8x8.pdf" descr="2021 03 29 Toroid 8x8.pdf"/>
          <p:cNvPicPr>
            <a:picLocks noChangeAspect="1"/>
          </p:cNvPicPr>
          <p:nvPr/>
        </p:nvPicPr>
        <p:blipFill>
          <a:blip r:embed="rId2">
            <a:extLst/>
          </a:blip>
          <a:srcRect l="9101" t="3290" r="9101" b="930"/>
          <a:stretch>
            <a:fillRect/>
          </a:stretch>
        </p:blipFill>
        <p:spPr>
          <a:xfrm>
            <a:off x="762272" y="2262463"/>
            <a:ext cx="8205421" cy="13590229"/>
          </a:xfrm>
          <a:prstGeom prst="rect">
            <a:avLst/>
          </a:prstGeom>
          <a:ln w="25400">
            <a:miter lim="400000"/>
          </a:ln>
        </p:spPr>
      </p:pic>
      <p:sp>
        <p:nvSpPr>
          <p:cNvPr id="758" name="int main (void) {…"/>
          <p:cNvSpPr txBox="1"/>
          <p:nvPr/>
        </p:nvSpPr>
        <p:spPr>
          <a:xfrm>
            <a:off x="9113360" y="7330366"/>
            <a:ext cx="12575010" cy="11375995"/>
          </a:xfrm>
          <a:prstGeom prst="rect">
            <a:avLst/>
          </a:prstGeom>
          <a:solidFill>
            <a:srgbClr val="FFFFFF"/>
          </a:solidFill>
          <a:ln w="12700">
            <a:solidFill>
              <a:srgbClr val="FF9300"/>
            </a:solidFill>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1500">
                <a:solidFill>
                  <a:srgbClr val="000000"/>
                </a:solidFill>
                <a:latin typeface="Monaco"/>
                <a:ea typeface="Monaco"/>
                <a:cs typeface="Monaco"/>
                <a:sym typeface="Monaco"/>
              </a:defRPr>
            </a:pPr>
            <a:r>
              <a:rPr>
                <a:solidFill>
                  <a:srgbClr val="931A68"/>
                </a:solidFill>
              </a:rPr>
              <a:t>int</a:t>
            </a:r>
            <a:r>
              <a:t> main (</a:t>
            </a:r>
            <a:r>
              <a:rPr>
                <a:solidFill>
                  <a:srgbClr val="931A68"/>
                </a:solidFill>
              </a:rPr>
              <a:t>void</a:t>
            </a:r>
            <a:r>
              <a:t>) {</a:t>
            </a:r>
          </a:p>
          <a:p>
            <a:pPr defTabSz="457200">
              <a:spcBef>
                <a:spcPts val="0"/>
              </a:spcBef>
              <a:defRPr sz="1500">
                <a:solidFill>
                  <a:srgbClr val="000000"/>
                </a:solidFill>
                <a:latin typeface="Monaco"/>
                <a:ea typeface="Monaco"/>
                <a:cs typeface="Monaco"/>
                <a:sym typeface="Monaco"/>
              </a:defRPr>
            </a:pPr>
          </a:p>
          <a:p>
            <a:pPr defTabSz="457200">
              <a:spcBef>
                <a:spcPts val="0"/>
              </a:spcBef>
              <a:defRPr sz="1500">
                <a:solidFill>
                  <a:srgbClr val="000000"/>
                </a:solidFill>
                <a:latin typeface="Monaco"/>
                <a:ea typeface="Monaco"/>
                <a:cs typeface="Monaco"/>
                <a:sym typeface="Monaco"/>
              </a:defRPr>
            </a:pPr>
            <a:r>
              <a:rPr>
                <a:solidFill>
                  <a:srgbClr val="931A68"/>
                </a:solidFill>
              </a:rPr>
              <a:t>interface</a:t>
            </a:r>
            <a:r>
              <a:t> </a:t>
            </a:r>
            <a:r>
              <a:rPr>
                <a:solidFill>
                  <a:srgbClr val="006141"/>
                </a:solidFill>
              </a:rPr>
              <a:t>conn_if_t</a:t>
            </a:r>
            <a:r>
              <a:t> conn [NUM_ROWS][NUM_PAIRS_PER_ROW][NUM_CONNS_PER_NODE];</a:t>
            </a:r>
          </a:p>
          <a:p>
            <a:pPr defTabSz="457200">
              <a:spcBef>
                <a:spcPts val="0"/>
              </a:spcBef>
              <a:defRPr sz="1500">
                <a:solidFill>
                  <a:srgbClr val="4E9072"/>
                </a:solidFill>
                <a:latin typeface="Monaco"/>
                <a:ea typeface="Monaco"/>
                <a:cs typeface="Monaco"/>
                <a:sym typeface="Monaco"/>
              </a:defRPr>
            </a:pPr>
            <a:r>
              <a:t>//                       [    8   ][         4       ][        3         ]</a:t>
            </a:r>
            <a:endParaRPr>
              <a:solidFill>
                <a:srgbClr val="000000"/>
              </a:solidFill>
            </a:endParaRPr>
          </a:p>
          <a:p>
            <a:pPr defTabSz="457200">
              <a:spcBef>
                <a:spcPts val="0"/>
              </a:spcBef>
              <a:defRPr sz="1500">
                <a:solidFill>
                  <a:srgbClr val="000000"/>
                </a:solidFill>
                <a:latin typeface="Monaco"/>
                <a:ea typeface="Monaco"/>
                <a:cs typeface="Monaco"/>
                <a:sym typeface="Monaco"/>
              </a:defRPr>
            </a:p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VER_R_A(row)  [row][3][1] </a:t>
            </a:r>
            <a:r>
              <a:t>// [X,Y,Z,A] Between vertical rows</a:t>
            </a:r>
            <a:endParaRPr>
              <a:solidFill>
                <a:srgbClr val="000000"/>
              </a:solidFill>
            </a:endParaR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VER_R_Z(row)  [row][2][1] </a:t>
            </a:r>
            <a:r>
              <a:t>// [X,Y,Z,A] Between vertical rows</a:t>
            </a:r>
            <a:endParaRPr>
              <a:solidFill>
                <a:srgbClr val="000000"/>
              </a:solidFill>
            </a:endParaR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VER_R_Y(row)  [row][1][1] </a:t>
            </a:r>
            <a:r>
              <a:t>// [X,Y,Z,A] Between vertical rows</a:t>
            </a:r>
            <a:endParaRPr>
              <a:solidFill>
                <a:srgbClr val="000000"/>
              </a:solidFill>
            </a:endParaR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VER_R_X(row)  [row][0][1] </a:t>
            </a:r>
            <a:r>
              <a:t>// [X,Y,Z,A] Between vertical rows</a:t>
            </a:r>
            <a:endParaRPr>
              <a:solidFill>
                <a:srgbClr val="000000"/>
              </a:solidFill>
            </a:endParaRPr>
          </a:p>
          <a:p>
            <a:pPr defTabSz="457200">
              <a:spcBef>
                <a:spcPts val="0"/>
              </a:spcBef>
              <a:defRPr sz="1500">
                <a:solidFill>
                  <a:srgbClr val="000000"/>
                </a:solidFill>
                <a:latin typeface="Monaco"/>
                <a:ea typeface="Monaco"/>
                <a:cs typeface="Monaco"/>
                <a:sym typeface="Monaco"/>
              </a:defRPr>
            </a:p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HOR_R_EW(row) [row][3][2] </a:t>
            </a:r>
            <a:r>
              <a:t>// EW      EastWest belt side-to-side</a:t>
            </a:r>
            <a:endParaRPr>
              <a:solidFill>
                <a:srgbClr val="000000"/>
              </a:solidFill>
            </a:endParaR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HOR_R_G(row)  [row][3][0] </a:t>
            </a:r>
            <a:r>
              <a:t>// [A,B,C] Between horisontal columns</a:t>
            </a:r>
            <a:endParaRPr>
              <a:solidFill>
                <a:srgbClr val="000000"/>
              </a:solidFill>
            </a:endParaR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HOR_R_F(row)  [row][2][2] </a:t>
            </a:r>
            <a:r>
              <a:t>// [A,B,C] Between horisontal columns</a:t>
            </a:r>
            <a:endParaRPr>
              <a:solidFill>
                <a:srgbClr val="000000"/>
              </a:solidFill>
            </a:endParaR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HOR_R_E(row)  [row][2][0] </a:t>
            </a:r>
            <a:r>
              <a:t>// [A,B,C] Between horisontal columns</a:t>
            </a:r>
            <a:endParaRPr>
              <a:solidFill>
                <a:srgbClr val="000000"/>
              </a:solidFill>
            </a:endParaR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HOR_R_D(row)  [row][1][2] </a:t>
            </a:r>
            <a:r>
              <a:t>// [A,B,C] Between horisontal columns</a:t>
            </a:r>
            <a:endParaRPr>
              <a:solidFill>
                <a:srgbClr val="000000"/>
              </a:solidFill>
            </a:endParaR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HOR_R_C(row)  [row][1][0] </a:t>
            </a:r>
            <a:r>
              <a:t>// [A,B,C] Between horisontal columns</a:t>
            </a:r>
            <a:endParaRPr>
              <a:solidFill>
                <a:srgbClr val="000000"/>
              </a:solidFill>
            </a:endParaR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HOR_R_B(row)  [row][0][2] </a:t>
            </a:r>
            <a:r>
              <a:t>// [A,B,C] Between horisontal columns</a:t>
            </a:r>
            <a:endParaRPr>
              <a:solidFill>
                <a:srgbClr val="000000"/>
              </a:solidFill>
            </a:endParaRPr>
          </a:p>
          <a:p>
            <a:pPr defTabSz="457200">
              <a:spcBef>
                <a:spcPts val="0"/>
              </a:spcBef>
              <a:defRPr sz="1500">
                <a:solidFill>
                  <a:srgbClr val="4E9072"/>
                </a:solidFill>
                <a:latin typeface="Monaco"/>
                <a:ea typeface="Monaco"/>
                <a:cs typeface="Monaco"/>
                <a:sym typeface="Monaco"/>
              </a:defRPr>
            </a:pPr>
            <a:r>
              <a:rPr>
                <a:solidFill>
                  <a:srgbClr val="931A68"/>
                </a:solidFill>
              </a:rPr>
              <a:t>#define</a:t>
            </a:r>
            <a:r>
              <a:rPr>
                <a:solidFill>
                  <a:srgbClr val="000000"/>
                </a:solidFill>
              </a:rPr>
              <a:t> HOR_R_A(row)  [row][0][0] </a:t>
            </a:r>
            <a:r>
              <a:t>// [A,B,C] Between horisontal columns</a:t>
            </a:r>
            <a:endParaRPr>
              <a:solidFill>
                <a:srgbClr val="000000"/>
              </a:solidFill>
            </a:endParaRPr>
          </a:p>
          <a:p>
            <a:pPr defTabSz="457200">
              <a:spcBef>
                <a:spcPts val="0"/>
              </a:spcBef>
              <a:defRPr sz="1500">
                <a:solidFill>
                  <a:srgbClr val="4E9072"/>
                </a:solidFill>
                <a:latin typeface="Monaco"/>
                <a:ea typeface="Monaco"/>
                <a:cs typeface="Monaco"/>
                <a:sym typeface="Monaco"/>
              </a:defRPr>
            </a:pPr>
            <a:endParaRPr>
              <a:solidFill>
                <a:srgbClr val="000000"/>
              </a:solidFill>
            </a:endParaRPr>
          </a:p>
          <a:p>
            <a:pPr defTabSz="457200">
              <a:spcBef>
                <a:spcPts val="0"/>
              </a:spcBef>
              <a:defRPr sz="1500">
                <a:solidFill>
                  <a:srgbClr val="931A68"/>
                </a:solidFill>
                <a:latin typeface="Monaco"/>
                <a:ea typeface="Monaco"/>
                <a:cs typeface="Monaco"/>
                <a:sym typeface="Monaco"/>
              </a:defRPr>
            </a:pPr>
            <a:r>
              <a:t>par</a:t>
            </a:r>
            <a:r>
              <a:rPr>
                <a:solidFill>
                  <a:srgbClr val="000000"/>
                </a:solidFill>
              </a:rPr>
              <a:t> {</a:t>
            </a:r>
            <a:endParaRPr>
              <a:solidFill>
                <a:srgbClr val="000000"/>
              </a:solidFill>
            </a:endParaRPr>
          </a:p>
          <a:p>
            <a:pPr defTabSz="457200">
              <a:spcBef>
                <a:spcPts val="0"/>
              </a:spcBef>
              <a:defRPr sz="1500">
                <a:solidFill>
                  <a:srgbClr val="000000"/>
                </a:solidFill>
                <a:latin typeface="Monaco"/>
                <a:ea typeface="Monaco"/>
                <a:cs typeface="Monaco"/>
                <a:sym typeface="Monaco"/>
              </a:defRPr>
            </a:pPr>
            <a:r>
              <a:t>    </a:t>
            </a:r>
            <a:r>
              <a:rPr>
                <a:solidFill>
                  <a:srgbClr val="931A68"/>
                </a:solidFill>
              </a:rPr>
              <a:t>on</a:t>
            </a:r>
            <a:r>
              <a:t> tile[0]:</a:t>
            </a:r>
          </a:p>
          <a:p>
            <a:pPr defTabSz="457200">
              <a:spcBef>
                <a:spcPts val="0"/>
              </a:spcBef>
              <a:defRPr sz="1500">
                <a:solidFill>
                  <a:srgbClr val="000000"/>
                </a:solidFill>
                <a:latin typeface="Monaco"/>
                <a:ea typeface="Monaco"/>
                <a:cs typeface="Monaco"/>
                <a:sym typeface="Monaco"/>
              </a:defRPr>
            </a:pPr>
            <a:r>
              <a:t>    </a:t>
            </a:r>
            <a:r>
              <a:rPr>
                <a:solidFill>
                  <a:srgbClr val="931A68"/>
                </a:solidFill>
              </a:rPr>
              <a:t>par</a:t>
            </a:r>
            <a:r>
              <a:t> {</a:t>
            </a:r>
          </a:p>
          <a:p>
            <a:pPr defTabSz="457200">
              <a:spcBef>
                <a:spcPts val="0"/>
              </a:spcBef>
              <a:defRPr sz="1500">
                <a:solidFill>
                  <a:srgbClr val="000000"/>
                </a:solidFill>
                <a:latin typeface="Monaco"/>
                <a:ea typeface="Monaco"/>
                <a:cs typeface="Monaco"/>
                <a:sym typeface="Monaco"/>
              </a:defRPr>
            </a:pPr>
            <a:r>
              <a:t>        Client_node_task (0,0, conn HOR_R_EW(0), conn VER_R_X(7), conn HOR_R_A(0), outP4_leds);</a:t>
            </a:r>
          </a:p>
          <a:p>
            <a:pPr defTabSz="457200">
              <a:spcBef>
                <a:spcPts val="0"/>
              </a:spcBef>
              <a:defRPr sz="1500">
                <a:solidFill>
                  <a:srgbClr val="000000"/>
                </a:solidFill>
                <a:latin typeface="Monaco"/>
                <a:ea typeface="Monaco"/>
                <a:cs typeface="Monaco"/>
                <a:sym typeface="Monaco"/>
              </a:defRPr>
            </a:pPr>
            <a:r>
              <a:t>        Client_node_task (0,2, conn HOR_R_B(0),  conn VER_R_Y(7), conn HOR_R_C(0), null);</a:t>
            </a:r>
          </a:p>
          <a:p>
            <a:pPr defTabSz="457200">
              <a:spcBef>
                <a:spcPts val="0"/>
              </a:spcBef>
              <a:defRPr sz="1500">
                <a:solidFill>
                  <a:srgbClr val="000000"/>
                </a:solidFill>
                <a:latin typeface="Monaco"/>
                <a:ea typeface="Monaco"/>
                <a:cs typeface="Monaco"/>
                <a:sym typeface="Monaco"/>
              </a:defRPr>
            </a:pPr>
            <a:r>
              <a:t>    }</a:t>
            </a:r>
          </a:p>
          <a:p>
            <a:pPr defTabSz="457200">
              <a:spcBef>
                <a:spcPts val="0"/>
              </a:spcBef>
              <a:defRPr sz="1500">
                <a:solidFill>
                  <a:srgbClr val="000000"/>
                </a:solidFill>
                <a:latin typeface="Monaco"/>
                <a:ea typeface="Monaco"/>
                <a:cs typeface="Monaco"/>
                <a:sym typeface="Monaco"/>
              </a:defRPr>
            </a:pPr>
            <a:r>
              <a:t>    </a:t>
            </a:r>
            <a:r>
              <a:rPr>
                <a:solidFill>
                  <a:srgbClr val="931A68"/>
                </a:solidFill>
              </a:rPr>
              <a:t>on</a:t>
            </a:r>
            <a:r>
              <a:t> tile[0]:</a:t>
            </a:r>
          </a:p>
          <a:p>
            <a:pPr defTabSz="457200">
              <a:spcBef>
                <a:spcPts val="0"/>
              </a:spcBef>
              <a:defRPr sz="1500">
                <a:solidFill>
                  <a:srgbClr val="000000"/>
                </a:solidFill>
                <a:latin typeface="Monaco"/>
                <a:ea typeface="Monaco"/>
                <a:cs typeface="Monaco"/>
                <a:sym typeface="Monaco"/>
              </a:defRPr>
            </a:pPr>
            <a:r>
              <a:t>    [[combine]]</a:t>
            </a:r>
          </a:p>
          <a:p>
            <a:pPr defTabSz="457200">
              <a:spcBef>
                <a:spcPts val="0"/>
              </a:spcBef>
              <a:defRPr sz="1500">
                <a:solidFill>
                  <a:srgbClr val="000000"/>
                </a:solidFill>
                <a:latin typeface="Monaco"/>
                <a:ea typeface="Monaco"/>
                <a:cs typeface="Monaco"/>
                <a:sym typeface="Monaco"/>
              </a:defRPr>
            </a:pPr>
            <a:r>
              <a:t>    </a:t>
            </a:r>
            <a:r>
              <a:rPr>
                <a:solidFill>
                  <a:srgbClr val="931A68"/>
                </a:solidFill>
              </a:rPr>
              <a:t>par</a:t>
            </a:r>
            <a:r>
              <a:t> {</a:t>
            </a:r>
          </a:p>
          <a:p>
            <a:pPr defTabSz="457200">
              <a:spcBef>
                <a:spcPts val="0"/>
              </a:spcBef>
              <a:defRPr sz="1500">
                <a:solidFill>
                  <a:srgbClr val="000000"/>
                </a:solidFill>
                <a:latin typeface="Monaco"/>
                <a:ea typeface="Monaco"/>
                <a:cs typeface="Monaco"/>
                <a:sym typeface="Monaco"/>
              </a:defRPr>
            </a:pPr>
            <a:r>
              <a:t>        Client_node_task (0,4, conn HOR_R_D(0),  conn VER_R_Z(7), conn HOR_R_E(0), null);</a:t>
            </a:r>
          </a:p>
          <a:p>
            <a:pPr defTabSz="457200">
              <a:spcBef>
                <a:spcPts val="0"/>
              </a:spcBef>
              <a:defRPr sz="1500">
                <a:solidFill>
                  <a:srgbClr val="000000"/>
                </a:solidFill>
                <a:latin typeface="Monaco"/>
                <a:ea typeface="Monaco"/>
                <a:cs typeface="Monaco"/>
                <a:sym typeface="Monaco"/>
              </a:defRPr>
            </a:pPr>
            <a:r>
              <a:t>        Client_node_task (0,6, conn HOR_R_F(0),  conn VER_R_A(7), conn HOR_R_G(0), null);</a:t>
            </a:r>
          </a:p>
          <a:p>
            <a:pPr defTabSz="457200">
              <a:spcBef>
                <a:spcPts val="0"/>
              </a:spcBef>
              <a:defRPr sz="1500">
                <a:solidFill>
                  <a:srgbClr val="000000"/>
                </a:solidFill>
                <a:latin typeface="Monaco"/>
                <a:ea typeface="Monaco"/>
                <a:cs typeface="Monaco"/>
                <a:sym typeface="Monaco"/>
              </a:defRPr>
            </a:pPr>
            <a:r>
              <a:t>        Client_node_task (1,0, conn HOR_R_EW(1), conn VER_R_X(0), conn HOR_R_A(1), null);</a:t>
            </a:r>
          </a:p>
          <a:p>
            <a:pPr defTabSz="457200">
              <a:spcBef>
                <a:spcPts val="0"/>
              </a:spcBef>
              <a:defRPr sz="1500">
                <a:solidFill>
                  <a:srgbClr val="000000"/>
                </a:solidFill>
                <a:latin typeface="Monaco"/>
                <a:ea typeface="Monaco"/>
                <a:cs typeface="Monaco"/>
                <a:sym typeface="Monaco"/>
              </a:defRPr>
            </a:pPr>
            <a:r>
              <a:t>        Client_node_task (1,2, conn HOR_R_B(1),  conn VER_R_Y(0), conn HOR_R_C(1), null);</a:t>
            </a:r>
          </a:p>
          <a:p>
            <a:pPr defTabSz="457200">
              <a:spcBef>
                <a:spcPts val="0"/>
              </a:spcBef>
              <a:defRPr sz="1500">
                <a:solidFill>
                  <a:srgbClr val="000000"/>
                </a:solidFill>
                <a:latin typeface="Monaco"/>
                <a:ea typeface="Monaco"/>
                <a:cs typeface="Monaco"/>
                <a:sym typeface="Monaco"/>
              </a:defRPr>
            </a:pPr>
            <a:r>
              <a:t>        Client_node_task (1,4, conn HOR_R_D(1),  conn VER_R_Z(0), conn HOR_R_E(1), null);</a:t>
            </a:r>
          </a:p>
          <a:p>
            <a:pPr defTabSz="457200">
              <a:spcBef>
                <a:spcPts val="0"/>
              </a:spcBef>
              <a:defRPr sz="1500">
                <a:solidFill>
                  <a:srgbClr val="000000"/>
                </a:solidFill>
                <a:latin typeface="Monaco"/>
                <a:ea typeface="Monaco"/>
                <a:cs typeface="Monaco"/>
                <a:sym typeface="Monaco"/>
              </a:defRPr>
            </a:pPr>
            <a:r>
              <a:t>        </a:t>
            </a:r>
            <a:r>
              <a:rPr>
                <a:solidFill>
                  <a:srgbClr val="4F8F00"/>
                </a:solidFill>
              </a:rPr>
              <a:t>// 24 clients removed here</a:t>
            </a:r>
          </a:p>
          <a:p>
            <a:pPr defTabSz="457200">
              <a:spcBef>
                <a:spcPts val="0"/>
              </a:spcBef>
              <a:defRPr sz="1500">
                <a:solidFill>
                  <a:srgbClr val="000000"/>
                </a:solidFill>
                <a:latin typeface="Monaco"/>
                <a:ea typeface="Monaco"/>
                <a:cs typeface="Monaco"/>
                <a:sym typeface="Monaco"/>
              </a:defRPr>
            </a:pPr>
            <a:r>
              <a:t>        Client_node_task (7,6, conn HOR_R_F(7),  conn VER_R_A(6), conn HOR_R_G(7), null);</a:t>
            </a:r>
          </a:p>
          <a:p>
            <a:pPr defTabSz="457200">
              <a:spcBef>
                <a:spcPts val="0"/>
              </a:spcBef>
              <a:defRPr sz="1500">
                <a:solidFill>
                  <a:srgbClr val="000000"/>
                </a:solidFill>
                <a:latin typeface="Monaco"/>
                <a:ea typeface="Monaco"/>
                <a:cs typeface="Monaco"/>
                <a:sym typeface="Monaco"/>
              </a:defRPr>
            </a:pPr>
            <a:r>
              <a:t>    }</a:t>
            </a:r>
          </a:p>
          <a:p>
            <a:pPr defTabSz="457200">
              <a:spcBef>
                <a:spcPts val="0"/>
              </a:spcBef>
              <a:defRPr sz="1500">
                <a:solidFill>
                  <a:srgbClr val="000000"/>
                </a:solidFill>
                <a:latin typeface="Monaco"/>
                <a:ea typeface="Monaco"/>
                <a:cs typeface="Monaco"/>
                <a:sym typeface="Monaco"/>
              </a:defRPr>
            </a:pPr>
            <a:r>
              <a:t>    </a:t>
            </a:r>
            <a:r>
              <a:rPr>
                <a:solidFill>
                  <a:srgbClr val="931A68"/>
                </a:solidFill>
              </a:rPr>
              <a:t>on</a:t>
            </a:r>
            <a:r>
              <a:t> tile[0]: [[distribute]] Server_node_task (0,1, conn HOR_R_A(0),  conn VER_R_X(0), conn HOR_R_B(0));</a:t>
            </a:r>
          </a:p>
          <a:p>
            <a:pPr defTabSz="457200">
              <a:spcBef>
                <a:spcPts val="0"/>
              </a:spcBef>
              <a:defRPr sz="1500">
                <a:solidFill>
                  <a:srgbClr val="000000"/>
                </a:solidFill>
                <a:latin typeface="Monaco"/>
                <a:ea typeface="Monaco"/>
                <a:cs typeface="Monaco"/>
                <a:sym typeface="Monaco"/>
              </a:defRPr>
            </a:pPr>
            <a:r>
              <a:t>    </a:t>
            </a:r>
            <a:r>
              <a:rPr>
                <a:solidFill>
                  <a:srgbClr val="931A68"/>
                </a:solidFill>
              </a:rPr>
              <a:t>on</a:t>
            </a:r>
            <a:r>
              <a:t> tile[0]: [[distribute]] Server_node_task (0,3, conn HOR_R_C(0),  conn VER_R_Y(0), conn HOR_R_D(0));</a:t>
            </a:r>
          </a:p>
          <a:p>
            <a:pPr defTabSz="457200">
              <a:spcBef>
                <a:spcPts val="0"/>
              </a:spcBef>
              <a:defRPr sz="1500">
                <a:solidFill>
                  <a:srgbClr val="000000"/>
                </a:solidFill>
                <a:latin typeface="Monaco"/>
                <a:ea typeface="Monaco"/>
                <a:cs typeface="Monaco"/>
                <a:sym typeface="Monaco"/>
              </a:defRPr>
            </a:pPr>
            <a:r>
              <a:t>    </a:t>
            </a:r>
            <a:r>
              <a:rPr>
                <a:solidFill>
                  <a:srgbClr val="931A68"/>
                </a:solidFill>
              </a:rPr>
              <a:t>on</a:t>
            </a:r>
            <a:r>
              <a:t> tile[0]: [[distribute]] Server_node_task (0,5, conn HOR_R_E(0),  conn VER_R_Z(0), conn HOR_R_F(0));</a:t>
            </a:r>
          </a:p>
          <a:p>
            <a:pPr defTabSz="457200">
              <a:spcBef>
                <a:spcPts val="0"/>
              </a:spcBef>
              <a:defRPr sz="1500">
                <a:solidFill>
                  <a:srgbClr val="000000"/>
                </a:solidFill>
                <a:latin typeface="Monaco"/>
                <a:ea typeface="Monaco"/>
                <a:cs typeface="Monaco"/>
                <a:sym typeface="Monaco"/>
              </a:defRPr>
            </a:pPr>
            <a:r>
              <a:t>    </a:t>
            </a:r>
            <a:r>
              <a:rPr>
                <a:solidFill>
                  <a:srgbClr val="931A68"/>
                </a:solidFill>
              </a:rPr>
              <a:t>on</a:t>
            </a:r>
            <a:r>
              <a:t> tile[0]: [[distribute]] Server_node_task (0,7, conn HOR_R_G(0),  conn VER_R_A(0), conn HOR_R_EW(0));</a:t>
            </a:r>
          </a:p>
          <a:p>
            <a:pPr defTabSz="457200">
              <a:spcBef>
                <a:spcPts val="0"/>
              </a:spcBef>
              <a:defRPr sz="1500">
                <a:solidFill>
                  <a:srgbClr val="000000"/>
                </a:solidFill>
                <a:latin typeface="Monaco"/>
                <a:ea typeface="Monaco"/>
                <a:cs typeface="Monaco"/>
                <a:sym typeface="Monaco"/>
              </a:defRPr>
            </a:pPr>
            <a:r>
              <a:t>    </a:t>
            </a:r>
            <a:r>
              <a:rPr>
                <a:solidFill>
                  <a:srgbClr val="4F8F00"/>
                </a:solidFill>
              </a:rPr>
              <a:t>// 26 servers removed here</a:t>
            </a:r>
            <a:br>
              <a:rPr>
                <a:solidFill>
                  <a:srgbClr val="5E5E5E"/>
                </a:solidFill>
              </a:rPr>
            </a:br>
            <a:r>
              <a:t>    </a:t>
            </a:r>
            <a:r>
              <a:rPr>
                <a:solidFill>
                  <a:srgbClr val="931A68"/>
                </a:solidFill>
              </a:rPr>
              <a:t>on</a:t>
            </a:r>
            <a:r>
              <a:t> tile[0]: [[distribute]] Server_node_task (7,5, conn HOR_R_E(7),  conn VER_R_Z(7), conn HOR_R_F(7));</a:t>
            </a:r>
          </a:p>
          <a:p>
            <a:pPr defTabSz="457200">
              <a:spcBef>
                <a:spcPts val="0"/>
              </a:spcBef>
              <a:defRPr sz="1500">
                <a:solidFill>
                  <a:srgbClr val="000000"/>
                </a:solidFill>
                <a:latin typeface="Monaco"/>
                <a:ea typeface="Monaco"/>
                <a:cs typeface="Monaco"/>
                <a:sym typeface="Monaco"/>
              </a:defRPr>
            </a:pPr>
            <a:r>
              <a:t>    </a:t>
            </a:r>
            <a:r>
              <a:rPr>
                <a:solidFill>
                  <a:srgbClr val="931A68"/>
                </a:solidFill>
              </a:rPr>
              <a:t>on</a:t>
            </a:r>
            <a:r>
              <a:t> tile[0]: [[distribute]] Server_node_task (7,7, conn HOR_R_G(7),  conn VER_R_A(7), conn HOR_R_EW(7));</a:t>
            </a:r>
          </a:p>
          <a:p>
            <a:pPr defTabSz="457200">
              <a:spcBef>
                <a:spcPts val="0"/>
              </a:spcBef>
              <a:defRPr sz="1500">
                <a:solidFill>
                  <a:srgbClr val="000000"/>
                </a:solidFill>
                <a:latin typeface="Monaco"/>
                <a:ea typeface="Monaco"/>
                <a:cs typeface="Monaco"/>
                <a:sym typeface="Monaco"/>
              </a:defRPr>
            </a:pPr>
            <a:r>
              <a:t>}</a:t>
            </a:r>
          </a:p>
        </p:txBody>
      </p:sp>
      <p:sp>
        <p:nvSpPr>
          <p:cNvPr id="759" name="Constraint check for tile[0]:…"/>
          <p:cNvSpPr txBox="1"/>
          <p:nvPr/>
        </p:nvSpPr>
        <p:spPr>
          <a:xfrm>
            <a:off x="812799" y="16286317"/>
            <a:ext cx="7189336" cy="1965295"/>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1500">
                <a:solidFill>
                  <a:srgbClr val="4E9072"/>
                </a:solidFill>
                <a:latin typeface="Monaco"/>
                <a:ea typeface="Monaco"/>
                <a:cs typeface="Monaco"/>
                <a:sym typeface="Monaco"/>
              </a:defRPr>
            </a:pPr>
            <a:r>
              <a:t>Constraint check for tile[0]:</a:t>
            </a:r>
            <a:endParaRPr>
              <a:solidFill>
                <a:srgbClr val="000000"/>
              </a:solidFill>
            </a:endParaRPr>
          </a:p>
          <a:p>
            <a:pPr defTabSz="457200">
              <a:spcBef>
                <a:spcPts val="0"/>
              </a:spcBef>
              <a:defRPr sz="1500">
                <a:solidFill>
                  <a:srgbClr val="4E9072"/>
                </a:solidFill>
                <a:latin typeface="Monaco"/>
                <a:ea typeface="Monaco"/>
                <a:cs typeface="Monaco"/>
                <a:sym typeface="Monaco"/>
              </a:defRPr>
            </a:pPr>
            <a:r>
              <a:t>  Cores available:            8,   used:          3 .  OKAY</a:t>
            </a:r>
            <a:endParaRPr>
              <a:solidFill>
                <a:srgbClr val="000000"/>
              </a:solidFill>
            </a:endParaRPr>
          </a:p>
          <a:p>
            <a:pPr defTabSz="457200">
              <a:spcBef>
                <a:spcPts val="0"/>
              </a:spcBef>
              <a:defRPr sz="1500">
                <a:solidFill>
                  <a:srgbClr val="4E9072"/>
                </a:solidFill>
                <a:latin typeface="Monaco"/>
                <a:ea typeface="Monaco"/>
                <a:cs typeface="Monaco"/>
                <a:sym typeface="Monaco"/>
              </a:defRPr>
            </a:pPr>
            <a:r>
              <a:t>  Timers available:          10,   used:          3 .  OKAY</a:t>
            </a:r>
            <a:endParaRPr>
              <a:solidFill>
                <a:srgbClr val="000000"/>
              </a:solidFill>
            </a:endParaRPr>
          </a:p>
          <a:p>
            <a:pPr defTabSz="457200">
              <a:spcBef>
                <a:spcPts val="0"/>
              </a:spcBef>
              <a:defRPr sz="1500">
                <a:solidFill>
                  <a:srgbClr val="4E9072"/>
                </a:solidFill>
                <a:latin typeface="Monaco"/>
                <a:ea typeface="Monaco"/>
                <a:cs typeface="Monaco"/>
                <a:sym typeface="Monaco"/>
              </a:defRPr>
            </a:pPr>
            <a:r>
              <a:t>  Chanends available:        32,   used:          1 .  OKAY</a:t>
            </a:r>
            <a:endParaRPr>
              <a:solidFill>
                <a:srgbClr val="000000"/>
              </a:solidFill>
            </a:endParaRPr>
          </a:p>
          <a:p>
            <a:pPr defTabSz="457200">
              <a:spcBef>
                <a:spcPts val="0"/>
              </a:spcBef>
              <a:defRPr sz="1500">
                <a:solidFill>
                  <a:srgbClr val="4E9072"/>
                </a:solidFill>
                <a:latin typeface="Monaco"/>
                <a:ea typeface="Monaco"/>
                <a:cs typeface="Monaco"/>
                <a:sym typeface="Monaco"/>
              </a:defRPr>
            </a:pPr>
            <a:r>
              <a:t>  Memory available:       262144,   used:      94120 .  OKAY</a:t>
            </a:r>
            <a:endParaRPr>
              <a:solidFill>
                <a:srgbClr val="000000"/>
              </a:solidFill>
            </a:endParaRPr>
          </a:p>
          <a:p>
            <a:pPr defTabSz="457200">
              <a:spcBef>
                <a:spcPts val="0"/>
              </a:spcBef>
              <a:defRPr sz="1500">
                <a:solidFill>
                  <a:srgbClr val="4E9072"/>
                </a:solidFill>
                <a:latin typeface="Monaco"/>
                <a:ea typeface="Monaco"/>
                <a:cs typeface="Monaco"/>
                <a:sym typeface="Monaco"/>
              </a:defRPr>
            </a:pPr>
            <a:r>
              <a:t>    (Stack: 49796, Code: 40084, Data: 4240)</a:t>
            </a:r>
            <a:endParaRPr>
              <a:solidFill>
                <a:srgbClr val="000000"/>
              </a:solidFill>
            </a:endParaRPr>
          </a:p>
          <a:p>
            <a:pPr defTabSz="457200">
              <a:spcBef>
                <a:spcPts val="0"/>
              </a:spcBef>
              <a:defRPr sz="1500">
                <a:solidFill>
                  <a:srgbClr val="4E9072"/>
                </a:solidFill>
                <a:latin typeface="Monaco"/>
                <a:ea typeface="Monaco"/>
                <a:cs typeface="Monaco"/>
                <a:sym typeface="Monaco"/>
              </a:defRPr>
            </a:pPr>
            <a:r>
              <a:t>Constraints checks PASSED.</a:t>
            </a:r>
          </a:p>
        </p:txBody>
      </p:sp>
      <p:sp>
        <p:nvSpPr>
          <p:cNvPr id="760" name="(2 2):C(1002) [50.00000000] from [18.0000][12.0000][20.0000]…"/>
          <p:cNvSpPr txBox="1"/>
          <p:nvPr/>
        </p:nvSpPr>
        <p:spPr>
          <a:xfrm>
            <a:off x="8967662" y="2244302"/>
            <a:ext cx="9247071" cy="3997295"/>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1500">
                <a:solidFill>
                  <a:srgbClr val="FF2600"/>
                </a:solidFill>
                <a:latin typeface="Monaco"/>
                <a:ea typeface="Monaco"/>
                <a:cs typeface="Monaco"/>
                <a:sym typeface="Monaco"/>
              </a:defRPr>
            </a:pPr>
            <a:r>
              <a:t>(2 2):C(1002) [50.00000000] from [18.0000][12.0000][20.0000]</a:t>
            </a:r>
            <a:endParaRPr>
              <a:solidFill>
                <a:srgbClr val="000000"/>
              </a:solidFill>
            </a:endParaRPr>
          </a:p>
          <a:p>
            <a:pPr defTabSz="457200">
              <a:spcBef>
                <a:spcPts val="0"/>
              </a:spcBef>
              <a:defRPr sz="1500">
                <a:solidFill>
                  <a:srgbClr val="4F8F00"/>
                </a:solidFill>
                <a:latin typeface="Monaco"/>
                <a:ea typeface="Monaco"/>
                <a:cs typeface="Monaco"/>
                <a:sym typeface="Monaco"/>
              </a:defRPr>
            </a:pPr>
            <a:r>
              <a:t>(5 7):S(1002) [90316.00000000] from [407.0000][89524.0000][385.0000]</a:t>
            </a:r>
          </a:p>
          <a:p>
            <a:pPr defTabSz="457200">
              <a:spcBef>
                <a:spcPts val="0"/>
              </a:spcBef>
              <a:defRPr sz="1500">
                <a:solidFill>
                  <a:srgbClr val="FF2600"/>
                </a:solidFill>
                <a:latin typeface="Monaco"/>
                <a:ea typeface="Monaco"/>
                <a:cs typeface="Monaco"/>
                <a:sym typeface="Monaco"/>
              </a:defRPr>
            </a:pPr>
            <a:r>
              <a:t>(4 2):C(1003) [91124.00000000] from [891.0000][406.0000][89827.0000]</a:t>
            </a:r>
            <a:endParaRPr>
              <a:solidFill>
                <a:srgbClr val="000000"/>
              </a:solidFill>
            </a:endParaRPr>
          </a:p>
          <a:p>
            <a:pPr defTabSz="457200">
              <a:spcBef>
                <a:spcPts val="0"/>
              </a:spcBef>
              <a:defRPr sz="1500">
                <a:solidFill>
                  <a:srgbClr val="FF2600"/>
                </a:solidFill>
                <a:latin typeface="Monaco"/>
                <a:ea typeface="Monaco"/>
                <a:cs typeface="Monaco"/>
                <a:sym typeface="Monaco"/>
              </a:defRPr>
            </a:pPr>
            <a:r>
              <a:t>(6 6):C(1002) [87689.00000000] from [54.0000][87579.0000][56.0000]</a:t>
            </a:r>
            <a:endParaRPr>
              <a:solidFill>
                <a:srgbClr val="000000"/>
              </a:solidFill>
            </a:endParaRPr>
          </a:p>
          <a:p>
            <a:pPr defTabSz="457200">
              <a:spcBef>
                <a:spcPts val="0"/>
              </a:spcBef>
              <a:defRPr sz="1500">
                <a:solidFill>
                  <a:srgbClr val="FF2600"/>
                </a:solidFill>
                <a:latin typeface="Monaco"/>
                <a:ea typeface="Monaco"/>
                <a:cs typeface="Monaco"/>
                <a:sym typeface="Monaco"/>
              </a:defRPr>
            </a:pPr>
            <a:r>
              <a:t>(4 4):C(1003) [37.00000000] from [89827.0000][432.0000][89865.0000]</a:t>
            </a:r>
            <a:endParaRPr>
              <a:solidFill>
                <a:srgbClr val="000000"/>
              </a:solidFill>
            </a:endParaRPr>
          </a:p>
          <a:p>
            <a:pPr defTabSz="457200">
              <a:spcBef>
                <a:spcPts val="0"/>
              </a:spcBef>
              <a:defRPr sz="1500">
                <a:solidFill>
                  <a:srgbClr val="FF2600"/>
                </a:solidFill>
                <a:latin typeface="Monaco"/>
                <a:ea typeface="Monaco"/>
                <a:cs typeface="Monaco"/>
                <a:sym typeface="Monaco"/>
              </a:defRPr>
            </a:pPr>
            <a:r>
              <a:t>(4 6):C(1003) [91232.00000000] from [89865.0000][434.0000][933.0000]</a:t>
            </a:r>
            <a:endParaRPr>
              <a:solidFill>
                <a:srgbClr val="000000"/>
              </a:solidFill>
            </a:endParaRPr>
          </a:p>
          <a:p>
            <a:pPr defTabSz="457200">
              <a:spcBef>
                <a:spcPts val="0"/>
              </a:spcBef>
              <a:defRPr sz="1500">
                <a:solidFill>
                  <a:srgbClr val="4F8F00"/>
                </a:solidFill>
                <a:latin typeface="Monaco"/>
                <a:ea typeface="Monaco"/>
                <a:cs typeface="Monaco"/>
                <a:sym typeface="Monaco"/>
              </a:defRPr>
            </a:pPr>
            <a:r>
              <a:t>(0 7):S(1000) [88248.00000000] from [88232.0000][15.0000][1.0000]</a:t>
            </a:r>
          </a:p>
          <a:p>
            <a:pPr defTabSz="457200">
              <a:spcBef>
                <a:spcPts val="0"/>
              </a:spcBef>
              <a:defRPr sz="1500">
                <a:solidFill>
                  <a:srgbClr val="4F8F00"/>
                </a:solidFill>
                <a:latin typeface="Monaco"/>
                <a:ea typeface="Monaco"/>
                <a:cs typeface="Monaco"/>
                <a:sym typeface="Monaco"/>
              </a:defRPr>
            </a:pPr>
            <a:r>
              <a:t>(7 1):S(1000) [88522.00000000] from [88462.0000][1.0000][59.0000]</a:t>
            </a:r>
          </a:p>
          <a:p>
            <a:pPr defTabSz="457200">
              <a:spcBef>
                <a:spcPts val="0"/>
              </a:spcBef>
              <a:defRPr sz="1500">
                <a:solidFill>
                  <a:srgbClr val="4F8F00"/>
                </a:solidFill>
                <a:latin typeface="Monaco"/>
                <a:ea typeface="Monaco"/>
                <a:cs typeface="Monaco"/>
                <a:sym typeface="Monaco"/>
              </a:defRPr>
            </a:pPr>
            <a:r>
              <a:t>(0 1):S(1000) [13.00000000] from [1.0000][9.0000][3.0000]</a:t>
            </a:r>
          </a:p>
          <a:p>
            <a:pPr defTabSz="457200">
              <a:spcBef>
                <a:spcPts val="0"/>
              </a:spcBef>
              <a:defRPr sz="1500">
                <a:solidFill>
                  <a:srgbClr val="FF2600"/>
                </a:solidFill>
                <a:latin typeface="Monaco"/>
                <a:ea typeface="Monaco"/>
                <a:cs typeface="Monaco"/>
                <a:sym typeface="Monaco"/>
              </a:defRPr>
            </a:pPr>
          </a:p>
          <a:p>
            <a:pPr defTabSz="457200">
              <a:spcBef>
                <a:spcPts val="0"/>
              </a:spcBef>
              <a:defRPr sz="1500">
                <a:solidFill>
                  <a:srgbClr val="4F8F00"/>
                </a:solidFill>
                <a:latin typeface="Monaco"/>
                <a:ea typeface="Monaco"/>
                <a:cs typeface="Monaco"/>
                <a:sym typeface="Monaco"/>
              </a:defRPr>
            </a:pPr>
            <a:r>
              <a:t>    (0 7):S(999) [</a:t>
            </a:r>
            <a:r>
              <a:rPr>
                <a:solidFill>
                  <a:srgbClr val="000000"/>
                </a:solidFill>
              </a:rPr>
              <a:t>88882</a:t>
            </a:r>
            <a:r>
              <a:t>.00000000] from [7.0000][88874.0000][1.0000]</a:t>
            </a:r>
          </a:p>
          <a:p>
            <a:pPr defTabSz="457200">
              <a:spcBef>
                <a:spcPts val="0"/>
              </a:spcBef>
              <a:defRPr sz="1500">
                <a:solidFill>
                  <a:srgbClr val="4F8F00"/>
                </a:solidFill>
                <a:latin typeface="Monaco"/>
                <a:ea typeface="Monaco"/>
                <a:cs typeface="Monaco"/>
                <a:sym typeface="Monaco"/>
              </a:defRPr>
            </a:pPr>
            <a:r>
              <a:t>    (7 1):S(999) [</a:t>
            </a:r>
            <a:r>
              <a:rPr>
                <a:solidFill>
                  <a:srgbClr val="000000"/>
                </a:solidFill>
              </a:rPr>
              <a:t>6155</a:t>
            </a:r>
            <a:r>
              <a:t>.00000000] from [3090.0000][1.0000][3064.0000]</a:t>
            </a:r>
          </a:p>
          <a:p>
            <a:pPr defTabSz="457200">
              <a:spcBef>
                <a:spcPts val="0"/>
              </a:spcBef>
              <a:defRPr sz="1500">
                <a:solidFill>
                  <a:srgbClr val="4F8F00"/>
                </a:solidFill>
                <a:latin typeface="Monaco"/>
                <a:ea typeface="Monaco"/>
                <a:cs typeface="Monaco"/>
                <a:sym typeface="Monaco"/>
              </a:defRPr>
            </a:pPr>
            <a:r>
              <a:t>    (0 1):S(999) [</a:t>
            </a:r>
            <a:r>
              <a:rPr>
                <a:solidFill>
                  <a:srgbClr val="000000"/>
                </a:solidFill>
              </a:rPr>
              <a:t>83444</a:t>
            </a:r>
            <a:r>
              <a:t>.00000000] from [1.0000][83440.0000][3.0000]</a:t>
            </a:r>
            <a:endParaRPr>
              <a:solidFill>
                <a:srgbClr val="000000"/>
              </a:solidFill>
            </a:endParaRPr>
          </a:p>
          <a:p>
            <a:pPr defTabSz="457200">
              <a:spcBef>
                <a:spcPts val="0"/>
              </a:spcBef>
              <a:defRPr sz="1500">
                <a:solidFill>
                  <a:srgbClr val="000000"/>
                </a:solidFill>
                <a:latin typeface="Monaco"/>
                <a:ea typeface="Monaco"/>
                <a:cs typeface="Monaco"/>
                <a:sym typeface="Monaco"/>
              </a:defRPr>
            </a:pPr>
          </a:p>
          <a:p>
            <a:pPr defTabSz="457200">
              <a:spcBef>
                <a:spcPts val="0"/>
              </a:spcBef>
              <a:defRPr sz="1500">
                <a:solidFill>
                  <a:srgbClr val="FF2600"/>
                </a:solidFill>
                <a:latin typeface="Monaco"/>
                <a:ea typeface="Monaco"/>
                <a:cs typeface="Monaco"/>
                <a:sym typeface="Monaco"/>
              </a:defRPr>
            </a:pPr>
            <a:r>
              <a:t>(0 0):C(1000) [1.00000000] from [</a:t>
            </a:r>
            <a:r>
              <a:rPr>
                <a:solidFill>
                  <a:srgbClr val="000000"/>
                </a:solidFill>
              </a:rPr>
              <a:t>88882</a:t>
            </a:r>
            <a:r>
              <a:t>.0000][</a:t>
            </a:r>
            <a:r>
              <a:rPr>
                <a:solidFill>
                  <a:srgbClr val="000000"/>
                </a:solidFill>
              </a:rPr>
              <a:t>6155</a:t>
            </a:r>
            <a:r>
              <a:t>.0000][</a:t>
            </a:r>
            <a:r>
              <a:rPr>
                <a:solidFill>
                  <a:srgbClr val="000000"/>
                </a:solidFill>
              </a:rPr>
              <a:t>83444</a:t>
            </a:r>
            <a:r>
              <a:t>.0000] at 37849 ms</a:t>
            </a:r>
          </a:p>
        </p:txBody>
      </p:sp>
      <p:sp>
        <p:nvSpPr>
          <p:cNvPr id="761" name="Values always pass from cycle_cnt (n) to (n+1) = no sliding"/>
          <p:cNvSpPr txBox="1"/>
          <p:nvPr/>
        </p:nvSpPr>
        <p:spPr>
          <a:xfrm>
            <a:off x="8967662" y="6428709"/>
            <a:ext cx="11465908" cy="711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defRPr sz="2900">
                <a:solidFill>
                  <a:srgbClr val="515151"/>
                </a:solidFill>
              </a:defRPr>
            </a:pPr>
            <a:r>
              <a:t>Values always pass from </a:t>
            </a:r>
            <a:r>
              <a:rPr sz="2300">
                <a:latin typeface="Monaco"/>
                <a:ea typeface="Monaco"/>
                <a:cs typeface="Monaco"/>
                <a:sym typeface="Monaco"/>
              </a:rPr>
              <a:t>cycle_cnt</a:t>
            </a:r>
            <a:r>
              <a:t> (n) to (n+1) = no sliding</a:t>
            </a:r>
          </a:p>
        </p:txBody>
      </p:sp>
      <p:sp>
        <p:nvSpPr>
          <p:cNvPr id="762" name="Figur"/>
          <p:cNvSpPr/>
          <p:nvPr/>
        </p:nvSpPr>
        <p:spPr>
          <a:xfrm>
            <a:off x="8991248" y="4801825"/>
            <a:ext cx="2011343" cy="1507974"/>
          </a:xfrm>
          <a:custGeom>
            <a:avLst/>
            <a:gdLst/>
            <a:ahLst/>
            <a:cxnLst>
              <a:cxn ang="0">
                <a:pos x="wd2" y="hd2"/>
              </a:cxn>
              <a:cxn ang="5400000">
                <a:pos x="wd2" y="hd2"/>
              </a:cxn>
              <a:cxn ang="10800000">
                <a:pos x="wd2" y="hd2"/>
              </a:cxn>
              <a:cxn ang="16200000">
                <a:pos x="wd2" y="hd2"/>
              </a:cxn>
            </a:cxnLst>
            <a:rect l="0" t="0" r="r" b="b"/>
            <a:pathLst>
              <a:path w="21217" h="21600" fill="norm" stroke="1" extrusionOk="0">
                <a:moveTo>
                  <a:pt x="5136" y="0"/>
                </a:moveTo>
                <a:lnTo>
                  <a:pt x="21217" y="90"/>
                </a:lnTo>
                <a:cubicBezTo>
                  <a:pt x="20458" y="3628"/>
                  <a:pt x="21600" y="7772"/>
                  <a:pt x="20840" y="11310"/>
                </a:cubicBezTo>
                <a:cubicBezTo>
                  <a:pt x="20461" y="13079"/>
                  <a:pt x="18455" y="13728"/>
                  <a:pt x="17599" y="15346"/>
                </a:cubicBezTo>
                <a:cubicBezTo>
                  <a:pt x="16744" y="16963"/>
                  <a:pt x="17040" y="19550"/>
                  <a:pt x="16660" y="21320"/>
                </a:cubicBezTo>
                <a:lnTo>
                  <a:pt x="0" y="21600"/>
                </a:lnTo>
                <a:cubicBezTo>
                  <a:pt x="428" y="19800"/>
                  <a:pt x="45" y="18074"/>
                  <a:pt x="72" y="16258"/>
                </a:cubicBezTo>
                <a:cubicBezTo>
                  <a:pt x="99" y="14443"/>
                  <a:pt x="537" y="12539"/>
                  <a:pt x="965" y="10739"/>
                </a:cubicBezTo>
                <a:cubicBezTo>
                  <a:pt x="1821" y="7139"/>
                  <a:pt x="4280" y="3600"/>
                  <a:pt x="5136" y="0"/>
                </a:cubicBezTo>
                <a:close/>
              </a:path>
            </a:pathLst>
          </a:custGeom>
          <a:ln w="25400">
            <a:solidFill>
              <a:srgbClr val="000000"/>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763" name="Tasks may be 3 «ahead» or 3 «behind»:…"/>
          <p:cNvSpPr txBox="1"/>
          <p:nvPr/>
        </p:nvSpPr>
        <p:spPr>
          <a:xfrm>
            <a:off x="19238534" y="3109489"/>
            <a:ext cx="5958268" cy="8060842"/>
          </a:xfrm>
          <a:prstGeom prst="rect">
            <a:avLst/>
          </a:prstGeom>
          <a:solidFill>
            <a:srgbClr val="FFFFFF"/>
          </a:solidFill>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spcBef>
                <a:spcPts val="0"/>
              </a:spcBef>
              <a:defRPr sz="3200">
                <a:solidFill>
                  <a:srgbClr val="515151"/>
                </a:solidFill>
              </a:defRPr>
            </a:pPr>
            <a:r>
              <a:t>Tasks may be 3 «ahead» or 3 «behind»:</a:t>
            </a:r>
          </a:p>
          <a:p>
            <a:pPr marL="313764" indent="-313764">
              <a:spcBef>
                <a:spcPts val="0"/>
              </a:spcBef>
              <a:buClr>
                <a:schemeClr val="accent1"/>
              </a:buClr>
              <a:buSzPct val="104999"/>
              <a:buFont typeface="Avenir Next"/>
              <a:buChar char="‣"/>
              <a:defRPr sz="3200">
                <a:solidFill>
                  <a:srgbClr val="515151"/>
                </a:solidFill>
              </a:defRPr>
            </a:pPr>
            <a:r>
              <a:t>In the window between the first </a:t>
            </a:r>
            <a:r>
              <a:rPr>
                <a:latin typeface="Monaco"/>
                <a:ea typeface="Monaco"/>
                <a:cs typeface="Monaco"/>
                <a:sym typeface="Monaco"/>
              </a:rPr>
              <a:t>cycle_cnt</a:t>
            </a:r>
            <a:r>
              <a:t> (1000) and last (1000) (which is the root)</a:t>
            </a:r>
          </a:p>
          <a:p>
            <a:pPr marL="313764" indent="-313764">
              <a:spcBef>
                <a:spcPts val="0"/>
              </a:spcBef>
              <a:buClr>
                <a:schemeClr val="accent1"/>
              </a:buClr>
              <a:buSzPct val="104999"/>
              <a:buFont typeface="Avenir Next"/>
              <a:buChar char="‣"/>
              <a:defRPr sz="3200">
                <a:solidFill>
                  <a:srgbClr val="515151"/>
                </a:solidFill>
              </a:defRPr>
            </a:pPr>
            <a:r>
              <a:t>we see nodes lagging behind in their calculations (997), (998) and (999)</a:t>
            </a:r>
          </a:p>
          <a:p>
            <a:pPr marL="313764" indent="-313764">
              <a:spcBef>
                <a:spcPts val="0"/>
              </a:spcBef>
              <a:buClr>
                <a:schemeClr val="accent1"/>
              </a:buClr>
              <a:buSzPct val="104999"/>
              <a:buFont typeface="Avenir Next"/>
              <a:buChar char="‣"/>
              <a:defRPr sz="3200">
                <a:solidFill>
                  <a:srgbClr val="515151"/>
                </a:solidFill>
              </a:defRPr>
            </a:pPr>
            <a:r>
              <a:t>but also some being ahead (1001), (1002) and (1003)</a:t>
            </a:r>
          </a:p>
          <a:p>
            <a:pPr marL="313764" indent="-313764">
              <a:spcBef>
                <a:spcPts val="0"/>
              </a:spcBef>
              <a:buClr>
                <a:schemeClr val="accent1"/>
              </a:buClr>
              <a:buSzPct val="104999"/>
              <a:buFont typeface="Avenir Next"/>
              <a:buChar char="‣"/>
              <a:defRPr sz="3200">
                <a:solidFill>
                  <a:srgbClr val="515151"/>
                </a:solidFill>
              </a:defRPr>
            </a:pPr>
            <a:r>
              <a:t>This reflects the 8*8 node’s internal natural «stretch» of +/- 3</a:t>
            </a:r>
          </a:p>
          <a:p>
            <a:pPr marL="313764" indent="-313764">
              <a:spcBef>
                <a:spcPts val="0"/>
              </a:spcBef>
              <a:buClr>
                <a:schemeClr val="accent1"/>
              </a:buClr>
              <a:buSzPct val="104999"/>
              <a:buFont typeface="Avenir Next"/>
              <a:buChar char="‣"/>
              <a:defRPr sz="3200">
                <a:solidFill>
                  <a:srgbClr val="515151"/>
                </a:solidFill>
              </a:defRPr>
            </a:pPr>
            <a:r>
              <a:t>However, no sliding of data!</a:t>
            </a:r>
          </a:p>
        </p:txBody>
      </p:sp>
      <p:pic>
        <p:nvPicPr>
          <p:cNvPr id="764" name="217_four_gears.jpg" descr="217_four_gears.jpg"/>
          <p:cNvPicPr>
            <a:picLocks noChangeAspect="1"/>
          </p:cNvPicPr>
          <p:nvPr/>
        </p:nvPicPr>
        <p:blipFill>
          <a:blip r:embed="rId3">
            <a:extLst/>
          </a:blip>
          <a:stretch>
            <a:fillRect/>
          </a:stretch>
        </p:blipFill>
        <p:spPr>
          <a:xfrm>
            <a:off x="21678606" y="14800012"/>
            <a:ext cx="3912699" cy="3912699"/>
          </a:xfrm>
          <a:prstGeom prst="rect">
            <a:avLst/>
          </a:prstGeom>
          <a:ln w="25400">
            <a:miter lim="400000"/>
          </a:ln>
        </p:spPr>
      </p:pic>
      <p:grpSp>
        <p:nvGrpSpPr>
          <p:cNvPr id="769" name="Gruppe"/>
          <p:cNvGrpSpPr/>
          <p:nvPr/>
        </p:nvGrpSpPr>
        <p:grpSpPr>
          <a:xfrm>
            <a:off x="1132850" y="13043763"/>
            <a:ext cx="11465908" cy="5395428"/>
            <a:chOff x="0" y="0"/>
            <a:chExt cx="11465907" cy="5395427"/>
          </a:xfrm>
        </p:grpSpPr>
        <p:sp>
          <p:nvSpPr>
            <p:cNvPr id="765" name="Linje"/>
            <p:cNvSpPr/>
            <p:nvPr/>
          </p:nvSpPr>
          <p:spPr>
            <a:xfrm>
              <a:off x="9912047" y="5395427"/>
              <a:ext cx="1553861" cy="1"/>
            </a:xfrm>
            <a:prstGeom prst="line">
              <a:avLst/>
            </a:prstGeom>
            <a:noFill/>
            <a:ln w="508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766" name="Linje"/>
            <p:cNvSpPr/>
            <p:nvPr/>
          </p:nvSpPr>
          <p:spPr>
            <a:xfrm>
              <a:off x="8562219" y="1303608"/>
              <a:ext cx="1324429" cy="1"/>
            </a:xfrm>
            <a:prstGeom prst="line">
              <a:avLst/>
            </a:prstGeom>
            <a:noFill/>
            <a:ln w="508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767" name="Linje"/>
            <p:cNvSpPr/>
            <p:nvPr/>
          </p:nvSpPr>
          <p:spPr>
            <a:xfrm>
              <a:off x="8562219" y="0"/>
              <a:ext cx="603093" cy="0"/>
            </a:xfrm>
            <a:prstGeom prst="line">
              <a:avLst/>
            </a:prstGeom>
            <a:noFill/>
            <a:ln w="508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sp>
          <p:nvSpPr>
            <p:cNvPr id="768" name="Linje"/>
            <p:cNvSpPr/>
            <p:nvPr/>
          </p:nvSpPr>
          <p:spPr>
            <a:xfrm>
              <a:off x="0" y="3868661"/>
              <a:ext cx="5655141" cy="1"/>
            </a:xfrm>
            <a:prstGeom prst="line">
              <a:avLst/>
            </a:prstGeom>
            <a:noFill/>
            <a:ln w="50800" cap="flat">
              <a:solidFill>
                <a:srgbClr val="FF2600"/>
              </a:solidFill>
              <a:prstDash val="solid"/>
              <a:miter lim="400000"/>
            </a:ln>
            <a:effectLst/>
          </p:spPr>
          <p:txBody>
            <a:bodyPr wrap="square" lIns="101600" tIns="101600" rIns="101600" bIns="101600" numCol="1" anchor="ctr">
              <a:noAutofit/>
            </a:bodyPr>
            <a:lstStyle/>
            <a:p>
              <a:pPr algn="ctr">
                <a:lnSpc>
                  <a:spcPct val="80000"/>
                </a:lnSpc>
                <a:spcBef>
                  <a:spcPts val="0"/>
                </a:spcBef>
                <a:defRPr cap="all" sz="5600">
                  <a:latin typeface="+mn-lt"/>
                  <a:ea typeface="+mn-ea"/>
                  <a:cs typeface="+mn-cs"/>
                  <a:sym typeface="DIN Condensed"/>
                </a:defRPr>
              </a:pPr>
            </a:p>
          </p:txBody>
        </p:sp>
      </p:grpSp>
      <p:grpSp>
        <p:nvGrpSpPr>
          <p:cNvPr id="775" name="Gruppe"/>
          <p:cNvGrpSpPr/>
          <p:nvPr/>
        </p:nvGrpSpPr>
        <p:grpSpPr>
          <a:xfrm>
            <a:off x="541625" y="1986583"/>
            <a:ext cx="8426038" cy="14196187"/>
            <a:chOff x="0" y="0"/>
            <a:chExt cx="8426037" cy="14196186"/>
          </a:xfrm>
        </p:grpSpPr>
        <p:sp>
          <p:nvSpPr>
            <p:cNvPr id="770" name="X               Y              Z                A"/>
            <p:cNvSpPr txBox="1"/>
            <p:nvPr/>
          </p:nvSpPr>
          <p:spPr>
            <a:xfrm>
              <a:off x="1422459" y="11604926"/>
              <a:ext cx="6388307" cy="44129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spAutoFit/>
            </a:bodyPr>
            <a:lstStyle>
              <a:lvl1pPr defTabSz="457200">
                <a:spcBef>
                  <a:spcPts val="0"/>
                </a:spcBef>
                <a:defRPr sz="1500">
                  <a:solidFill>
                    <a:srgbClr val="000000"/>
                  </a:solidFill>
                  <a:latin typeface="Monaco"/>
                  <a:ea typeface="Monaco"/>
                  <a:cs typeface="Monaco"/>
                  <a:sym typeface="Monaco"/>
                </a:defRPr>
              </a:lvl1pPr>
            </a:lstStyle>
            <a:p>
              <a:pPr/>
              <a:r>
                <a:t>X               Y              Z                A</a:t>
              </a:r>
            </a:p>
          </p:txBody>
        </p:sp>
        <p:sp>
          <p:nvSpPr>
            <p:cNvPr id="771" name="A          B     C        D     E         F     G        EW"/>
            <p:cNvSpPr txBox="1"/>
            <p:nvPr/>
          </p:nvSpPr>
          <p:spPr>
            <a:xfrm>
              <a:off x="1129189" y="12592782"/>
              <a:ext cx="7296849" cy="44129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spAutoFit/>
            </a:bodyPr>
            <a:lstStyle>
              <a:lvl1pPr defTabSz="457200">
                <a:spcBef>
                  <a:spcPts val="0"/>
                </a:spcBef>
                <a:defRPr sz="1500">
                  <a:solidFill>
                    <a:srgbClr val="000000"/>
                  </a:solidFill>
                  <a:latin typeface="Monaco"/>
                  <a:ea typeface="Monaco"/>
                  <a:cs typeface="Monaco"/>
                  <a:sym typeface="Monaco"/>
                </a:defRPr>
              </a:lvl1pPr>
            </a:lstStyle>
            <a:p>
              <a:pPr/>
              <a:r>
                <a:t>A          B     C        D     E         F     G        EW  </a:t>
              </a:r>
            </a:p>
          </p:txBody>
        </p:sp>
        <p:sp>
          <p:nvSpPr>
            <p:cNvPr id="772" name="COL 0-7"/>
            <p:cNvSpPr txBox="1"/>
            <p:nvPr/>
          </p:nvSpPr>
          <p:spPr>
            <a:xfrm>
              <a:off x="271174" y="13754892"/>
              <a:ext cx="1317265" cy="44129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spAutoFit/>
            </a:bodyPr>
            <a:lstStyle>
              <a:lvl1pPr defTabSz="457200">
                <a:spcBef>
                  <a:spcPts val="0"/>
                </a:spcBef>
                <a:defRPr sz="1500">
                  <a:solidFill>
                    <a:srgbClr val="000000"/>
                  </a:solidFill>
                  <a:latin typeface="Monaco"/>
                  <a:ea typeface="Monaco"/>
                  <a:cs typeface="Monaco"/>
                  <a:sym typeface="Monaco"/>
                </a:defRPr>
              </a:lvl1pPr>
            </a:lstStyle>
            <a:p>
              <a:pPr/>
              <a:r>
                <a:t>COL 0-7</a:t>
              </a:r>
            </a:p>
          </p:txBody>
        </p:sp>
        <p:sp>
          <p:nvSpPr>
            <p:cNvPr id="773" name="ROW 0-7"/>
            <p:cNvSpPr txBox="1"/>
            <p:nvPr/>
          </p:nvSpPr>
          <p:spPr>
            <a:xfrm rot="16200000">
              <a:off x="-515320" y="12813428"/>
              <a:ext cx="1471934" cy="44129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spAutoFit/>
            </a:bodyPr>
            <a:lstStyle>
              <a:lvl1pPr defTabSz="457200">
                <a:spcBef>
                  <a:spcPts val="0"/>
                </a:spcBef>
                <a:defRPr sz="1500">
                  <a:solidFill>
                    <a:srgbClr val="000000"/>
                  </a:solidFill>
                  <a:latin typeface="Monaco"/>
                  <a:ea typeface="Monaco"/>
                  <a:cs typeface="Monaco"/>
                  <a:sym typeface="Monaco"/>
                </a:defRPr>
              </a:lvl1pPr>
            </a:lstStyle>
            <a:p>
              <a:pPr/>
              <a:r>
                <a:t>ROW 0-7</a:t>
              </a:r>
            </a:p>
          </p:txBody>
        </p:sp>
        <p:sp>
          <p:nvSpPr>
            <p:cNvPr id="774" name="NUM 1-64"/>
            <p:cNvSpPr txBox="1"/>
            <p:nvPr/>
          </p:nvSpPr>
          <p:spPr>
            <a:xfrm>
              <a:off x="3460349" y="-1"/>
              <a:ext cx="1317265" cy="441295"/>
            </a:xfrm>
            <a:prstGeom prst="rect">
              <a:avLst/>
            </a:prstGeom>
            <a:noFill/>
            <a:ln w="25400" cap="flat">
              <a:noFill/>
              <a:miter lim="400000"/>
            </a:ln>
            <a:effectLst/>
            <a:extLst>
              <a:ext uri="{C572A759-6A51-4108-AA02-DFA0A04FC94B}">
                <ma14:wrappingTextBoxFlag xmlns:ma14="http://schemas.microsoft.com/office/mac/drawingml/2011/main" val="1"/>
              </a:ext>
            </a:extLst>
          </p:spPr>
          <p:txBody>
            <a:bodyPr wrap="square" lIns="101600" tIns="101600" rIns="101600" bIns="101600" numCol="1" anchor="ctr">
              <a:spAutoFit/>
            </a:bodyPr>
            <a:lstStyle>
              <a:lvl1pPr defTabSz="457200">
                <a:spcBef>
                  <a:spcPts val="0"/>
                </a:spcBef>
                <a:defRPr sz="1500">
                  <a:solidFill>
                    <a:srgbClr val="000000"/>
                  </a:solidFill>
                  <a:latin typeface="Monaco"/>
                  <a:ea typeface="Monaco"/>
                  <a:cs typeface="Monaco"/>
                  <a:sym typeface="Monaco"/>
                </a:defRPr>
              </a:lvl1pPr>
            </a:lstStyle>
            <a:p>
              <a:pPr/>
              <a:r>
                <a:t>NUM 1-64</a:t>
              </a:r>
            </a:p>
          </p:txBody>
        </p:sp>
      </p:grpSp>
      <p:sp>
        <p:nvSpPr>
          <p:cNvPr id="776"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775"/>
                                        </p:tgtEl>
                                        <p:attrNameLst>
                                          <p:attrName>style.visibility</p:attrName>
                                        </p:attrNameLst>
                                      </p:cBhvr>
                                      <p:to>
                                        <p:strVal val="visible"/>
                                      </p:to>
                                    </p:set>
                                    <p:anim calcmode="lin" valueType="num">
                                      <p:cBhvr>
                                        <p:cTn id="7" dur="1000" fill="hold"/>
                                        <p:tgtEl>
                                          <p:spTgt spid="775"/>
                                        </p:tgtEl>
                                        <p:attrNameLst>
                                          <p:attrName>ppt_x</p:attrName>
                                        </p:attrNameLst>
                                      </p:cBhvr>
                                      <p:tavLst>
                                        <p:tav tm="0">
                                          <p:val>
                                            <p:strVal val="0-#ppt_w/2"/>
                                          </p:val>
                                        </p:tav>
                                        <p:tav tm="100000">
                                          <p:val>
                                            <p:strVal val="#ppt_x"/>
                                          </p:val>
                                        </p:tav>
                                      </p:tavLst>
                                    </p:anim>
                                    <p:anim calcmode="lin" valueType="num">
                                      <p:cBhvr>
                                        <p:cTn id="8" dur="1000" fill="hold"/>
                                        <p:tgtEl>
                                          <p:spTgt spid="7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16" presetID="23" grpId="2" fill="hold">
                                  <p:stCondLst>
                                    <p:cond delay="0"/>
                                  </p:stCondLst>
                                  <p:iterate type="el" backwards="0">
                                    <p:tmAbs val="0"/>
                                  </p:iterate>
                                  <p:childTnLst>
                                    <p:set>
                                      <p:cBhvr>
                                        <p:cTn id="12" fill="hold"/>
                                        <p:tgtEl>
                                          <p:spTgt spid="757"/>
                                        </p:tgtEl>
                                        <p:attrNameLst>
                                          <p:attrName>style.visibility</p:attrName>
                                        </p:attrNameLst>
                                      </p:cBhvr>
                                      <p:to>
                                        <p:strVal val="visible"/>
                                      </p:to>
                                    </p:set>
                                    <p:anim calcmode="lin" valueType="num">
                                      <p:cBhvr>
                                        <p:cTn id="13" dur="1000" fill="hold"/>
                                        <p:tgtEl>
                                          <p:spTgt spid="757"/>
                                        </p:tgtEl>
                                        <p:attrNameLst>
                                          <p:attrName>ppt_w</p:attrName>
                                        </p:attrNameLst>
                                      </p:cBhvr>
                                      <p:tavLst>
                                        <p:tav tm="0">
                                          <p:val>
                                            <p:fltVal val="0"/>
                                          </p:val>
                                        </p:tav>
                                        <p:tav tm="100000">
                                          <p:val>
                                            <p:strVal val="#ppt_w"/>
                                          </p:val>
                                        </p:tav>
                                      </p:tavLst>
                                    </p:anim>
                                    <p:anim calcmode="lin" valueType="num">
                                      <p:cBhvr>
                                        <p:cTn id="14" dur="1000" fill="hold"/>
                                        <p:tgtEl>
                                          <p:spTgt spid="75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3" fill="hold">
                                  <p:stCondLst>
                                    <p:cond delay="0"/>
                                  </p:stCondLst>
                                  <p:iterate type="el" backwards="0">
                                    <p:tmAbs val="0"/>
                                  </p:iterate>
                                  <p:childTnLst>
                                    <p:set>
                                      <p:cBhvr>
                                        <p:cTn id="18" fill="hold"/>
                                        <p:tgtEl>
                                          <p:spTgt spid="7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4" fill="hold">
                                  <p:stCondLst>
                                    <p:cond delay="0"/>
                                  </p:stCondLst>
                                  <p:iterate type="el" backwards="0">
                                    <p:tmAbs val="0"/>
                                  </p:iterate>
                                  <p:childTnLst>
                                    <p:set>
                                      <p:cBhvr>
                                        <p:cTn id="22" fill="hold"/>
                                        <p:tgtEl>
                                          <p:spTgt spid="7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5" fill="hold">
                                  <p:stCondLst>
                                    <p:cond delay="0"/>
                                  </p:stCondLst>
                                  <p:iterate type="el" backwards="0">
                                    <p:tmAbs val="0"/>
                                  </p:iterate>
                                  <p:childTnLst>
                                    <p:set>
                                      <p:cBhvr>
                                        <p:cTn id="26" fill="hold"/>
                                        <p:tgtEl>
                                          <p:spTgt spid="769"/>
                                        </p:tgtEl>
                                        <p:attrNameLst>
                                          <p:attrName>style.visibility</p:attrName>
                                        </p:attrNameLst>
                                      </p:cBhvr>
                                      <p:to>
                                        <p:strVal val="visible"/>
                                      </p:to>
                                    </p:set>
                                    <p:anim calcmode="lin" valueType="num">
                                      <p:cBhvr>
                                        <p:cTn id="27" dur="1000" fill="hold"/>
                                        <p:tgtEl>
                                          <p:spTgt spid="769"/>
                                        </p:tgtEl>
                                        <p:attrNameLst>
                                          <p:attrName>ppt_x</p:attrName>
                                        </p:attrNameLst>
                                      </p:cBhvr>
                                      <p:tavLst>
                                        <p:tav tm="0">
                                          <p:val>
                                            <p:strVal val="0-#ppt_w/2"/>
                                          </p:val>
                                        </p:tav>
                                        <p:tav tm="100000">
                                          <p:val>
                                            <p:strVal val="#ppt_x"/>
                                          </p:val>
                                        </p:tav>
                                      </p:tavLst>
                                    </p:anim>
                                    <p:anim calcmode="lin" valueType="num">
                                      <p:cBhvr>
                                        <p:cTn id="28" dur="1000" fill="hold"/>
                                        <p:tgtEl>
                                          <p:spTgt spid="76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6" fill="hold">
                                  <p:stCondLst>
                                    <p:cond delay="0"/>
                                  </p:stCondLst>
                                  <p:iterate type="el" backwards="0">
                                    <p:tmAbs val="0"/>
                                  </p:iterate>
                                  <p:childTnLst>
                                    <p:set>
                                      <p:cBhvr>
                                        <p:cTn id="32" fill="hold"/>
                                        <p:tgtEl>
                                          <p:spTgt spid="76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7" fill="hold">
                                  <p:stCondLst>
                                    <p:cond delay="0"/>
                                  </p:stCondLst>
                                  <p:iterate type="el" backwards="0">
                                    <p:tmAbs val="0"/>
                                  </p:iterate>
                                  <p:childTnLst>
                                    <p:set>
                                      <p:cBhvr>
                                        <p:cTn id="36" fill="hold"/>
                                        <p:tgtEl>
                                          <p:spTgt spid="7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8" fill="hold">
                                  <p:stCondLst>
                                    <p:cond delay="0"/>
                                  </p:stCondLst>
                                  <p:iterate type="el" backwards="0">
                                    <p:tmAbs val="0"/>
                                  </p:iterate>
                                  <p:childTnLst>
                                    <p:set>
                                      <p:cBhvr>
                                        <p:cTn id="40" fill="hold"/>
                                        <p:tgtEl>
                                          <p:spTgt spid="76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9" fill="hold">
                                  <p:stCondLst>
                                    <p:cond delay="0"/>
                                  </p:stCondLst>
                                  <p:iterate type="el" backwards="0">
                                    <p:tmAbs val="0"/>
                                  </p:iterate>
                                  <p:childTnLst>
                                    <p:set>
                                      <p:cBhvr>
                                        <p:cTn id="44" fill="hold"/>
                                        <p:tgtEl>
                                          <p:spTgt spid="76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0" presetID="19" grpId="10" fill="hold">
                                  <p:stCondLst>
                                    <p:cond delay="0"/>
                                  </p:stCondLst>
                                  <p:iterate type="el" backwards="0">
                                    <p:tmAbs val="0"/>
                                  </p:iterate>
                                  <p:childTnLst>
                                    <p:set>
                                      <p:cBhvr>
                                        <p:cTn id="48" fill="hold"/>
                                        <p:tgtEl>
                                          <p:spTgt spid="764"/>
                                        </p:tgtEl>
                                        <p:attrNameLst>
                                          <p:attrName>style.visibility</p:attrName>
                                        </p:attrNameLst>
                                      </p:cBhvr>
                                      <p:to>
                                        <p:strVal val="visible"/>
                                      </p:to>
                                    </p:set>
                                    <p:anim calcmode="lin" valueType="num">
                                      <p:cBhvr>
                                        <p:cTn id="49" dur="1000" fill="hold"/>
                                        <p:tgtEl>
                                          <p:spTgt spid="764"/>
                                        </p:tgtEl>
                                        <p:attrNameLst>
                                          <p:attrName>ppt_w</p:attrName>
                                        </p:attrNameLst>
                                      </p:cBhvr>
                                      <p:tavLst>
                                        <p:tav tm="0" fmla="#ppt_w*sin(2.5*pi*$)">
                                          <p:val>
                                            <p:fltVal val="0"/>
                                          </p:val>
                                        </p:tav>
                                        <p:tav tm="100000">
                                          <p:val>
                                            <p:fltVal val="1"/>
                                          </p:val>
                                        </p:tav>
                                      </p:tavLst>
                                    </p:anim>
                                    <p:anim calcmode="lin" valueType="num">
                                      <p:cBhvr>
                                        <p:cTn id="50" dur="1000" fill="hold"/>
                                        <p:tgtEl>
                                          <p:spTgt spid="764"/>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8" presetID="2" grpId="11" fill="hold">
                                  <p:stCondLst>
                                    <p:cond delay="0"/>
                                  </p:stCondLst>
                                  <p:iterate type="el" backwards="0">
                                    <p:tmAbs val="0"/>
                                  </p:iterate>
                                  <p:childTnLst>
                                    <p:set>
                                      <p:cBhvr>
                                        <p:cTn id="54" fill="hold"/>
                                        <p:tgtEl>
                                          <p:spTgt spid="776"/>
                                        </p:tgtEl>
                                        <p:attrNameLst>
                                          <p:attrName>style.visibility</p:attrName>
                                        </p:attrNameLst>
                                      </p:cBhvr>
                                      <p:to>
                                        <p:strVal val="visible"/>
                                      </p:to>
                                    </p:set>
                                    <p:anim calcmode="lin" valueType="num">
                                      <p:cBhvr>
                                        <p:cTn id="55" dur="1000" fill="hold"/>
                                        <p:tgtEl>
                                          <p:spTgt spid="776"/>
                                        </p:tgtEl>
                                        <p:attrNameLst>
                                          <p:attrName>ppt_x</p:attrName>
                                        </p:attrNameLst>
                                      </p:cBhvr>
                                      <p:tavLst>
                                        <p:tav tm="0">
                                          <p:val>
                                            <p:strVal val="0-#ppt_w/2"/>
                                          </p:val>
                                        </p:tav>
                                        <p:tav tm="100000">
                                          <p:val>
                                            <p:strVal val="#ppt_x"/>
                                          </p:val>
                                        </p:tav>
                                      </p:tavLst>
                                    </p:anim>
                                    <p:anim calcmode="lin" valueType="num">
                                      <p:cBhvr>
                                        <p:cTn id="56" dur="1000" fill="hold"/>
                                        <p:tgtEl>
                                          <p:spTgt spid="7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7" grpId="2"/>
      <p:bldP build="whole" bldLvl="1" animBg="1" rev="0" advAuto="0" spid="760" grpId="6"/>
      <p:bldP build="whole" bldLvl="1" animBg="1" rev="0" advAuto="0" spid="762" grpId="7"/>
      <p:bldP build="whole" bldLvl="1" animBg="1" rev="0" advAuto="0" spid="761" grpId="8"/>
      <p:bldP build="whole" bldLvl="1" animBg="1" rev="0" advAuto="0" spid="758" grpId="3"/>
      <p:bldP build="whole" bldLvl="1" animBg="1" rev="0" advAuto="0" spid="775" grpId="1"/>
      <p:bldP build="whole" bldLvl="1" animBg="1" rev="0" advAuto="0" spid="763" grpId="9"/>
      <p:bldP build="whole" bldLvl="1" animBg="1" rev="0" advAuto="0" spid="764" grpId="10"/>
      <p:bldP build="whole" bldLvl="1" animBg="1" rev="0" advAuto="0" spid="759" grpId="4"/>
      <p:bldP build="whole" bldLvl="1" animBg="1" rev="0" advAuto="0" spid="769" grpId="5"/>
      <p:bldP build="whole" bldLvl="1" animBg="1" rev="0" advAuto="0" spid="776" grpId="11"/>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8" name="Expanding beyond 8*8 with"/>
          <p:cNvSpPr txBox="1"/>
          <p:nvPr>
            <p:ph type="body" idx="13"/>
          </p:nvPr>
        </p:nvSpPr>
        <p:spPr>
          <a:xfrm>
            <a:off x="812800" y="914400"/>
            <a:ext cx="9003544" cy="914400"/>
          </a:xfrm>
          <a:prstGeom prst="rect">
            <a:avLst/>
          </a:prstGeom>
        </p:spPr>
        <p:txBody>
          <a:bodyPr/>
          <a:lstStyle/>
          <a:p>
            <a:pPr/>
            <a:r>
              <a:t>Expanding beyond 8*8 with </a:t>
            </a:r>
          </a:p>
        </p:txBody>
      </p:sp>
      <p:sp>
        <p:nvSpPr>
          <p:cNvPr id="779" name="Since the simplest protocol g_con_if_t does not compile on the present xTIMEcomposer…"/>
          <p:cNvSpPr txBox="1"/>
          <p:nvPr>
            <p:ph type="body" idx="1"/>
          </p:nvPr>
        </p:nvSpPr>
        <p:spPr>
          <a:xfrm>
            <a:off x="990600" y="2628295"/>
            <a:ext cx="25149925" cy="10592407"/>
          </a:xfrm>
          <a:prstGeom prst="rect">
            <a:avLst/>
          </a:prstGeom>
        </p:spPr>
        <p:txBody>
          <a:bodyPr/>
          <a:lstStyle/>
          <a:p>
            <a:pPr marL="577850" indent="-577850" defTabSz="759459">
              <a:spcBef>
                <a:spcPts val="3600"/>
              </a:spcBef>
              <a:defRPr sz="4419"/>
            </a:pPr>
            <a:r>
              <a:t>Since the simplest protocol </a:t>
            </a:r>
            <a:r>
              <a:rPr sz="3705">
                <a:solidFill>
                  <a:schemeClr val="accent3">
                    <a:hueOff val="1971429"/>
                    <a:satOff val="-6114"/>
                    <a:lumOff val="-25490"/>
                  </a:schemeClr>
                </a:solidFill>
                <a:latin typeface="Monaco"/>
                <a:ea typeface="Monaco"/>
                <a:cs typeface="Monaco"/>
                <a:sym typeface="Monaco"/>
              </a:rPr>
              <a:t>g_con_if_t</a:t>
            </a:r>
            <a:r>
              <a:t> does not compile on the present xTIMEcomposer</a:t>
            </a:r>
          </a:p>
          <a:p>
            <a:pPr marL="577850" indent="-577850" defTabSz="759459">
              <a:spcBef>
                <a:spcPts val="3600"/>
              </a:spcBef>
              <a:defRPr sz="4419"/>
            </a:pPr>
            <a:r>
              <a:t>and thus may be (part of) the reason why xC </a:t>
            </a:r>
            <a:r>
              <a:rPr sz="3705">
                <a:solidFill>
                  <a:schemeClr val="accent3">
                    <a:hueOff val="1971429"/>
                    <a:satOff val="-6114"/>
                    <a:lumOff val="-25490"/>
                  </a:schemeClr>
                </a:solidFill>
                <a:latin typeface="Monaco"/>
                <a:ea typeface="Monaco"/>
                <a:cs typeface="Monaco"/>
                <a:sym typeface="Monaco"/>
              </a:rPr>
              <a:t>par</a:t>
            </a:r>
            <a:r>
              <a:t> </a:t>
            </a:r>
            <a:r>
              <a:rPr strike="sngStrike"/>
              <a:t>seems</a:t>
            </a:r>
            <a:r>
              <a:t>/is "less scalable" than the occam </a:t>
            </a:r>
            <a:r>
              <a:rPr sz="3705">
                <a:solidFill>
                  <a:schemeClr val="accent3">
                    <a:hueOff val="1971429"/>
                    <a:satOff val="-6114"/>
                    <a:lumOff val="-25490"/>
                  </a:schemeClr>
                </a:solidFill>
                <a:latin typeface="Monaco"/>
                <a:ea typeface="Monaco"/>
                <a:cs typeface="Monaco"/>
                <a:sym typeface="Monaco"/>
              </a:rPr>
              <a:t>PAR</a:t>
            </a:r>
            <a:r>
              <a:t> ..</a:t>
            </a:r>
          </a:p>
          <a:p>
            <a:pPr lvl="1" marL="866775" indent="-577850" defTabSz="759459">
              <a:spcBef>
                <a:spcPts val="3600"/>
              </a:spcBef>
              <a:defRPr sz="4419"/>
            </a:pPr>
            <a:r>
              <a:t>..communication "in par" in </a:t>
            </a:r>
            <a:r>
              <a:rPr i="1">
                <a:latin typeface="Avenir Next"/>
                <a:ea typeface="Avenir Next"/>
                <a:cs typeface="Avenir Next"/>
                <a:sym typeface="Avenir Next"/>
              </a:rPr>
              <a:t>composed</a:t>
            </a:r>
            <a:r>
              <a:t> task with </a:t>
            </a:r>
            <a:r>
              <a:rPr>
                <a:solidFill>
                  <a:srgbClr val="931A68"/>
                </a:solidFill>
              </a:rPr>
              <a:t>interface</a:t>
            </a:r>
            <a:r>
              <a:t> and </a:t>
            </a:r>
            <a:r>
              <a:rPr sz="3705">
                <a:solidFill>
                  <a:schemeClr val="accent3">
                    <a:hueOff val="1971429"/>
                    <a:satOff val="-6114"/>
                    <a:lumOff val="-25490"/>
                  </a:schemeClr>
                </a:solidFill>
                <a:latin typeface="Monaco"/>
                <a:ea typeface="Monaco"/>
                <a:cs typeface="Monaco"/>
                <a:sym typeface="Monaco"/>
              </a:rPr>
              <a:t>[[combine]] par </a:t>
            </a:r>
            <a:r>
              <a:t>is not tried</a:t>
            </a:r>
          </a:p>
          <a:p>
            <a:pPr marL="577850" indent="-577850" defTabSz="759459">
              <a:spcBef>
                <a:spcPts val="3600"/>
              </a:spcBef>
              <a:defRPr sz="4419"/>
            </a:pPr>
            <a:r>
              <a:t>Maybe we could still do </a:t>
            </a:r>
            <a:r>
              <a:rPr i="1">
                <a:latin typeface="Avenir Next"/>
                <a:ea typeface="Avenir Next"/>
                <a:cs typeface="Avenir Next"/>
                <a:sym typeface="Avenir Next"/>
              </a:rPr>
              <a:t>without</a:t>
            </a:r>
            <a:r>
              <a:t> the polling synch phase</a:t>
            </a:r>
          </a:p>
          <a:p>
            <a:pPr marL="577850" indent="-577850" defTabSz="759459">
              <a:spcBef>
                <a:spcPts val="3600"/>
              </a:spcBef>
              <a:defRPr sz="4419"/>
            </a:pPr>
            <a:r>
              <a:t>and have each </a:t>
            </a:r>
            <a:r>
              <a:rPr i="1">
                <a:latin typeface="Avenir Next"/>
                <a:ea typeface="Avenir Next"/>
                <a:cs typeface="Avenir Next"/>
                <a:sym typeface="Avenir Next"/>
              </a:rPr>
              <a:t>client</a:t>
            </a:r>
            <a:r>
              <a:t> just "wait" for a «next» tick from a master timing node (ie. the root)?</a:t>
            </a:r>
          </a:p>
          <a:p>
            <a:pPr marL="577850" indent="-577850" defTabSz="759459">
              <a:spcBef>
                <a:spcPts val="3600"/>
              </a:spcBef>
              <a:defRPr sz="4419"/>
            </a:pPr>
            <a:r>
              <a:t>Is this a feasible way to </a:t>
            </a:r>
            <a:r>
              <a:rPr i="1">
                <a:latin typeface="Avenir Next"/>
                <a:ea typeface="Avenir Next"/>
                <a:cs typeface="Avenir Next"/>
                <a:sym typeface="Avenir Next"/>
              </a:rPr>
              <a:t>simulate</a:t>
            </a:r>
            <a:r>
              <a:t> a </a:t>
            </a:r>
            <a:r>
              <a:rPr i="1">
                <a:latin typeface="Avenir Next"/>
                <a:ea typeface="Avenir Next"/>
                <a:cs typeface="Avenir Next"/>
                <a:sym typeface="Avenir Next"/>
              </a:rPr>
              <a:t>barrier</a:t>
            </a:r>
            <a:r>
              <a:t>?</a:t>
            </a:r>
          </a:p>
          <a:p>
            <a:pPr marL="577850" indent="-577850" defTabSz="759459">
              <a:spcBef>
                <a:spcPts val="3600"/>
              </a:spcBef>
              <a:defRPr sz="4419"/>
            </a:pPr>
            <a:r>
              <a:t>What would the pros and cons be?</a:t>
            </a:r>
          </a:p>
          <a:p>
            <a:pPr marL="577850" indent="-577850" defTabSz="759459">
              <a:spcBef>
                <a:spcPts val="3600"/>
              </a:spcBef>
              <a:defRPr sz="4419"/>
            </a:pPr>
            <a:r>
              <a:t>I would have started with these interfaces…</a:t>
            </a:r>
          </a:p>
        </p:txBody>
      </p:sp>
      <p:sp>
        <p:nvSpPr>
          <p:cNvPr id="780" name="a master «NEXT PHASE» TICKS?"/>
          <p:cNvSpPr txBox="1"/>
          <p:nvPr/>
        </p:nvSpPr>
        <p:spPr>
          <a:xfrm>
            <a:off x="9803643" y="914400"/>
            <a:ext cx="10715654" cy="914400"/>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defTabSz="914400">
              <a:lnSpc>
                <a:spcPct val="80000"/>
              </a:lnSpc>
              <a:spcBef>
                <a:spcPts val="0"/>
              </a:spcBef>
              <a:defRPr cap="all" spc="240" sz="4800">
                <a:solidFill>
                  <a:srgbClr val="FF2600"/>
                </a:solidFill>
                <a:latin typeface="DIN Alternate"/>
                <a:ea typeface="DIN Alternate"/>
                <a:cs typeface="DIN Alternate"/>
                <a:sym typeface="DIN Alternate"/>
              </a:defRPr>
            </a:lvl1pPr>
          </a:lstStyle>
          <a:p>
            <a:pPr/>
            <a:r>
              <a:t>a master «NEXT PHASE» TICKS?</a:t>
            </a:r>
          </a:p>
        </p:txBody>
      </p:sp>
      <p:sp>
        <p:nvSpPr>
          <p:cNvPr id="781"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782" name="// SIMPLER BETWEEN ALL (no polling synch phase)…"/>
          <p:cNvSpPr txBox="1"/>
          <p:nvPr/>
        </p:nvSpPr>
        <p:spPr>
          <a:xfrm>
            <a:off x="12916992" y="11755995"/>
            <a:ext cx="13019585" cy="6752110"/>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p>
            <a:pPr defTabSz="457200">
              <a:spcBef>
                <a:spcPts val="0"/>
              </a:spcBef>
              <a:defRPr sz="2800">
                <a:solidFill>
                  <a:schemeClr val="accent3">
                    <a:hueOff val="1971429"/>
                    <a:satOff val="-6114"/>
                    <a:lumOff val="-25490"/>
                  </a:schemeClr>
                </a:solidFill>
                <a:latin typeface="Monaco"/>
                <a:ea typeface="Monaco"/>
                <a:cs typeface="Monaco"/>
                <a:sym typeface="Monaco"/>
              </a:defRPr>
            </a:pPr>
            <a:r>
              <a:t>// SIMPLER BETWEEN ALL (no polling synch phase)</a:t>
            </a:r>
          </a:p>
          <a:p>
            <a:pPr defTabSz="457200">
              <a:spcBef>
                <a:spcPts val="0"/>
              </a:spcBef>
              <a:defRPr sz="2800">
                <a:solidFill>
                  <a:srgbClr val="000000"/>
                </a:solidFill>
                <a:latin typeface="Monaco"/>
                <a:ea typeface="Monaco"/>
                <a:cs typeface="Monaco"/>
                <a:sym typeface="Monaco"/>
              </a:defRPr>
            </a:pPr>
            <a:r>
              <a:rPr>
                <a:solidFill>
                  <a:srgbClr val="931A68"/>
                </a:solidFill>
              </a:rPr>
              <a:t>typedef</a:t>
            </a:r>
            <a:r>
              <a:t> </a:t>
            </a:r>
            <a:r>
              <a:rPr>
                <a:solidFill>
                  <a:srgbClr val="931A68"/>
                </a:solidFill>
              </a:rPr>
              <a:t>interface</a:t>
            </a:r>
            <a:r>
              <a:t> </a:t>
            </a:r>
            <a:r>
              <a:t>conn_if_t {</a:t>
            </a:r>
          </a:p>
          <a:p>
            <a:pPr defTabSz="457200">
              <a:spcBef>
                <a:spcPts val="0"/>
              </a:spcBef>
              <a:defRPr sz="2800">
                <a:solidFill>
                  <a:srgbClr val="006141"/>
                </a:solidFill>
                <a:latin typeface="Monaco"/>
                <a:ea typeface="Monaco"/>
                <a:cs typeface="Monaco"/>
                <a:sym typeface="Monaco"/>
              </a:defRPr>
            </a:pPr>
            <a:r>
              <a:rPr>
                <a:solidFill>
                  <a:srgbClr val="000000"/>
                </a:solidFill>
              </a:rPr>
              <a:t>    temp_degC_t </a:t>
            </a:r>
            <a:r>
              <a:rPr>
                <a:solidFill>
                  <a:schemeClr val="accent3">
                    <a:hueOff val="1971429"/>
                    <a:satOff val="-6114"/>
                    <a:lumOff val="-25490"/>
                  </a:schemeClr>
                </a:solidFill>
              </a:rPr>
              <a:t>SET_GET_TEMP</a:t>
            </a:r>
            <a:r>
              <a:rPr>
                <a:solidFill>
                  <a:srgbClr val="000000"/>
                </a:solidFill>
              </a:rPr>
              <a:t> (</a:t>
            </a:r>
            <a:r>
              <a:rPr>
                <a:solidFill>
                  <a:srgbClr val="931A68"/>
                </a:solidFill>
              </a:rPr>
              <a:t>const</a:t>
            </a:r>
            <a:r>
              <a:t> temp_degC_t temp_degC</a:t>
            </a:r>
            <a:r>
              <a:rPr>
                <a:solidFill>
                  <a:srgbClr val="000000"/>
                </a:solidFill>
              </a:rPr>
              <a:t>);</a:t>
            </a:r>
            <a:endParaRPr>
              <a:solidFill>
                <a:srgbClr val="000000"/>
              </a:solidFill>
            </a:endParaRPr>
          </a:p>
          <a:p>
            <a:pPr defTabSz="457200">
              <a:spcBef>
                <a:spcPts val="0"/>
              </a:spcBef>
              <a:defRPr sz="2800">
                <a:solidFill>
                  <a:srgbClr val="006141"/>
                </a:solidFill>
                <a:latin typeface="Monaco"/>
                <a:ea typeface="Monaco"/>
                <a:cs typeface="Monaco"/>
                <a:sym typeface="Monaco"/>
              </a:defRPr>
            </a:pPr>
            <a:r>
              <a:rPr>
                <a:solidFill>
                  <a:srgbClr val="000000"/>
                </a:solidFill>
              </a:rPr>
              <a:t>} </a:t>
            </a:r>
            <a:r>
              <a:rPr>
                <a:solidFill>
                  <a:schemeClr val="accent3">
                    <a:hueOff val="1971429"/>
                    <a:satOff val="-6114"/>
                    <a:lumOff val="-25490"/>
                  </a:schemeClr>
                </a:solidFill>
              </a:rPr>
              <a:t>conn_if_t;</a:t>
            </a:r>
            <a:endParaRPr>
              <a:solidFill>
                <a:schemeClr val="accent3">
                  <a:hueOff val="1971429"/>
                  <a:satOff val="-6114"/>
                  <a:lumOff val="-25490"/>
                </a:schemeClr>
              </a:solidFill>
            </a:endParaRPr>
          </a:p>
          <a:p>
            <a:pPr defTabSz="457200">
              <a:spcBef>
                <a:spcPts val="0"/>
              </a:spcBef>
              <a:defRPr sz="2800">
                <a:solidFill>
                  <a:srgbClr val="006141"/>
                </a:solidFill>
                <a:latin typeface="Monaco"/>
                <a:ea typeface="Monaco"/>
                <a:cs typeface="Monaco"/>
                <a:sym typeface="Monaco"/>
              </a:defRPr>
            </a:pPr>
            <a:endParaRPr>
              <a:solidFill>
                <a:schemeClr val="accent3">
                  <a:hueOff val="1971429"/>
                  <a:satOff val="-6114"/>
                  <a:lumOff val="-25490"/>
                </a:schemeClr>
              </a:solidFill>
            </a:endParaRPr>
          </a:p>
          <a:p>
            <a:pPr defTabSz="457200">
              <a:spcBef>
                <a:spcPts val="0"/>
              </a:spcBef>
              <a:defRPr sz="2800">
                <a:solidFill>
                  <a:srgbClr val="006141"/>
                </a:solidFill>
                <a:latin typeface="Monaco"/>
                <a:ea typeface="Monaco"/>
                <a:cs typeface="Monaco"/>
                <a:sym typeface="Monaco"/>
              </a:defRPr>
            </a:pPr>
            <a:r>
              <a:rPr>
                <a:solidFill>
                  <a:schemeClr val="accent3">
                    <a:hueOff val="1971429"/>
                    <a:satOff val="-6114"/>
                    <a:lumOff val="-25490"/>
                  </a:schemeClr>
                </a:solidFill>
              </a:rPr>
              <a:t>// FROM CLIENTS TO ROOT or SYNCH task:</a:t>
            </a:r>
            <a:endParaRPr>
              <a:solidFill>
                <a:srgbClr val="000000"/>
              </a:solidFill>
            </a:endParaRPr>
          </a:p>
          <a:p>
            <a:pPr defTabSz="457200">
              <a:spcBef>
                <a:spcPts val="0"/>
              </a:spcBef>
              <a:defRPr sz="2800">
                <a:solidFill>
                  <a:srgbClr val="006141"/>
                </a:solidFill>
                <a:latin typeface="Monaco"/>
                <a:ea typeface="Monaco"/>
                <a:cs typeface="Monaco"/>
                <a:sym typeface="Monaco"/>
              </a:defRPr>
            </a:pPr>
            <a:r>
              <a:rPr>
                <a:solidFill>
                  <a:srgbClr val="931A68"/>
                </a:solidFill>
              </a:rPr>
              <a:t>typedef</a:t>
            </a:r>
            <a:r>
              <a:t> </a:t>
            </a:r>
            <a:r>
              <a:rPr>
                <a:solidFill>
                  <a:srgbClr val="931A68"/>
                </a:solidFill>
              </a:rPr>
              <a:t>interface</a:t>
            </a:r>
            <a:r>
              <a:rPr>
                <a:solidFill>
                  <a:srgbClr val="000000"/>
                </a:solidFill>
              </a:rPr>
              <a:t> wait_if_t {</a:t>
            </a:r>
            <a:endParaRPr>
              <a:solidFill>
                <a:srgbClr val="000000"/>
              </a:solidFill>
            </a:endParaRPr>
          </a:p>
          <a:p>
            <a:pPr defTabSz="457200">
              <a:spcBef>
                <a:spcPts val="0"/>
              </a:spcBef>
              <a:defRPr sz="2800">
                <a:solidFill>
                  <a:srgbClr val="006141"/>
                </a:solidFill>
                <a:latin typeface="Monaco"/>
                <a:ea typeface="Monaco"/>
                <a:cs typeface="Monaco"/>
                <a:sym typeface="Monaco"/>
              </a:defRPr>
            </a:pPr>
            <a:r>
              <a:rPr>
                <a:solidFill>
                  <a:srgbClr val="000000"/>
                </a:solidFill>
              </a:rPr>
              <a:t>    </a:t>
            </a:r>
            <a:r>
              <a:rPr>
                <a:solidFill>
                  <a:srgbClr val="931A68"/>
                </a:solidFill>
              </a:rPr>
              <a:t>void</a:t>
            </a:r>
            <a:r>
              <a:rPr>
                <a:solidFill>
                  <a:srgbClr val="000000"/>
                </a:solidFill>
              </a:rPr>
              <a:t> </a:t>
            </a:r>
            <a:r>
              <a:rPr>
                <a:solidFill>
                  <a:schemeClr val="accent3">
                    <a:hueOff val="1971429"/>
                    <a:satOff val="-6114"/>
                    <a:lumOff val="-25490"/>
                  </a:schemeClr>
                </a:solidFill>
              </a:rPr>
              <a:t>WAIT</a:t>
            </a:r>
            <a:r>
              <a:rPr>
                <a:solidFill>
                  <a:srgbClr val="000000"/>
                </a:solidFill>
              </a:rPr>
              <a:t> (</a:t>
            </a:r>
            <a:r>
              <a:rPr>
                <a:solidFill>
                  <a:srgbClr val="931A68"/>
                </a:solidFill>
              </a:rPr>
              <a:t>const unsigned</a:t>
            </a:r>
            <a:r>
              <a:rPr>
                <a:solidFill>
                  <a:srgbClr val="000000"/>
                </a:solidFill>
              </a:rPr>
              <a:t> cycle_cnt); // cnt needed?</a:t>
            </a:r>
            <a:endParaRPr>
              <a:solidFill>
                <a:srgbClr val="000000"/>
              </a:solidFill>
            </a:endParaRPr>
          </a:p>
          <a:p>
            <a:pPr defTabSz="457200">
              <a:spcBef>
                <a:spcPts val="0"/>
              </a:spcBef>
              <a:defRPr sz="2800">
                <a:solidFill>
                  <a:srgbClr val="006141"/>
                </a:solidFill>
                <a:latin typeface="Monaco"/>
                <a:ea typeface="Monaco"/>
                <a:cs typeface="Monaco"/>
                <a:sym typeface="Monaco"/>
              </a:defRPr>
            </a:pPr>
            <a:r>
              <a:rPr>
                <a:solidFill>
                  <a:srgbClr val="000000"/>
                </a:solidFill>
              </a:rPr>
              <a:t>} </a:t>
            </a:r>
            <a:r>
              <a:rPr>
                <a:solidFill>
                  <a:schemeClr val="accent3">
                    <a:hueOff val="1971429"/>
                    <a:satOff val="-6114"/>
                    <a:lumOff val="-25490"/>
                  </a:schemeClr>
                </a:solidFill>
              </a:rPr>
              <a:t>wait_if_t;</a:t>
            </a:r>
            <a:endParaRPr>
              <a:solidFill>
                <a:schemeClr val="accent3">
                  <a:hueOff val="1971429"/>
                  <a:satOff val="-6114"/>
                  <a:lumOff val="-25490"/>
                </a:schemeClr>
              </a:solidFill>
            </a:endParaRPr>
          </a:p>
          <a:p>
            <a:pPr defTabSz="457200">
              <a:spcBef>
                <a:spcPts val="0"/>
              </a:spcBef>
              <a:defRPr sz="2800">
                <a:solidFill>
                  <a:srgbClr val="006141"/>
                </a:solidFill>
                <a:latin typeface="Monaco"/>
                <a:ea typeface="Monaco"/>
                <a:cs typeface="Monaco"/>
                <a:sym typeface="Monaco"/>
              </a:defRPr>
            </a:pPr>
            <a:br>
              <a:rPr>
                <a:solidFill>
                  <a:schemeClr val="accent3">
                    <a:hueOff val="1971429"/>
                    <a:satOff val="-6114"/>
                    <a:lumOff val="-25490"/>
                  </a:schemeClr>
                </a:solidFill>
              </a:rPr>
            </a:br>
            <a:r>
              <a:rPr>
                <a:solidFill>
                  <a:schemeClr val="accent3">
                    <a:hueOff val="1971429"/>
                    <a:satOff val="-6114"/>
                    <a:lumOff val="-25490"/>
                  </a:schemeClr>
                </a:solidFill>
              </a:rPr>
              <a:t>// BACK TO CLIENTS AFTER SAME cycle_cnt FROM ALL:</a:t>
            </a:r>
            <a:endParaRPr>
              <a:solidFill>
                <a:srgbClr val="000000"/>
              </a:solidFill>
            </a:endParaRPr>
          </a:p>
          <a:p>
            <a:pPr defTabSz="457200">
              <a:spcBef>
                <a:spcPts val="0"/>
              </a:spcBef>
              <a:defRPr sz="2800">
                <a:solidFill>
                  <a:srgbClr val="006141"/>
                </a:solidFill>
                <a:latin typeface="Monaco"/>
                <a:ea typeface="Monaco"/>
                <a:cs typeface="Monaco"/>
                <a:sym typeface="Monaco"/>
              </a:defRPr>
            </a:pPr>
            <a:r>
              <a:rPr>
                <a:solidFill>
                  <a:srgbClr val="931A68"/>
                </a:solidFill>
              </a:rPr>
              <a:t>typedef</a:t>
            </a:r>
            <a:r>
              <a:t> </a:t>
            </a:r>
            <a:r>
              <a:rPr>
                <a:solidFill>
                  <a:srgbClr val="931A68"/>
                </a:solidFill>
              </a:rPr>
              <a:t>interface</a:t>
            </a:r>
            <a:r>
              <a:t> </a:t>
            </a:r>
            <a:r>
              <a:rPr>
                <a:solidFill>
                  <a:srgbClr val="000000"/>
                </a:solidFill>
              </a:rPr>
              <a:t>next_if_t {</a:t>
            </a:r>
            <a:endParaRPr>
              <a:solidFill>
                <a:srgbClr val="000000"/>
              </a:solidFill>
            </a:endParaRPr>
          </a:p>
          <a:p>
            <a:pPr defTabSz="457200">
              <a:spcBef>
                <a:spcPts val="0"/>
              </a:spcBef>
              <a:defRPr sz="2800">
                <a:solidFill>
                  <a:srgbClr val="006141"/>
                </a:solidFill>
                <a:latin typeface="Monaco"/>
                <a:ea typeface="Monaco"/>
                <a:cs typeface="Monaco"/>
                <a:sym typeface="Monaco"/>
              </a:defRPr>
            </a:pPr>
            <a:r>
              <a:rPr>
                <a:solidFill>
                  <a:srgbClr val="000000"/>
                </a:solidFill>
              </a:rPr>
              <a:t>    </a:t>
            </a:r>
            <a:r>
              <a:rPr>
                <a:solidFill>
                  <a:srgbClr val="931A68"/>
                </a:solidFill>
              </a:rPr>
              <a:t>void</a:t>
            </a:r>
            <a:r>
              <a:rPr>
                <a:solidFill>
                  <a:srgbClr val="000000"/>
                </a:solidFill>
              </a:rPr>
              <a:t> </a:t>
            </a:r>
            <a:r>
              <a:rPr>
                <a:solidFill>
                  <a:schemeClr val="accent3">
                    <a:hueOff val="1971429"/>
                    <a:satOff val="-6114"/>
                    <a:lumOff val="-25490"/>
                  </a:schemeClr>
                </a:solidFill>
              </a:rPr>
              <a:t>NEXT</a:t>
            </a:r>
            <a:r>
              <a:rPr>
                <a:solidFill>
                  <a:srgbClr val="000000"/>
                </a:solidFill>
              </a:rPr>
              <a:t> (void);</a:t>
            </a:r>
            <a:endParaRPr>
              <a:solidFill>
                <a:srgbClr val="000000"/>
              </a:solidFill>
            </a:endParaRPr>
          </a:p>
          <a:p>
            <a:pPr defTabSz="457200">
              <a:spcBef>
                <a:spcPts val="0"/>
              </a:spcBef>
              <a:defRPr sz="2800">
                <a:solidFill>
                  <a:srgbClr val="006141"/>
                </a:solidFill>
                <a:latin typeface="Monaco"/>
                <a:ea typeface="Monaco"/>
                <a:cs typeface="Monaco"/>
                <a:sym typeface="Monaco"/>
              </a:defRPr>
            </a:pPr>
            <a:r>
              <a:rPr>
                <a:solidFill>
                  <a:srgbClr val="000000"/>
                </a:solidFill>
              </a:rPr>
              <a:t>} </a:t>
            </a:r>
            <a:r>
              <a:rPr>
                <a:solidFill>
                  <a:schemeClr val="accent3">
                    <a:hueOff val="1971429"/>
                    <a:satOff val="-6114"/>
                    <a:lumOff val="-25490"/>
                  </a:schemeClr>
                </a:solidFill>
              </a:rPr>
              <a:t>next_if_t;</a:t>
            </a:r>
          </a:p>
        </p:txBody>
      </p:sp>
      <p:sp>
        <p:nvSpPr>
          <p:cNvPr id="783" name="…the blog note contains a test of this,  including some result"/>
          <p:cNvSpPr txBox="1"/>
          <p:nvPr/>
        </p:nvSpPr>
        <p:spPr>
          <a:xfrm>
            <a:off x="990600" y="16563326"/>
            <a:ext cx="11658565" cy="1648968"/>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ormAutofit fontScale="100000" lnSpcReduction="0"/>
          </a:bodyPr>
          <a:lstStyle/>
          <a:p>
            <a:pPr marL="551180" indent="-551180" defTabSz="724408">
              <a:spcBef>
                <a:spcPts val="3400"/>
              </a:spcBef>
              <a:buClr>
                <a:schemeClr val="accent1"/>
              </a:buClr>
              <a:buSzPct val="104999"/>
              <a:buFont typeface="Avenir Next"/>
              <a:buChar char="▸"/>
              <a:defRPr sz="4216">
                <a:solidFill>
                  <a:srgbClr val="515151"/>
                </a:solidFill>
              </a:defRPr>
            </a:pPr>
            <a:r>
              <a:t>…the blog note contains a test of this, </a:t>
            </a:r>
            <a:br/>
            <a:r>
              <a:t>including some result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780"/>
                                        </p:tgtEl>
                                        <p:attrNameLst>
                                          <p:attrName>style.visibility</p:attrName>
                                        </p:attrNameLst>
                                      </p:cBhvr>
                                      <p:to>
                                        <p:strVal val="visible"/>
                                      </p:to>
                                    </p:set>
                                    <p:anim calcmode="lin" valueType="num">
                                      <p:cBhvr>
                                        <p:cTn id="7" dur="1000" fill="hold"/>
                                        <p:tgtEl>
                                          <p:spTgt spid="780"/>
                                        </p:tgtEl>
                                        <p:attrNameLst>
                                          <p:attrName>ppt_x</p:attrName>
                                        </p:attrNameLst>
                                      </p:cBhvr>
                                      <p:tavLst>
                                        <p:tav tm="0">
                                          <p:val>
                                            <p:strVal val="1+#ppt_w/2"/>
                                          </p:val>
                                        </p:tav>
                                        <p:tav tm="100000">
                                          <p:val>
                                            <p:strVal val="#ppt_x"/>
                                          </p:val>
                                        </p:tav>
                                      </p:tavLst>
                                    </p:anim>
                                    <p:anim calcmode="lin" valueType="num">
                                      <p:cBhvr>
                                        <p:cTn id="8" dur="1000" fill="hold"/>
                                        <p:tgtEl>
                                          <p:spTgt spid="7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779">
                                            <p:bg/>
                                          </p:spTgt>
                                        </p:tgtEl>
                                        <p:attrNameLst>
                                          <p:attrName>style.visibility</p:attrName>
                                        </p:attrNameLst>
                                      </p:cBhvr>
                                      <p:to>
                                        <p:strVal val="visible"/>
                                      </p:to>
                                    </p:set>
                                  </p:childTnLst>
                                </p:cTn>
                              </p:par>
                              <p:par>
                                <p:cTn id="13" presetClass="entr" nodeType="withEffect" presetSubtype="0" presetID="1" grpId="2" fill="hold">
                                  <p:stCondLst>
                                    <p:cond delay="0"/>
                                  </p:stCondLst>
                                  <p:iterate type="el" backwards="0">
                                    <p:tmAbs val="0"/>
                                  </p:iterate>
                                  <p:childTnLst>
                                    <p:set>
                                      <p:cBhvr>
                                        <p:cTn id="14" fill="hold"/>
                                        <p:tgtEl>
                                          <p:spTgt spid="77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2" fill="hold">
                                  <p:stCondLst>
                                    <p:cond delay="0"/>
                                  </p:stCondLst>
                                  <p:iterate type="el" backwards="0">
                                    <p:tmAbs val="0"/>
                                  </p:iterate>
                                  <p:childTnLst>
                                    <p:set>
                                      <p:cBhvr>
                                        <p:cTn id="18" fill="hold"/>
                                        <p:tgtEl>
                                          <p:spTgt spid="77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2" fill="hold">
                                  <p:stCondLst>
                                    <p:cond delay="0"/>
                                  </p:stCondLst>
                                  <p:iterate type="el" backwards="0">
                                    <p:tmAbs val="0"/>
                                  </p:iterate>
                                  <p:childTnLst>
                                    <p:set>
                                      <p:cBhvr>
                                        <p:cTn id="22" fill="hold"/>
                                        <p:tgtEl>
                                          <p:spTgt spid="77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2" fill="hold">
                                  <p:stCondLst>
                                    <p:cond delay="0"/>
                                  </p:stCondLst>
                                  <p:iterate type="el" backwards="0">
                                    <p:tmAbs val="0"/>
                                  </p:iterate>
                                  <p:childTnLst>
                                    <p:set>
                                      <p:cBhvr>
                                        <p:cTn id="26" fill="hold"/>
                                        <p:tgtEl>
                                          <p:spTgt spid="77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2" fill="hold">
                                  <p:stCondLst>
                                    <p:cond delay="0"/>
                                  </p:stCondLst>
                                  <p:iterate type="el" backwards="0">
                                    <p:tmAbs val="0"/>
                                  </p:iterate>
                                  <p:childTnLst>
                                    <p:set>
                                      <p:cBhvr>
                                        <p:cTn id="30" fill="hold"/>
                                        <p:tgtEl>
                                          <p:spTgt spid="77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2" fill="hold">
                                  <p:stCondLst>
                                    <p:cond delay="0"/>
                                  </p:stCondLst>
                                  <p:iterate type="el" backwards="0">
                                    <p:tmAbs val="0"/>
                                  </p:iterate>
                                  <p:childTnLst>
                                    <p:set>
                                      <p:cBhvr>
                                        <p:cTn id="34" fill="hold"/>
                                        <p:tgtEl>
                                          <p:spTgt spid="77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2" fill="hold">
                                  <p:stCondLst>
                                    <p:cond delay="0"/>
                                  </p:stCondLst>
                                  <p:iterate type="el" backwards="0">
                                    <p:tmAbs val="0"/>
                                  </p:iterate>
                                  <p:childTnLst>
                                    <p:set>
                                      <p:cBhvr>
                                        <p:cTn id="38" fill="hold"/>
                                        <p:tgtEl>
                                          <p:spTgt spid="77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2" fill="hold">
                                  <p:stCondLst>
                                    <p:cond delay="0"/>
                                  </p:stCondLst>
                                  <p:iterate type="el" backwards="0">
                                    <p:tmAbs val="0"/>
                                  </p:iterate>
                                  <p:childTnLst>
                                    <p:set>
                                      <p:cBhvr>
                                        <p:cTn id="42" fill="hold"/>
                                        <p:tgtEl>
                                          <p:spTgt spid="77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3" fill="hold">
                                  <p:stCondLst>
                                    <p:cond delay="0"/>
                                  </p:stCondLst>
                                  <p:iterate type="el" backwards="0">
                                    <p:tmAbs val="0"/>
                                  </p:iterate>
                                  <p:childTnLst>
                                    <p:set>
                                      <p:cBhvr>
                                        <p:cTn id="46" fill="hold"/>
                                        <p:tgtEl>
                                          <p:spTgt spid="7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 grpId="4" fill="hold">
                                  <p:stCondLst>
                                    <p:cond delay="0"/>
                                  </p:stCondLst>
                                  <p:iterate type="el" backwards="0">
                                    <p:tmAbs val="0"/>
                                  </p:iterate>
                                  <p:childTnLst>
                                    <p:set>
                                      <p:cBhvr>
                                        <p:cTn id="50" fill="hold"/>
                                        <p:tgtEl>
                                          <p:spTgt spid="781"/>
                                        </p:tgtEl>
                                        <p:attrNameLst>
                                          <p:attrName>style.visibility</p:attrName>
                                        </p:attrNameLst>
                                      </p:cBhvr>
                                      <p:to>
                                        <p:strVal val="visible"/>
                                      </p:to>
                                    </p:set>
                                    <p:anim calcmode="lin" valueType="num">
                                      <p:cBhvr>
                                        <p:cTn id="51" dur="1000" fill="hold"/>
                                        <p:tgtEl>
                                          <p:spTgt spid="781"/>
                                        </p:tgtEl>
                                        <p:attrNameLst>
                                          <p:attrName>ppt_x</p:attrName>
                                        </p:attrNameLst>
                                      </p:cBhvr>
                                      <p:tavLst>
                                        <p:tav tm="0">
                                          <p:val>
                                            <p:strVal val="0-#ppt_w/2"/>
                                          </p:val>
                                        </p:tav>
                                        <p:tav tm="100000">
                                          <p:val>
                                            <p:strVal val="#ppt_x"/>
                                          </p:val>
                                        </p:tav>
                                      </p:tavLst>
                                    </p:anim>
                                    <p:anim calcmode="lin" valueType="num">
                                      <p:cBhvr>
                                        <p:cTn id="52" dur="1000" fill="hold"/>
                                        <p:tgtEl>
                                          <p:spTgt spid="781"/>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5" fill="hold">
                                  <p:stCondLst>
                                    <p:cond delay="0"/>
                                  </p:stCondLst>
                                  <p:iterate type="el" backwards="0">
                                    <p:tmAbs val="0"/>
                                  </p:iterate>
                                  <p:childTnLst>
                                    <p:set>
                                      <p:cBhvr>
                                        <p:cTn id="56" fill="hold"/>
                                        <p:tgtEl>
                                          <p:spTgt spid="783">
                                            <p:bg/>
                                          </p:spTgt>
                                        </p:tgtEl>
                                        <p:attrNameLst>
                                          <p:attrName>style.visibility</p:attrName>
                                        </p:attrNameLst>
                                      </p:cBhvr>
                                      <p:to>
                                        <p:strVal val="visible"/>
                                      </p:to>
                                    </p:set>
                                  </p:childTnLst>
                                </p:cTn>
                              </p:par>
                              <p:par>
                                <p:cTn id="57" presetClass="entr" nodeType="withEffect" presetSubtype="0" presetID="1" grpId="5" fill="hold">
                                  <p:stCondLst>
                                    <p:cond delay="0"/>
                                  </p:stCondLst>
                                  <p:iterate type="el" backwards="0">
                                    <p:tmAbs val="0"/>
                                  </p:iterate>
                                  <p:childTnLst>
                                    <p:set>
                                      <p:cBhvr>
                                        <p:cTn id="58" fill="hold"/>
                                        <p:tgtEl>
                                          <p:spTgt spid="783">
                                            <p:txEl>
                                              <p:pRg st="0" end="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80" grpId="1"/>
      <p:bldP build="whole" bldLvl="1" animBg="1" rev="0" advAuto="0" spid="782" grpId="3"/>
      <p:bldP build="p" bldLvl="5" animBg="1" rev="0" advAuto="0" spid="783" grpId="5"/>
      <p:bldP build="p" bldLvl="5" animBg="1" rev="0" advAuto="0" spid="779" grpId="2"/>
      <p:bldP build="whole" bldLvl="1" animBg="1" rev="0" advAuto="0" spid="781" grpId="4"/>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5" name="Summary"/>
          <p:cNvSpPr txBox="1"/>
          <p:nvPr>
            <p:ph type="body" idx="13"/>
          </p:nvPr>
        </p:nvSpPr>
        <p:spPr>
          <a:prstGeom prst="rect">
            <a:avLst/>
          </a:prstGeom>
        </p:spPr>
        <p:txBody>
          <a:bodyPr/>
          <a:lstStyle/>
          <a:p>
            <a:pPr/>
            <a:r>
              <a:t>Summary</a:t>
            </a:r>
          </a:p>
        </p:txBody>
      </p:sp>
      <p:sp>
        <p:nvSpPr>
          <p:cNvPr id="786" name="We did a lot of hooping, and the hoop often fell to the ground…"/>
          <p:cNvSpPr txBox="1"/>
          <p:nvPr>
            <p:ph type="body" idx="1"/>
          </p:nvPr>
        </p:nvSpPr>
        <p:spPr>
          <a:xfrm>
            <a:off x="812800" y="2517019"/>
            <a:ext cx="24384001" cy="15773401"/>
          </a:xfrm>
          <a:prstGeom prst="rect">
            <a:avLst/>
          </a:prstGeom>
        </p:spPr>
        <p:txBody>
          <a:bodyPr/>
          <a:lstStyle/>
          <a:p>
            <a:pPr marL="506729" indent="-506729" defTabSz="665987">
              <a:spcBef>
                <a:spcPts val="3100"/>
              </a:spcBef>
              <a:defRPr sz="3875"/>
            </a:pPr>
            <a:r>
              <a:t>We did a lot of hooping, and the hoop often fell to the ground</a:t>
            </a:r>
          </a:p>
          <a:p>
            <a:pPr lvl="1" marL="760094" indent="-506729" defTabSz="665987">
              <a:spcBef>
                <a:spcPts val="3100"/>
              </a:spcBef>
              <a:defRPr sz="3875"/>
            </a:pPr>
            <a:r>
              <a:t>Compiler internal error. Crash in some «line 183» of an LLVM code piece. Waiting for a new xTIMEcomposer version (using 14.4.1)</a:t>
            </a:r>
          </a:p>
          <a:p>
            <a:pPr lvl="1" marL="760094" indent="-506729" defTabSz="665987">
              <a:spcBef>
                <a:spcPts val="3100"/>
              </a:spcBef>
              <a:defRPr sz="3875"/>
            </a:pPr>
            <a:r>
              <a:t>Code that compiles but will not run (if all tasks are combined then the code may run to a point when progress fails.) I have not discovered how to stop this on the code. But if it stops, it stops fast. See blog note </a:t>
            </a:r>
            <a:r>
              <a:rPr u="sng">
                <a:solidFill>
                  <a:schemeClr val="accent1"/>
                </a:solidFill>
                <a:hlinkClick r:id="rId2" invalidUrl="" action="" tgtFrame="" tooltip="" history="1" highlightClick="0" endSnd="0"/>
              </a:rPr>
              <a:t>217</a:t>
            </a:r>
            <a:r>
              <a:t> </a:t>
            </a:r>
          </a:p>
          <a:p>
            <a:pPr lvl="1" marL="760094" indent="-506729" defTabSz="665987">
              <a:spcBef>
                <a:spcPts val="3100"/>
              </a:spcBef>
              <a:defRPr sz="3875"/>
            </a:pPr>
            <a:r>
              <a:t>Lots of solutions that we failed on (two shown here). Sadly, the simplest.. failed («guarded»)</a:t>
            </a:r>
          </a:p>
          <a:p>
            <a:pPr marL="506729" indent="-506729" defTabSz="665987">
              <a:spcBef>
                <a:spcPts val="3100"/>
              </a:spcBef>
              <a:defRPr sz="3875"/>
            </a:pPr>
            <a:r>
              <a:t>But xC is so multifaceted that we had some degree of success</a:t>
            </a:r>
          </a:p>
          <a:p>
            <a:pPr lvl="1" marL="760094" indent="-506729" defTabSz="665987">
              <a:spcBef>
                <a:spcPts val="3100"/>
              </a:spcBef>
              <a:defRPr sz="3875"/>
            </a:pPr>
            <a:r>
              <a:t>Topology as 8 by 8 = 64 nodes was possible</a:t>
            </a:r>
          </a:p>
          <a:p>
            <a:pPr lvl="1" marL="760094" indent="-506729" defTabSz="665987">
              <a:spcBef>
                <a:spcPts val="3100"/>
              </a:spcBef>
              <a:defRPr sz="3875"/>
            </a:pPr>
            <a:r>
              <a:t>«Lucky» that the servers could be distributable!</a:t>
            </a:r>
          </a:p>
          <a:p>
            <a:pPr marL="506729" indent="-506729" defTabSz="665987">
              <a:spcBef>
                <a:spcPts val="3100"/>
              </a:spcBef>
              <a:defRPr sz="3875"/>
            </a:pPr>
            <a:r>
              <a:t>Observe that xTIMEcomposer should be able to simulate all of this code (with the same timing and deterministic properties as the real HW), without any xCORE-200 eXplorer board. xTIMEcomposer is free to download</a:t>
            </a:r>
          </a:p>
          <a:p>
            <a:pPr marL="506729" indent="-506729" defTabSz="665987">
              <a:spcBef>
                <a:spcPts val="3100"/>
              </a:spcBef>
              <a:defRPr sz="3875"/>
            </a:pPr>
            <a:r>
              <a:t>Future work: other topologies, other sizes</a:t>
            </a:r>
          </a:p>
          <a:p>
            <a:pPr marL="506729" indent="-506729" defTabSz="665987">
              <a:spcBef>
                <a:spcPts val="3100"/>
              </a:spcBef>
              <a:defRPr sz="3875"/>
            </a:pPr>
            <a:r>
              <a:t>This was my last page, so thanks for listening!</a:t>
            </a:r>
          </a:p>
          <a:p>
            <a:pPr marL="506729" indent="-506729" defTabSz="665987">
              <a:spcBef>
                <a:spcPts val="3100"/>
              </a:spcBef>
              <a:defRPr sz="3875"/>
            </a:pPr>
            <a:r>
              <a:t>(As mentioned: </a:t>
            </a:r>
            <a:r>
              <a:rPr sz="3534">
                <a:solidFill>
                  <a:srgbClr val="942192"/>
                </a:solidFill>
                <a:latin typeface="Monaco"/>
                <a:ea typeface="Monaco"/>
                <a:cs typeface="Monaco"/>
                <a:sym typeface="Monaco"/>
              </a:rPr>
              <a:t>code</a:t>
            </a:r>
            <a:r>
              <a:t> and presentation available at </a:t>
            </a:r>
            <a:r>
              <a:rPr u="sng">
                <a:solidFill>
                  <a:schemeClr val="accent1"/>
                </a:solidFill>
                <a:hlinkClick r:id="rId3" invalidUrl="" action="" tgtFrame="" tooltip="" history="1" highlightClick="0" endSnd="0"/>
              </a:rPr>
              <a:t>https://www.teigfam.net/oyvind/home/technology/218-ieee-copa-2021-fringe/</a:t>
            </a:r>
            <a:r>
              <a:t>)</a:t>
            </a:r>
          </a:p>
        </p:txBody>
      </p:sp>
      <p:sp>
        <p:nvSpPr>
          <p:cNvPr id="787" name="✅"/>
          <p:cNvSpPr txBox="1"/>
          <p:nvPr/>
        </p:nvSpPr>
        <p:spPr>
          <a:xfrm>
            <a:off x="23975105" y="18668999"/>
            <a:ext cx="2034495"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7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7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7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78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78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786">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786">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78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786">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786">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786">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 grpId="2" fill="hold">
                                  <p:stCondLst>
                                    <p:cond delay="0"/>
                                  </p:stCondLst>
                                  <p:iterate type="el" backwards="0">
                                    <p:tmAbs val="0"/>
                                  </p:iterate>
                                  <p:childTnLst>
                                    <p:set>
                                      <p:cBhvr>
                                        <p:cTn id="52" fill="hold"/>
                                        <p:tgtEl>
                                          <p:spTgt spid="787"/>
                                        </p:tgtEl>
                                        <p:attrNameLst>
                                          <p:attrName>style.visibility</p:attrName>
                                        </p:attrNameLst>
                                      </p:cBhvr>
                                      <p:to>
                                        <p:strVal val="visible"/>
                                      </p:to>
                                    </p:set>
                                    <p:anim calcmode="lin" valueType="num">
                                      <p:cBhvr>
                                        <p:cTn id="53" dur="1000" fill="hold"/>
                                        <p:tgtEl>
                                          <p:spTgt spid="787"/>
                                        </p:tgtEl>
                                        <p:attrNameLst>
                                          <p:attrName>ppt_x</p:attrName>
                                        </p:attrNameLst>
                                      </p:cBhvr>
                                      <p:tavLst>
                                        <p:tav tm="0">
                                          <p:val>
                                            <p:strVal val="0-#ppt_w/2"/>
                                          </p:val>
                                        </p:tav>
                                        <p:tav tm="100000">
                                          <p:val>
                                            <p:strVal val="#ppt_x"/>
                                          </p:val>
                                        </p:tav>
                                      </p:tavLst>
                                    </p:anim>
                                    <p:anim calcmode="lin" valueType="num">
                                      <p:cBhvr>
                                        <p:cTn id="54" dur="1000" fill="hold"/>
                                        <p:tgtEl>
                                          <p:spTgt spid="7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86" grpId="1"/>
      <p:bldP build="whole" bldLvl="1" animBg="1" rev="0" advAuto="0" spid="787" grpId="2"/>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9" name="AVOIDING BARRIERS BUT STAYING VALID"/>
          <p:cNvSpPr txBox="1"/>
          <p:nvPr>
            <p:ph type="body" idx="13"/>
          </p:nvPr>
        </p:nvSpPr>
        <p:spPr>
          <a:xfrm>
            <a:off x="812800" y="914400"/>
            <a:ext cx="13145542" cy="914400"/>
          </a:xfrm>
          <a:prstGeom prst="rect">
            <a:avLst/>
          </a:prstGeom>
        </p:spPr>
        <p:txBody>
          <a:bodyPr/>
          <a:lstStyle/>
          <a:p>
            <a:pPr/>
            <a:r>
              <a:t>AVOIDING BARRIERS BUT STAYING VALID</a:t>
            </a:r>
          </a:p>
        </p:txBody>
      </p:sp>
      <p:pic>
        <p:nvPicPr>
          <p:cNvPr id="790" name="torus-Wikimedia.png" descr="torus-Wikimedia.png"/>
          <p:cNvPicPr>
            <a:picLocks noChangeAspect="1"/>
          </p:cNvPicPr>
          <p:nvPr/>
        </p:nvPicPr>
        <p:blipFill>
          <a:blip r:embed="rId2">
            <a:extLst/>
          </a:blip>
          <a:stretch>
            <a:fillRect/>
          </a:stretch>
        </p:blipFill>
        <p:spPr>
          <a:xfrm>
            <a:off x="36150612" y="9042653"/>
            <a:ext cx="3721101" cy="2717801"/>
          </a:xfrm>
          <a:prstGeom prst="rect">
            <a:avLst/>
          </a:prstGeom>
          <a:ln w="25400">
            <a:miter lim="400000"/>
          </a:ln>
        </p:spPr>
      </p:pic>
      <p:sp>
        <p:nvSpPr>
          <p:cNvPr id="791" name="What is the advantage of the avoidance of barriers?"/>
          <p:cNvSpPr txBox="1"/>
          <p:nvPr/>
        </p:nvSpPr>
        <p:spPr>
          <a:xfrm>
            <a:off x="1988294" y="10954184"/>
            <a:ext cx="14984922"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i="1">
                <a:solidFill>
                  <a:srgbClr val="515151"/>
                </a:solidFill>
                <a:latin typeface="Avenir Next"/>
                <a:ea typeface="Avenir Next"/>
                <a:cs typeface="Avenir Next"/>
                <a:sym typeface="Avenir Next"/>
              </a:defRPr>
            </a:lvl1pPr>
          </a:lstStyle>
          <a:p>
            <a:pPr/>
            <a:r>
              <a:t>What is the advantage of the avoidance of barriers?</a:t>
            </a:r>
          </a:p>
        </p:txBody>
      </p:sp>
      <p:pic>
        <p:nvPicPr>
          <p:cNvPr id="792" name="8by8.png" descr="8by8.png"/>
          <p:cNvPicPr>
            <a:picLocks noChangeAspect="1"/>
          </p:cNvPicPr>
          <p:nvPr/>
        </p:nvPicPr>
        <p:blipFill>
          <a:blip r:embed="rId3">
            <a:extLst/>
          </a:blip>
          <a:stretch>
            <a:fillRect/>
          </a:stretch>
        </p:blipFill>
        <p:spPr>
          <a:xfrm>
            <a:off x="1862588" y="3534011"/>
            <a:ext cx="8509001" cy="5778501"/>
          </a:xfrm>
          <a:prstGeom prst="rect">
            <a:avLst/>
          </a:prstGeom>
          <a:ln w="25400">
            <a:miter lim="400000"/>
          </a:ln>
        </p:spPr>
      </p:pic>
      <p:sp>
        <p:nvSpPr>
          <p:cNvPr id="793" name="Every communication must be between two nodes in the same cycle. (Proof by induction.) This is important - violates the conservation law otherwise - but surprisingly hard to enforce. Barriers would do it, but we deliberately want to avoid barriers, letting the nodes get a little, but not much, out of sync at the same time. The table on the left shows how many cycles it takes for synchrony to transmit."/>
          <p:cNvSpPr txBox="1"/>
          <p:nvPr/>
        </p:nvSpPr>
        <p:spPr>
          <a:xfrm>
            <a:off x="11195315" y="3587615"/>
            <a:ext cx="13339677" cy="5791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a:solidFill>
                  <a:srgbClr val="000000"/>
                </a:solidFill>
              </a:defRPr>
            </a:pPr>
            <a:r>
              <a:rPr>
                <a:solidFill>
                  <a:srgbClr val="FF2600"/>
                </a:solidFill>
              </a:rPr>
              <a:t>Every communication must be between two nodes in the same cycle.</a:t>
            </a:r>
            <a:r>
              <a:t> </a:t>
            </a:r>
            <a:r>
              <a:rPr>
                <a:solidFill>
                  <a:srgbClr val="515151"/>
                </a:solidFill>
              </a:rPr>
              <a:t>(Proof by induction.) This is important - violates the conservation law otherwise - but surprisingly hard to enforce. Barriers would do it, but</a:t>
            </a:r>
            <a:r>
              <a:t> </a:t>
            </a:r>
            <a:r>
              <a:rPr>
                <a:solidFill>
                  <a:srgbClr val="FF2600"/>
                </a:solidFill>
              </a:rPr>
              <a:t>we deliberately want to avoid barriers</a:t>
            </a:r>
            <a:r>
              <a:rPr>
                <a:solidFill>
                  <a:srgbClr val="515151"/>
                </a:solidFill>
              </a:rPr>
              <a:t>, letting the nodes get a little, but not much, out of sync at the same time. The table on the left shows how many cycles it takes for synchrony to transmit.</a:t>
            </a:r>
          </a:p>
        </p:txBody>
      </p:sp>
      <p:sp>
        <p:nvSpPr>
          <p:cNvPr id="794" name="In massively parallel operations (like climate modeling), individual nodes sometimes become much slower than average. If barriers are used, this immediately slows down the entire program, perhaps thousands of nodes. In many cases, if the slowdowns are sporadic and happen at different nodes at different times, the occam-style loose linkage between different distant nodes will cause this effect to be vastly mitigated."/>
          <p:cNvSpPr txBox="1"/>
          <p:nvPr/>
        </p:nvSpPr>
        <p:spPr>
          <a:xfrm>
            <a:off x="1862588" y="13497559"/>
            <a:ext cx="22060166" cy="3695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a:solidFill>
                  <a:srgbClr val="515151"/>
                </a:solidFill>
              </a:defRPr>
            </a:lvl1pPr>
          </a:lstStyle>
          <a:p>
            <a:pPr/>
            <a:r>
              <a:t>In massively parallel operations (like climate modeling), individual nodes sometimes become much slower than average. If barriers are used, this immediately slows down the entire program, perhaps thousands of nodes. In many cases, if the slowdowns are sporadic and happen at different nodes at different times, the occam-style loose linkage between different distant nodes will cause this effect to be vastly mitigated.</a:t>
            </a:r>
          </a:p>
        </p:txBody>
      </p:sp>
      <p:sp>
        <p:nvSpPr>
          <p:cNvPr id="795"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4" fill="hold">
                                  <p:stCondLst>
                                    <p:cond delay="0"/>
                                  </p:stCondLst>
                                  <p:iterate type="el" backwards="0">
                                    <p:tmAbs val="0"/>
                                  </p:iterate>
                                  <p:childTnLst>
                                    <p:set>
                                      <p:cBhvr>
                                        <p:cTn id="18" fill="hold"/>
                                        <p:tgtEl>
                                          <p:spTgt spid="795"/>
                                        </p:tgtEl>
                                        <p:attrNameLst>
                                          <p:attrName>style.visibility</p:attrName>
                                        </p:attrNameLst>
                                      </p:cBhvr>
                                      <p:to>
                                        <p:strVal val="visible"/>
                                      </p:to>
                                    </p:set>
                                    <p:anim calcmode="lin" valueType="num">
                                      <p:cBhvr>
                                        <p:cTn id="19" dur="1000" fill="hold"/>
                                        <p:tgtEl>
                                          <p:spTgt spid="795"/>
                                        </p:tgtEl>
                                        <p:attrNameLst>
                                          <p:attrName>ppt_x</p:attrName>
                                        </p:attrNameLst>
                                      </p:cBhvr>
                                      <p:tavLst>
                                        <p:tav tm="0">
                                          <p:val>
                                            <p:strVal val="0-#ppt_w/2"/>
                                          </p:val>
                                        </p:tav>
                                        <p:tav tm="100000">
                                          <p:val>
                                            <p:strVal val="#ppt_x"/>
                                          </p:val>
                                        </p:tav>
                                      </p:tavLst>
                                    </p:anim>
                                    <p:anim calcmode="lin" valueType="num">
                                      <p:cBhvr>
                                        <p:cTn id="20" dur="1000" fill="hold"/>
                                        <p:tgtEl>
                                          <p:spTgt spid="7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93" grpId="1"/>
      <p:bldP build="whole" bldLvl="1" animBg="1" rev="0" advAuto="0" spid="795" grpId="4"/>
      <p:bldP build="whole" bldLvl="1" animBg="1" rev="0" advAuto="0" spid="794" grpId="3"/>
      <p:bldP build="whole" bldLvl="1" animBg="1" rev="0" advAuto="0" spid="791" grpId="2"/>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7" name="shuriken-mini.png" descr="shuriken-mini.png"/>
          <p:cNvPicPr>
            <a:picLocks noChangeAspect="1"/>
          </p:cNvPicPr>
          <p:nvPr/>
        </p:nvPicPr>
        <p:blipFill>
          <a:blip r:embed="rId2">
            <a:extLst/>
          </a:blip>
          <a:stretch>
            <a:fillRect/>
          </a:stretch>
        </p:blipFill>
        <p:spPr>
          <a:xfrm>
            <a:off x="1608097" y="6230015"/>
            <a:ext cx="8966201" cy="7772401"/>
          </a:xfrm>
          <a:prstGeom prst="rect">
            <a:avLst/>
          </a:prstGeom>
          <a:ln w="25400">
            <a:miter lim="400000"/>
          </a:ln>
        </p:spPr>
      </p:pic>
      <p:sp>
        <p:nvSpPr>
          <p:cNvPr id="798" name="FUTURE WORK"/>
          <p:cNvSpPr txBox="1"/>
          <p:nvPr>
            <p:ph type="body" idx="13"/>
          </p:nvPr>
        </p:nvSpPr>
        <p:spPr>
          <a:xfrm>
            <a:off x="812800" y="914400"/>
            <a:ext cx="13145542" cy="914400"/>
          </a:xfrm>
          <a:prstGeom prst="rect">
            <a:avLst/>
          </a:prstGeom>
        </p:spPr>
        <p:txBody>
          <a:bodyPr/>
          <a:lstStyle/>
          <a:p>
            <a:pPr/>
            <a:r>
              <a:t>FUTURE WORK</a:t>
            </a:r>
          </a:p>
        </p:txBody>
      </p:sp>
      <p:pic>
        <p:nvPicPr>
          <p:cNvPr id="799" name="torus-Wikimedia.png" descr="torus-Wikimedia.png"/>
          <p:cNvPicPr>
            <a:picLocks noChangeAspect="1"/>
          </p:cNvPicPr>
          <p:nvPr/>
        </p:nvPicPr>
        <p:blipFill>
          <a:blip r:embed="rId3">
            <a:extLst/>
          </a:blip>
          <a:stretch>
            <a:fillRect/>
          </a:stretch>
        </p:blipFill>
        <p:spPr>
          <a:xfrm>
            <a:off x="36150612" y="9042653"/>
            <a:ext cx="3721101" cy="2717801"/>
          </a:xfrm>
          <a:prstGeom prst="rect">
            <a:avLst/>
          </a:prstGeom>
          <a:ln w="25400">
            <a:miter lim="400000"/>
          </a:ln>
        </p:spPr>
      </p:pic>
      <p:sp>
        <p:nvSpPr>
          <p:cNvPr id="800" name="(A) This approach is meant to emulate massively parallel hardware, of the GPU or AI type, that will be used on physically challenging problems like climate modeling.…"/>
          <p:cNvSpPr txBox="1"/>
          <p:nvPr/>
        </p:nvSpPr>
        <p:spPr>
          <a:xfrm>
            <a:off x="1171057" y="2254615"/>
            <a:ext cx="23667485" cy="4521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a:solidFill>
                  <a:srgbClr val="515151"/>
                </a:solidFill>
              </a:defRPr>
            </a:pPr>
            <a:r>
              <a:t>(A) This approach is meant to emulate massively parallel hardware, of the GPU or AI type, that will be used on physically challenging problems like climate modeling.</a:t>
            </a:r>
          </a:p>
          <a:p>
            <a:pPr defTabSz="457200">
              <a:spcBef>
                <a:spcPts val="0"/>
              </a:spcBef>
              <a:defRPr>
                <a:solidFill>
                  <a:srgbClr val="515151"/>
                </a:solidFill>
              </a:defRPr>
            </a:pPr>
            <a:r>
              <a:t>We wish to extend it to:</a:t>
            </a:r>
          </a:p>
          <a:p>
            <a:pPr marL="470647" indent="-470647" defTabSz="457200">
              <a:spcBef>
                <a:spcPts val="1000"/>
              </a:spcBef>
              <a:buClr>
                <a:schemeClr val="accent1"/>
              </a:buClr>
              <a:buSzPct val="104999"/>
              <a:buFont typeface="Avenir Next"/>
              <a:buChar char="‣"/>
              <a:defRPr>
                <a:solidFill>
                  <a:srgbClr val="515151"/>
                </a:solidFill>
              </a:defRPr>
            </a:pPr>
            <a:r>
              <a:t>Nonlinear equations</a:t>
            </a:r>
          </a:p>
          <a:p>
            <a:pPr marL="470647" indent="-470647" defTabSz="457200">
              <a:spcBef>
                <a:spcPts val="0"/>
              </a:spcBef>
              <a:buClr>
                <a:schemeClr val="accent1"/>
              </a:buClr>
              <a:buSzPct val="104999"/>
              <a:buFont typeface="Avenir Next"/>
              <a:buChar char="‣"/>
              <a:defRPr>
                <a:solidFill>
                  <a:srgbClr val="515151"/>
                </a:solidFill>
              </a:defRPr>
            </a:pPr>
            <a:r>
              <a:t>Non-euclidean geometries</a:t>
            </a:r>
          </a:p>
          <a:p>
            <a:pPr marL="470647" indent="-470647" defTabSz="457200">
              <a:spcBef>
                <a:spcPts val="0"/>
              </a:spcBef>
              <a:buClr>
                <a:schemeClr val="accent1"/>
              </a:buClr>
              <a:buSzPct val="104999"/>
              <a:buFont typeface="Avenir Next"/>
              <a:buChar char="‣"/>
              <a:defRPr>
                <a:solidFill>
                  <a:srgbClr val="515151"/>
                </a:solidFill>
              </a:defRPr>
            </a:pPr>
            <a:r>
              <a:t>Relaxation methods</a:t>
            </a:r>
          </a:p>
        </p:txBody>
      </p:sp>
      <p:sp>
        <p:nvSpPr>
          <p:cNvPr id="801" name="(B) We need to design data flow in and out while modeling is underway, while preserving massive parallelism. One of us (Larry) devised the “shuriken blade” approach to move data on a 9 - 3 - 1 tree (thus with a fanout of 4) while preserving its locality. We need to:…"/>
          <p:cNvSpPr txBox="1"/>
          <p:nvPr/>
        </p:nvSpPr>
        <p:spPr>
          <a:xfrm>
            <a:off x="11511895" y="5217504"/>
            <a:ext cx="12333948" cy="8140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a:solidFill>
                  <a:srgbClr val="515151"/>
                </a:solidFill>
              </a:defRPr>
            </a:pPr>
            <a:r>
              <a:t>(B) We need to design data flow in and out while modeling is underway, while preserving massive parallelism. One of us (Larry) devised the “shuriken blade” approach to move data on a 9 - 3 - 1 tree (thus with a fanout of 4) while preserving its locality. We need to:</a:t>
            </a:r>
          </a:p>
          <a:p>
            <a:pPr marL="470647" indent="-470647" defTabSz="457200">
              <a:spcBef>
                <a:spcPts val="1000"/>
              </a:spcBef>
              <a:buClr>
                <a:schemeClr val="accent1"/>
              </a:buClr>
              <a:buSzPct val="104999"/>
              <a:buFont typeface="Avenir Next"/>
              <a:buChar char="‣"/>
              <a:defRPr>
                <a:solidFill>
                  <a:srgbClr val="515151"/>
                </a:solidFill>
              </a:defRPr>
            </a:pPr>
            <a:r>
              <a:t>Actually implement this</a:t>
            </a:r>
          </a:p>
          <a:p>
            <a:pPr marL="470647" indent="-470647" defTabSz="457200">
              <a:spcBef>
                <a:spcPts val="0"/>
              </a:spcBef>
              <a:buClr>
                <a:schemeClr val="accent1"/>
              </a:buClr>
              <a:buSzPct val="104999"/>
              <a:buFont typeface="Avenir Next"/>
              <a:buChar char="‣"/>
              <a:defRPr>
                <a:solidFill>
                  <a:srgbClr val="515151"/>
                </a:solidFill>
              </a:defRPr>
            </a:pPr>
            <a:r>
              <a:t>Use it for radiation and IO emulation</a:t>
            </a:r>
          </a:p>
          <a:p>
            <a:pPr defTabSz="457200">
              <a:spcBef>
                <a:spcPts val="1000"/>
              </a:spcBef>
              <a:defRPr>
                <a:solidFill>
                  <a:srgbClr val="515151"/>
                </a:solidFill>
              </a:defRPr>
            </a:pPr>
            <a:r>
              <a:t>Important note: climate on a sphere does not need non-local radiation feedback. Torus is worse in this case (inner part radiates to distant nodes)</a:t>
            </a:r>
          </a:p>
        </p:txBody>
      </p:sp>
      <p:sp>
        <p:nvSpPr>
          <p:cNvPr id="802" name="(C) We need to reach to vastly greater node count (e.g. from 64 to 576, from 16 to 144 or 1296, and beyond that to emulate 100,000 or more nodes, which we foresee in hardware). It does not matter if the emulation is slow.…"/>
          <p:cNvSpPr txBox="1"/>
          <p:nvPr/>
        </p:nvSpPr>
        <p:spPr>
          <a:xfrm>
            <a:off x="1171057" y="14609427"/>
            <a:ext cx="23667485" cy="3822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a:solidFill>
                  <a:srgbClr val="515151"/>
                </a:solidFill>
              </a:defRPr>
            </a:pPr>
            <a:r>
              <a:t>(C) We need to reach to vastly greater node count (e.g. from 64 to 576, from 16 to 144 or 1296, and beyond that to emulate 100,000 or more nodes, which we foresee in hardware). It does not matter if the emulation is slow.</a:t>
            </a:r>
          </a:p>
          <a:p>
            <a:pPr marL="470647" indent="-470647" defTabSz="457200">
              <a:spcBef>
                <a:spcPts val="1000"/>
              </a:spcBef>
              <a:buClr>
                <a:schemeClr val="accent1"/>
              </a:buClr>
              <a:buSzPct val="104999"/>
              <a:buFont typeface="Avenir Next"/>
              <a:buChar char="‣"/>
              <a:defRPr>
                <a:solidFill>
                  <a:srgbClr val="515151"/>
                </a:solidFill>
              </a:defRPr>
            </a:pPr>
            <a:r>
              <a:t>Improve number of soft nodes per hard node on the xC</a:t>
            </a:r>
          </a:p>
          <a:p>
            <a:pPr marL="470647" indent="-470647" defTabSz="457200">
              <a:spcBef>
                <a:spcPts val="0"/>
              </a:spcBef>
              <a:buClr>
                <a:schemeClr val="accent1"/>
              </a:buClr>
              <a:buSzPct val="104999"/>
              <a:buFont typeface="Avenir Next"/>
              <a:buChar char="‣"/>
              <a:defRPr>
                <a:solidFill>
                  <a:srgbClr val="515151"/>
                </a:solidFill>
              </a:defRPr>
            </a:pPr>
            <a:r>
              <a:t>Connect multiple xC while retaining CSP purity, like Transputer links</a:t>
            </a:r>
          </a:p>
        </p:txBody>
      </p:sp>
      <p:sp>
        <p:nvSpPr>
          <p:cNvPr id="803"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80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80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80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80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80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2" fill="hold">
                                  <p:stCondLst>
                                    <p:cond delay="0"/>
                                  </p:stCondLst>
                                  <p:iterate type="el" backwards="0">
                                    <p:tmAbs val="0"/>
                                  </p:iterate>
                                  <p:childTnLst>
                                    <p:set>
                                      <p:cBhvr>
                                        <p:cTn id="28" fill="hold"/>
                                        <p:tgtEl>
                                          <p:spTgt spid="801">
                                            <p:bg/>
                                          </p:spTgt>
                                        </p:tgtEl>
                                        <p:attrNameLst>
                                          <p:attrName>style.visibility</p:attrName>
                                        </p:attrNameLst>
                                      </p:cBhvr>
                                      <p:to>
                                        <p:strVal val="visible"/>
                                      </p:to>
                                    </p:set>
                                  </p:childTnLst>
                                </p:cTn>
                              </p:par>
                              <p:par>
                                <p:cTn id="29" presetClass="entr" nodeType="withEffect" presetSubtype="0" presetID="1" grpId="2" fill="hold">
                                  <p:stCondLst>
                                    <p:cond delay="0"/>
                                  </p:stCondLst>
                                  <p:iterate type="el" backwards="0">
                                    <p:tmAbs val="0"/>
                                  </p:iterate>
                                  <p:childTnLst>
                                    <p:set>
                                      <p:cBhvr>
                                        <p:cTn id="30" fill="hold"/>
                                        <p:tgtEl>
                                          <p:spTgt spid="801">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2" fill="hold">
                                  <p:stCondLst>
                                    <p:cond delay="0"/>
                                  </p:stCondLst>
                                  <p:iterate type="el" backwards="0">
                                    <p:tmAbs val="0"/>
                                  </p:iterate>
                                  <p:childTnLst>
                                    <p:set>
                                      <p:cBhvr>
                                        <p:cTn id="34" fill="hold"/>
                                        <p:tgtEl>
                                          <p:spTgt spid="801">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2" fill="hold">
                                  <p:stCondLst>
                                    <p:cond delay="0"/>
                                  </p:stCondLst>
                                  <p:iterate type="el" backwards="0">
                                    <p:tmAbs val="0"/>
                                  </p:iterate>
                                  <p:childTnLst>
                                    <p:set>
                                      <p:cBhvr>
                                        <p:cTn id="38" fill="hold"/>
                                        <p:tgtEl>
                                          <p:spTgt spid="801">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2" fill="hold">
                                  <p:stCondLst>
                                    <p:cond delay="0"/>
                                  </p:stCondLst>
                                  <p:iterate type="el" backwards="0">
                                    <p:tmAbs val="0"/>
                                  </p:iterate>
                                  <p:childTnLst>
                                    <p:set>
                                      <p:cBhvr>
                                        <p:cTn id="42" fill="hold"/>
                                        <p:tgtEl>
                                          <p:spTgt spid="80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3" fill="hold">
                                  <p:stCondLst>
                                    <p:cond delay="0"/>
                                  </p:stCondLst>
                                  <p:iterate type="el" backwards="0">
                                    <p:tmAbs val="0"/>
                                  </p:iterate>
                                  <p:childTnLst>
                                    <p:set>
                                      <p:cBhvr>
                                        <p:cTn id="46" fill="hold"/>
                                        <p:tgtEl>
                                          <p:spTgt spid="80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8" presetID="2" grpId="4" fill="hold">
                                  <p:stCondLst>
                                    <p:cond delay="0"/>
                                  </p:stCondLst>
                                  <p:iterate type="el" backwards="0">
                                    <p:tmAbs val="0"/>
                                  </p:iterate>
                                  <p:childTnLst>
                                    <p:set>
                                      <p:cBhvr>
                                        <p:cTn id="50" fill="hold"/>
                                        <p:tgtEl>
                                          <p:spTgt spid="803"/>
                                        </p:tgtEl>
                                        <p:attrNameLst>
                                          <p:attrName>style.visibility</p:attrName>
                                        </p:attrNameLst>
                                      </p:cBhvr>
                                      <p:to>
                                        <p:strVal val="visible"/>
                                      </p:to>
                                    </p:set>
                                    <p:anim calcmode="lin" valueType="num">
                                      <p:cBhvr>
                                        <p:cTn id="51" dur="1000" fill="hold"/>
                                        <p:tgtEl>
                                          <p:spTgt spid="803"/>
                                        </p:tgtEl>
                                        <p:attrNameLst>
                                          <p:attrName>ppt_x</p:attrName>
                                        </p:attrNameLst>
                                      </p:cBhvr>
                                      <p:tavLst>
                                        <p:tav tm="0">
                                          <p:val>
                                            <p:strVal val="0-#ppt_w/2"/>
                                          </p:val>
                                        </p:tav>
                                        <p:tav tm="100000">
                                          <p:val>
                                            <p:strVal val="#ppt_x"/>
                                          </p:val>
                                        </p:tav>
                                      </p:tavLst>
                                    </p:anim>
                                    <p:anim calcmode="lin" valueType="num">
                                      <p:cBhvr>
                                        <p:cTn id="52" dur="1000" fill="hold"/>
                                        <p:tgtEl>
                                          <p:spTgt spid="8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2" grpId="3"/>
      <p:bldP build="whole" bldLvl="1" animBg="1" rev="0" advAuto="0" spid="803" grpId="4"/>
      <p:bldP build="p" bldLvl="5" animBg="1" rev="0" advAuto="0" spid="800" grpId="1"/>
      <p:bldP build="p" bldLvl="5" animBg="1" rev="0" advAuto="0" spid="801" grpId="2"/>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5" name="FUTURE POSSIBILITIES"/>
          <p:cNvSpPr txBox="1"/>
          <p:nvPr>
            <p:ph type="body" idx="13"/>
          </p:nvPr>
        </p:nvSpPr>
        <p:spPr>
          <a:xfrm>
            <a:off x="812800" y="895028"/>
            <a:ext cx="13145542" cy="914401"/>
          </a:xfrm>
          <a:prstGeom prst="rect">
            <a:avLst/>
          </a:prstGeom>
        </p:spPr>
        <p:txBody>
          <a:bodyPr/>
          <a:lstStyle/>
          <a:p>
            <a:pPr/>
            <a:r>
              <a:t>FUTURE POSSIBILITIES</a:t>
            </a:r>
          </a:p>
        </p:txBody>
      </p:sp>
      <p:pic>
        <p:nvPicPr>
          <p:cNvPr id="806" name="torus-Wikimedia.png" descr="torus-Wikimedia.png"/>
          <p:cNvPicPr>
            <a:picLocks noChangeAspect="1"/>
          </p:cNvPicPr>
          <p:nvPr/>
        </p:nvPicPr>
        <p:blipFill>
          <a:blip r:embed="rId2">
            <a:extLst/>
          </a:blip>
          <a:stretch>
            <a:fillRect/>
          </a:stretch>
        </p:blipFill>
        <p:spPr>
          <a:xfrm>
            <a:off x="36150612" y="9042653"/>
            <a:ext cx="3721101" cy="2717801"/>
          </a:xfrm>
          <a:prstGeom prst="rect">
            <a:avLst/>
          </a:prstGeom>
          <a:ln w="25400">
            <a:miter lim="400000"/>
          </a:ln>
        </p:spPr>
      </p:pic>
      <p:sp>
        <p:nvSpPr>
          <p:cNvPr id="807" name="The items here are from a less urgent wish list: perhaps we can get along without them."/>
          <p:cNvSpPr txBox="1"/>
          <p:nvPr/>
        </p:nvSpPr>
        <p:spPr>
          <a:xfrm>
            <a:off x="812799" y="2920879"/>
            <a:ext cx="23667485" cy="1600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a:solidFill>
                  <a:srgbClr val="515151"/>
                </a:solidFill>
              </a:defRPr>
            </a:lvl1pPr>
          </a:lstStyle>
          <a:p>
            <a:pPr/>
            <a:r>
              <a:t>The items here are from a less urgent wish list: perhaps we can get along without them.</a:t>
            </a:r>
          </a:p>
        </p:txBody>
      </p:sp>
      <p:sp>
        <p:nvSpPr>
          <p:cNvPr id="808" name="☑️"/>
          <p:cNvSpPr txBox="1"/>
          <p:nvPr/>
        </p:nvSpPr>
        <p:spPr>
          <a:xfrm>
            <a:off x="24919173" y="18465423"/>
            <a:ext cx="1090427" cy="12065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6000">
                <a:solidFill>
                  <a:srgbClr val="000000"/>
                </a:solidFill>
                <a:latin typeface="Helvetica"/>
                <a:ea typeface="Helvetica"/>
                <a:cs typeface="Helvetica"/>
                <a:sym typeface="Helvetica"/>
              </a:defRPr>
            </a:lvl1pPr>
          </a:lstStyle>
          <a:p>
            <a:pPr/>
            <a:r>
              <a:t>☑️</a:t>
            </a:r>
          </a:p>
        </p:txBody>
      </p:sp>
      <p:sp>
        <p:nvSpPr>
          <p:cNvPr id="809" name="One of us (Larry) would particularly like an occam 2 compiler, or an occam 2 translator to xC, so as to be able to simplify the steps to emulations that are not naturally client-server"/>
          <p:cNvSpPr txBox="1"/>
          <p:nvPr/>
        </p:nvSpPr>
        <p:spPr>
          <a:xfrm>
            <a:off x="812799" y="4308696"/>
            <a:ext cx="20993902" cy="2298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marL="1269999" indent="-1269999" defTabSz="457200">
              <a:spcBef>
                <a:spcPts val="0"/>
              </a:spcBef>
              <a:buSzPct val="100000"/>
              <a:buAutoNum type="romanUcParenBoth" startAt="1"/>
              <a:defRPr>
                <a:solidFill>
                  <a:srgbClr val="515151"/>
                </a:solidFill>
              </a:defRPr>
            </a:lvl1pPr>
          </a:lstStyle>
          <a:p>
            <a:pPr/>
            <a:r>
              <a:t>One of us (Larry) would particularly like an occam 2 compiler, or an occam 2 translator to xC, so as to be able to simplify the steps to emulations that are not naturally client-server</a:t>
            </a:r>
          </a:p>
        </p:txBody>
      </p:sp>
      <p:sp>
        <p:nvSpPr>
          <p:cNvPr id="810" name="If local workspace for soft processes can be managed, it should be easy to simulate the Transputer model, which is of trivial complexity by modern standards…"/>
          <p:cNvSpPr txBox="1"/>
          <p:nvPr/>
        </p:nvSpPr>
        <p:spPr>
          <a:xfrm>
            <a:off x="2186783" y="6756400"/>
            <a:ext cx="18245935" cy="2997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marL="470647" indent="-470647" defTabSz="457200">
              <a:spcBef>
                <a:spcPts val="0"/>
              </a:spcBef>
              <a:buSzPct val="40000"/>
              <a:buBlip>
                <a:blip r:embed="rId3"/>
              </a:buBlip>
              <a:defRPr>
                <a:solidFill>
                  <a:srgbClr val="515151"/>
                </a:solidFill>
              </a:defRPr>
            </a:pPr>
            <a:r>
              <a:t>If local workspace for soft processes can be managed, it should be easy to simulate the Transputer model, which is of trivial complexity by modern standards</a:t>
            </a:r>
          </a:p>
          <a:p>
            <a:pPr marL="470647" indent="-470647" defTabSz="457200">
              <a:spcBef>
                <a:spcPts val="0"/>
              </a:spcBef>
              <a:buSzPct val="40000"/>
              <a:buBlip>
                <a:blip r:embed="rId3"/>
              </a:buBlip>
              <a:defRPr>
                <a:solidFill>
                  <a:srgbClr val="515151"/>
                </a:solidFill>
              </a:defRPr>
            </a:pPr>
            <a:r>
              <a:t>Process queue delays can be kept predictable by the nature of emulations</a:t>
            </a:r>
          </a:p>
        </p:txBody>
      </p:sp>
      <p:sp>
        <p:nvSpPr>
          <p:cNvPr id="811" name="It would really be good if the occam compiler/translator could take advantage of the hardware advances of the xCore, such as its subdivision of tiles by staggered cycles…"/>
          <p:cNvSpPr txBox="1"/>
          <p:nvPr/>
        </p:nvSpPr>
        <p:spPr>
          <a:xfrm>
            <a:off x="812799" y="10048589"/>
            <a:ext cx="23667485" cy="4902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marL="1523999" indent="-1523999" defTabSz="457200">
              <a:spcBef>
                <a:spcPts val="0"/>
              </a:spcBef>
              <a:buSzPct val="100000"/>
              <a:buAutoNum type="romanUcParenBoth" startAt="2"/>
              <a:defRPr>
                <a:solidFill>
                  <a:srgbClr val="515151"/>
                </a:solidFill>
              </a:defRPr>
            </a:pPr>
            <a:r>
              <a:t>It would really be good if the occam compiler/translator could take advantage of the hardware advances of the xCore, such as its subdivision of tiles by staggered cycles</a:t>
            </a:r>
          </a:p>
          <a:p>
            <a:pPr marL="1523999" indent="-1523999" defTabSz="457200">
              <a:spcBef>
                <a:spcPts val="2000"/>
              </a:spcBef>
              <a:buSzPct val="100000"/>
              <a:buAutoNum type="romanUcParenBoth" startAt="2"/>
              <a:defRPr>
                <a:solidFill>
                  <a:srgbClr val="515151"/>
                </a:solidFill>
              </a:defRPr>
            </a:pPr>
            <a:r>
              <a:t>As mentioned above, external links on the CSP model would open the door to really big emulations and other uses that stay strict in their adherence to CSP</a:t>
            </a:r>
          </a:p>
          <a:p>
            <a:pPr marL="1523999" indent="-1523999" defTabSz="457200">
              <a:spcBef>
                <a:spcPts val="2000"/>
              </a:spcBef>
              <a:buSzPct val="100000"/>
              <a:buAutoNum type="romanUcParenBoth" startAt="2"/>
              <a:defRPr>
                <a:solidFill>
                  <a:srgbClr val="515151"/>
                </a:solidFill>
              </a:defRPr>
            </a:pPr>
            <a:r>
              <a:t>We could branch out to hardware design and mapping to GPU/AI chips, and so apply the results of the emulations to real hardware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810">
                                            <p:bg/>
                                          </p:spTgt>
                                        </p:tgtEl>
                                        <p:attrNameLst>
                                          <p:attrName>style.visibility</p:attrName>
                                        </p:attrNameLst>
                                      </p:cBhvr>
                                      <p:to>
                                        <p:strVal val="visible"/>
                                      </p:to>
                                    </p:set>
                                  </p:childTnLst>
                                </p:cTn>
                              </p:par>
                              <p:par>
                                <p:cTn id="15" presetClass="entr" nodeType="withEffect" presetSubtype="0" presetID="1" grpId="3" fill="hold">
                                  <p:stCondLst>
                                    <p:cond delay="0"/>
                                  </p:stCondLst>
                                  <p:iterate type="el" backwards="0">
                                    <p:tmAbs val="0"/>
                                  </p:iterate>
                                  <p:childTnLst>
                                    <p:set>
                                      <p:cBhvr>
                                        <p:cTn id="16" fill="hold"/>
                                        <p:tgtEl>
                                          <p:spTgt spid="8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3" fill="hold">
                                  <p:stCondLst>
                                    <p:cond delay="0"/>
                                  </p:stCondLst>
                                  <p:iterate type="el" backwards="0">
                                    <p:tmAbs val="0"/>
                                  </p:iterate>
                                  <p:childTnLst>
                                    <p:set>
                                      <p:cBhvr>
                                        <p:cTn id="20" fill="hold"/>
                                        <p:tgtEl>
                                          <p:spTgt spid="8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4" fill="hold">
                                  <p:stCondLst>
                                    <p:cond delay="0"/>
                                  </p:stCondLst>
                                  <p:iterate type="el" backwards="0">
                                    <p:tmAbs val="0"/>
                                  </p:iterate>
                                  <p:childTnLst>
                                    <p:set>
                                      <p:cBhvr>
                                        <p:cTn id="24" fill="hold"/>
                                        <p:tgtEl>
                                          <p:spTgt spid="811">
                                            <p:bg/>
                                          </p:spTgt>
                                        </p:tgtEl>
                                        <p:attrNameLst>
                                          <p:attrName>style.visibility</p:attrName>
                                        </p:attrNameLst>
                                      </p:cBhvr>
                                      <p:to>
                                        <p:strVal val="visible"/>
                                      </p:to>
                                    </p:set>
                                  </p:childTnLst>
                                </p:cTn>
                              </p:par>
                              <p:par>
                                <p:cTn id="25" presetClass="entr" nodeType="withEffect" presetSubtype="0" presetID="1" grpId="4" fill="hold">
                                  <p:stCondLst>
                                    <p:cond delay="0"/>
                                  </p:stCondLst>
                                  <p:iterate type="el" backwards="0">
                                    <p:tmAbs val="0"/>
                                  </p:iterate>
                                  <p:childTnLst>
                                    <p:set>
                                      <p:cBhvr>
                                        <p:cTn id="26" fill="hold"/>
                                        <p:tgtEl>
                                          <p:spTgt spid="8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4" fill="hold">
                                  <p:stCondLst>
                                    <p:cond delay="0"/>
                                  </p:stCondLst>
                                  <p:iterate type="el" backwards="0">
                                    <p:tmAbs val="0"/>
                                  </p:iterate>
                                  <p:childTnLst>
                                    <p:set>
                                      <p:cBhvr>
                                        <p:cTn id="30" fill="hold"/>
                                        <p:tgtEl>
                                          <p:spTgt spid="811">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4" fill="hold">
                                  <p:stCondLst>
                                    <p:cond delay="0"/>
                                  </p:stCondLst>
                                  <p:iterate type="el" backwards="0">
                                    <p:tmAbs val="0"/>
                                  </p:iterate>
                                  <p:childTnLst>
                                    <p:set>
                                      <p:cBhvr>
                                        <p:cTn id="34" fill="hold"/>
                                        <p:tgtEl>
                                          <p:spTgt spid="811">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 grpId="5" fill="hold">
                                  <p:stCondLst>
                                    <p:cond delay="0"/>
                                  </p:stCondLst>
                                  <p:iterate type="el" backwards="0">
                                    <p:tmAbs val="0"/>
                                  </p:iterate>
                                  <p:childTnLst>
                                    <p:set>
                                      <p:cBhvr>
                                        <p:cTn id="38" fill="hold"/>
                                        <p:tgtEl>
                                          <p:spTgt spid="808"/>
                                        </p:tgtEl>
                                        <p:attrNameLst>
                                          <p:attrName>style.visibility</p:attrName>
                                        </p:attrNameLst>
                                      </p:cBhvr>
                                      <p:to>
                                        <p:strVal val="visible"/>
                                      </p:to>
                                    </p:set>
                                    <p:anim calcmode="lin" valueType="num">
                                      <p:cBhvr>
                                        <p:cTn id="39" dur="1000" fill="hold"/>
                                        <p:tgtEl>
                                          <p:spTgt spid="808"/>
                                        </p:tgtEl>
                                        <p:attrNameLst>
                                          <p:attrName>ppt_x</p:attrName>
                                        </p:attrNameLst>
                                      </p:cBhvr>
                                      <p:tavLst>
                                        <p:tav tm="0">
                                          <p:val>
                                            <p:strVal val="0-#ppt_w/2"/>
                                          </p:val>
                                        </p:tav>
                                        <p:tav tm="100000">
                                          <p:val>
                                            <p:strVal val="#ppt_x"/>
                                          </p:val>
                                        </p:tav>
                                      </p:tavLst>
                                    </p:anim>
                                    <p:anim calcmode="lin" valueType="num">
                                      <p:cBhvr>
                                        <p:cTn id="40" dur="1000" fill="hold"/>
                                        <p:tgtEl>
                                          <p:spTgt spid="8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10" grpId="3"/>
      <p:bldP build="p" bldLvl="5" animBg="1" rev="0" advAuto="0" spid="811" grpId="4"/>
      <p:bldP build="whole" bldLvl="1" animBg="1" rev="0" advAuto="0" spid="809" grpId="2"/>
      <p:bldP build="whole" bldLvl="1" animBg="1" rev="0" advAuto="0" spid="807" grpId="1"/>
      <p:bldP build="whole" bldLvl="1" animBg="1" rev="0" advAuto="0" spid="808" grpId="5"/>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Dr. Lawrence John Dickson"/>
          <p:cNvSpPr txBox="1"/>
          <p:nvPr>
            <p:ph type="title" idx="4294967295"/>
          </p:nvPr>
        </p:nvSpPr>
        <p:spPr>
          <a:xfrm>
            <a:off x="558799" y="1465408"/>
            <a:ext cx="16732151" cy="2269034"/>
          </a:xfrm>
          <a:prstGeom prst="rect">
            <a:avLst/>
          </a:prstGeom>
        </p:spPr>
        <p:txBody>
          <a:bodyPr anchor="b"/>
          <a:lstStyle>
            <a:lvl1pPr defTabSz="1156716">
              <a:spcBef>
                <a:spcPts val="0"/>
              </a:spcBef>
              <a:defRPr sz="13860"/>
            </a:lvl1pPr>
          </a:lstStyle>
          <a:p>
            <a:pPr/>
            <a:r>
              <a:t>Dr. Lawrence John Dickson</a:t>
            </a:r>
          </a:p>
        </p:txBody>
      </p:sp>
      <p:sp>
        <p:nvSpPr>
          <p:cNvPr id="194" name="Chief Scientist, Space Sciences Corporation"/>
          <p:cNvSpPr txBox="1"/>
          <p:nvPr/>
        </p:nvSpPr>
        <p:spPr>
          <a:xfrm>
            <a:off x="558799" y="3283591"/>
            <a:ext cx="10324593" cy="901701"/>
          </a:xfrm>
          <a:prstGeom prst="rect">
            <a:avLst/>
          </a:prstGeom>
          <a:ln w="25400">
            <a:miter lim="400000"/>
          </a:ln>
          <a:extLst>
            <a:ext uri="{C572A759-6A51-4108-AA02-DFA0A04FC94B}">
              <ma14:wrappingTextBoxFlag xmlns:ma14="http://schemas.microsoft.com/office/mac/drawingml/2011/main" val="1"/>
            </a:ext>
          </a:extLst>
        </p:spPr>
        <p:txBody>
          <a:bodyPr wrap="none" lIns="101600" tIns="101600" rIns="101600" bIns="101600" anchor="ctr">
            <a:spAutoFit/>
          </a:bodyPr>
          <a:lstStyle>
            <a:lvl1pPr>
              <a:defRPr>
                <a:solidFill>
                  <a:srgbClr val="FFFB00"/>
                </a:solidFill>
              </a:defRPr>
            </a:lvl1pPr>
          </a:lstStyle>
          <a:p>
            <a:pPr/>
            <a:r>
              <a:t>Chief Scientist, Space Sciences Corporation</a:t>
            </a:r>
          </a:p>
        </p:txBody>
      </p:sp>
      <p:pic>
        <p:nvPicPr>
          <p:cNvPr id="195" name="2020 12 18 21.58 Fra Larry - checount.png" descr="2020 12 18 21.58 Fra Larry - checount.png"/>
          <p:cNvPicPr>
            <a:picLocks noChangeAspect="1"/>
          </p:cNvPicPr>
          <p:nvPr/>
        </p:nvPicPr>
        <p:blipFill>
          <a:blip r:embed="rId2">
            <a:extLst/>
          </a:blip>
          <a:stretch>
            <a:fillRect/>
          </a:stretch>
        </p:blipFill>
        <p:spPr>
          <a:xfrm>
            <a:off x="791027" y="4780038"/>
            <a:ext cx="11430001" cy="11993812"/>
          </a:xfrm>
          <a:prstGeom prst="rect">
            <a:avLst/>
          </a:prstGeom>
          <a:ln w="25400">
            <a:miter lim="400000"/>
          </a:ln>
        </p:spPr>
      </p:pic>
      <p:sp>
        <p:nvSpPr>
          <p:cNvPr id="196" name="After the xC/xCORE had been introduced to Larry,…"/>
          <p:cNvSpPr txBox="1"/>
          <p:nvPr/>
        </p:nvSpPr>
        <p:spPr>
          <a:xfrm>
            <a:off x="12772571" y="4780037"/>
            <a:ext cx="12419086" cy="55245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marL="522941" indent="-522941">
              <a:buClr>
                <a:schemeClr val="accent1"/>
              </a:buClr>
              <a:buSzPct val="104999"/>
              <a:buFont typeface="Avenir Next"/>
              <a:buChar char="‣"/>
              <a:defRPr>
                <a:solidFill>
                  <a:srgbClr val="FFFB00"/>
                </a:solidFill>
              </a:defRPr>
            </a:pPr>
            <a:r>
              <a:t>After the xC/xCORE had been introduced to Larry,</a:t>
            </a:r>
          </a:p>
          <a:p>
            <a:pPr marL="522941" indent="-522941">
              <a:buClr>
                <a:schemeClr val="accent1"/>
              </a:buClr>
              <a:buSzPct val="104999"/>
              <a:buFont typeface="Avenir Next"/>
              <a:buChar char="‣"/>
              <a:defRPr>
                <a:solidFill>
                  <a:srgbClr val="FFFB00"/>
                </a:solidFill>
              </a:defRPr>
            </a:pPr>
            <a:r>
              <a:t>then these drawings started our joint venture</a:t>
            </a:r>
          </a:p>
          <a:p>
            <a:pPr marL="522941" indent="-522941">
              <a:buClr>
                <a:schemeClr val="accent1"/>
              </a:buClr>
              <a:buSzPct val="104999"/>
              <a:buFont typeface="Avenir Next"/>
              <a:buChar char="‣"/>
              <a:defRPr>
                <a:solidFill>
                  <a:srgbClr val="FFFB00"/>
                </a:solidFill>
              </a:defRPr>
            </a:pPr>
            <a:r>
              <a:t>Plus some code examples coded in occam (for transputers), and tested in occam and C</a:t>
            </a:r>
          </a:p>
          <a:p>
            <a:pPr marL="522941" indent="-522941">
              <a:buClr>
                <a:schemeClr val="accent1"/>
              </a:buClr>
              <a:buSzPct val="104999"/>
              <a:buFont typeface="Avenir Next"/>
              <a:buChar char="‣"/>
              <a:defRPr>
                <a:solidFill>
                  <a:srgbClr val="FFFB00"/>
                </a:solidFill>
              </a:defRPr>
            </a:pPr>
            <a:r>
              <a:t>(Larry and Øyvind met at «CPA conferences»)</a:t>
            </a:r>
          </a:p>
        </p:txBody>
      </p:sp>
      <p:pic>
        <p:nvPicPr>
          <p:cNvPr id="197" name="2020 12 10 03.30 B Larry til Øyvind - HexGridTangerineTango02 cutout.png" descr="2020 12 10 03.30 B Larry til Øyvind - HexGridTangerineTango02 cutout.png"/>
          <p:cNvPicPr>
            <a:picLocks noChangeAspect="1"/>
          </p:cNvPicPr>
          <p:nvPr/>
        </p:nvPicPr>
        <p:blipFill>
          <a:blip r:embed="rId3">
            <a:extLst/>
          </a:blip>
          <a:stretch>
            <a:fillRect/>
          </a:stretch>
        </p:blipFill>
        <p:spPr>
          <a:xfrm>
            <a:off x="9134323" y="11755023"/>
            <a:ext cx="11430001" cy="7050975"/>
          </a:xfrm>
          <a:prstGeom prst="rect">
            <a:avLst/>
          </a:prstGeom>
          <a:ln w="25400">
            <a:miter lim="400000"/>
          </a:ln>
          <a:effectLst>
            <a:outerShdw sx="100000" sy="100000" kx="0" ky="0" algn="b" rotWithShape="0" blurRad="1270000" dist="311765" dir="5400000">
              <a:srgbClr val="FFFFFF">
                <a:alpha val="8838"/>
              </a:srgbClr>
            </a:outerShdw>
          </a:effectLst>
        </p:spPr>
      </p:pic>
      <p:sp>
        <p:nvSpPr>
          <p:cNvPr id="198"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94"/>
                                        </p:tgtEl>
                                        <p:attrNameLst>
                                          <p:attrName>style.visibility</p:attrName>
                                        </p:attrNameLst>
                                      </p:cBhvr>
                                      <p:to>
                                        <p:strVal val="visible"/>
                                      </p:to>
                                    </p:set>
                                    <p:anim calcmode="lin" valueType="num">
                                      <p:cBhvr>
                                        <p:cTn id="7" dur="1000" fill="hold"/>
                                        <p:tgtEl>
                                          <p:spTgt spid="194"/>
                                        </p:tgtEl>
                                        <p:attrNameLst>
                                          <p:attrName>ppt_x</p:attrName>
                                        </p:attrNameLst>
                                      </p:cBhvr>
                                      <p:tavLst>
                                        <p:tav tm="0">
                                          <p:val>
                                            <p:strVal val="0-#ppt_w/2"/>
                                          </p:val>
                                        </p:tav>
                                        <p:tav tm="100000">
                                          <p:val>
                                            <p:strVal val="#ppt_x"/>
                                          </p:val>
                                        </p:tav>
                                      </p:tavLst>
                                    </p:anim>
                                    <p:anim calcmode="lin" valueType="num">
                                      <p:cBhvr>
                                        <p:cTn id="8" dur="1000" fill="hold"/>
                                        <p:tgtEl>
                                          <p:spTgt spid="1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96">
                                            <p:bg/>
                                          </p:spTgt>
                                        </p:tgtEl>
                                        <p:attrNameLst>
                                          <p:attrName>style.visibility</p:attrName>
                                        </p:attrNameLst>
                                      </p:cBhvr>
                                      <p:to>
                                        <p:strVal val="visible"/>
                                      </p:to>
                                    </p:set>
                                  </p:childTnLst>
                                </p:cTn>
                              </p:par>
                              <p:par>
                                <p:cTn id="13" presetClass="entr" nodeType="withEffect" presetSubtype="0" presetID="1" grpId="2" fill="hold">
                                  <p:stCondLst>
                                    <p:cond delay="0"/>
                                  </p:stCondLst>
                                  <p:iterate type="el" backwards="0">
                                    <p:tmAbs val="0"/>
                                  </p:iterate>
                                  <p:childTnLst>
                                    <p:set>
                                      <p:cBhvr>
                                        <p:cTn id="14" fill="hold"/>
                                        <p:tgtEl>
                                          <p:spTgt spid="19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2" fill="hold">
                                  <p:stCondLst>
                                    <p:cond delay="0"/>
                                  </p:stCondLst>
                                  <p:iterate type="el" backwards="0">
                                    <p:tmAbs val="0"/>
                                  </p:iterate>
                                  <p:childTnLst>
                                    <p:set>
                                      <p:cBhvr>
                                        <p:cTn id="18" fill="hold"/>
                                        <p:tgtEl>
                                          <p:spTgt spid="19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2" fill="hold">
                                  <p:stCondLst>
                                    <p:cond delay="0"/>
                                  </p:stCondLst>
                                  <p:iterate type="el" backwards="0">
                                    <p:tmAbs val="0"/>
                                  </p:iterate>
                                  <p:childTnLst>
                                    <p:set>
                                      <p:cBhvr>
                                        <p:cTn id="22" fill="hold"/>
                                        <p:tgtEl>
                                          <p:spTgt spid="19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2" fill="hold">
                                  <p:stCondLst>
                                    <p:cond delay="0"/>
                                  </p:stCondLst>
                                  <p:iterate type="el" backwards="0">
                                    <p:tmAbs val="0"/>
                                  </p:iterate>
                                  <p:childTnLst>
                                    <p:set>
                                      <p:cBhvr>
                                        <p:cTn id="26" fill="hold"/>
                                        <p:tgtEl>
                                          <p:spTgt spid="19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16" presetID="23" grpId="3" fill="hold">
                                  <p:stCondLst>
                                    <p:cond delay="0"/>
                                  </p:stCondLst>
                                  <p:iterate type="el" backwards="0">
                                    <p:tmAbs val="0"/>
                                  </p:iterate>
                                  <p:childTnLst>
                                    <p:set>
                                      <p:cBhvr>
                                        <p:cTn id="30" fill="hold"/>
                                        <p:tgtEl>
                                          <p:spTgt spid="195"/>
                                        </p:tgtEl>
                                        <p:attrNameLst>
                                          <p:attrName>style.visibility</p:attrName>
                                        </p:attrNameLst>
                                      </p:cBhvr>
                                      <p:to>
                                        <p:strVal val="visible"/>
                                      </p:to>
                                    </p:set>
                                    <p:anim calcmode="lin" valueType="num">
                                      <p:cBhvr>
                                        <p:cTn id="31" dur="1000" fill="hold"/>
                                        <p:tgtEl>
                                          <p:spTgt spid="195"/>
                                        </p:tgtEl>
                                        <p:attrNameLst>
                                          <p:attrName>ppt_w</p:attrName>
                                        </p:attrNameLst>
                                      </p:cBhvr>
                                      <p:tavLst>
                                        <p:tav tm="0">
                                          <p:val>
                                            <p:fltVal val="0"/>
                                          </p:val>
                                        </p:tav>
                                        <p:tav tm="100000">
                                          <p:val>
                                            <p:strVal val="#ppt_w"/>
                                          </p:val>
                                        </p:tav>
                                      </p:tavLst>
                                    </p:anim>
                                    <p:anim calcmode="lin" valueType="num">
                                      <p:cBhvr>
                                        <p:cTn id="32" dur="1000" fill="hold"/>
                                        <p:tgtEl>
                                          <p:spTgt spid="195"/>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16" presetID="23" grpId="4" fill="hold">
                                  <p:stCondLst>
                                    <p:cond delay="0"/>
                                  </p:stCondLst>
                                  <p:iterate type="el" backwards="0">
                                    <p:tmAbs val="0"/>
                                  </p:iterate>
                                  <p:childTnLst>
                                    <p:set>
                                      <p:cBhvr>
                                        <p:cTn id="36" fill="hold"/>
                                        <p:tgtEl>
                                          <p:spTgt spid="197"/>
                                        </p:tgtEl>
                                        <p:attrNameLst>
                                          <p:attrName>style.visibility</p:attrName>
                                        </p:attrNameLst>
                                      </p:cBhvr>
                                      <p:to>
                                        <p:strVal val="visible"/>
                                      </p:to>
                                    </p:set>
                                    <p:anim calcmode="lin" valueType="num">
                                      <p:cBhvr>
                                        <p:cTn id="37" dur="500" fill="hold"/>
                                        <p:tgtEl>
                                          <p:spTgt spid="197"/>
                                        </p:tgtEl>
                                        <p:attrNameLst>
                                          <p:attrName>ppt_w</p:attrName>
                                        </p:attrNameLst>
                                      </p:cBhvr>
                                      <p:tavLst>
                                        <p:tav tm="0">
                                          <p:val>
                                            <p:fltVal val="0"/>
                                          </p:val>
                                        </p:tav>
                                        <p:tav tm="100000">
                                          <p:val>
                                            <p:strVal val="#ppt_w"/>
                                          </p:val>
                                        </p:tav>
                                      </p:tavLst>
                                    </p:anim>
                                    <p:anim calcmode="lin" valueType="num">
                                      <p:cBhvr>
                                        <p:cTn id="38" dur="500" fill="hold"/>
                                        <p:tgtEl>
                                          <p:spTgt spid="19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8" presetID="2" grpId="5" fill="hold">
                                  <p:stCondLst>
                                    <p:cond delay="0"/>
                                  </p:stCondLst>
                                  <p:iterate type="el" backwards="0">
                                    <p:tmAbs val="0"/>
                                  </p:iterate>
                                  <p:childTnLst>
                                    <p:set>
                                      <p:cBhvr>
                                        <p:cTn id="42" fill="hold"/>
                                        <p:tgtEl>
                                          <p:spTgt spid="198"/>
                                        </p:tgtEl>
                                        <p:attrNameLst>
                                          <p:attrName>style.visibility</p:attrName>
                                        </p:attrNameLst>
                                      </p:cBhvr>
                                      <p:to>
                                        <p:strVal val="visible"/>
                                      </p:to>
                                    </p:set>
                                    <p:anim calcmode="lin" valueType="num">
                                      <p:cBhvr>
                                        <p:cTn id="43" dur="1000" fill="hold"/>
                                        <p:tgtEl>
                                          <p:spTgt spid="198"/>
                                        </p:tgtEl>
                                        <p:attrNameLst>
                                          <p:attrName>ppt_x</p:attrName>
                                        </p:attrNameLst>
                                      </p:cBhvr>
                                      <p:tavLst>
                                        <p:tav tm="0">
                                          <p:val>
                                            <p:strVal val="0-#ppt_w/2"/>
                                          </p:val>
                                        </p:tav>
                                        <p:tav tm="100000">
                                          <p:val>
                                            <p:strVal val="#ppt_x"/>
                                          </p:val>
                                        </p:tav>
                                      </p:tavLst>
                                    </p:anim>
                                    <p:anim calcmode="lin" valueType="num">
                                      <p:cBhvr>
                                        <p:cTn id="44" dur="1000" fill="hold"/>
                                        <p:tgtEl>
                                          <p:spTgt spid="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7" grpId="4"/>
      <p:bldP build="whole" bldLvl="1" animBg="1" rev="0" advAuto="0" spid="194" grpId="1"/>
      <p:bldP build="whole" bldLvl="1" animBg="1" rev="0" advAuto="0" spid="195" grpId="3"/>
      <p:bldP build="whole" bldLvl="1" animBg="1" rev="0" advAuto="0" spid="198" grpId="5"/>
      <p:bldP build="p" bldLvl="5" animBg="1" rev="0" advAuto="0" spid="196"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Problem description (1)"/>
          <p:cNvSpPr txBox="1"/>
          <p:nvPr>
            <p:ph type="body" idx="13"/>
          </p:nvPr>
        </p:nvSpPr>
        <p:spPr>
          <a:prstGeom prst="rect">
            <a:avLst/>
          </a:prstGeom>
        </p:spPr>
        <p:txBody>
          <a:bodyPr/>
          <a:lstStyle/>
          <a:p>
            <a:pPr/>
            <a:r>
              <a:t>Problem description (1)</a:t>
            </a:r>
          </a:p>
        </p:txBody>
      </p:sp>
      <p:sp>
        <p:nvSpPr>
          <p:cNvPr id="201" name="The story on how points representing temperature on a torus, in the form of these occam PROCs running on one or several transputers,…"/>
          <p:cNvSpPr txBox="1"/>
          <p:nvPr>
            <p:ph type="body" sz="quarter" idx="4294967295"/>
          </p:nvPr>
        </p:nvSpPr>
        <p:spPr>
          <a:xfrm>
            <a:off x="503161" y="8617437"/>
            <a:ext cx="14728429" cy="5139868"/>
          </a:xfrm>
          <a:prstGeom prst="rect">
            <a:avLst/>
          </a:prstGeom>
        </p:spPr>
        <p:txBody>
          <a:bodyPr/>
          <a:lstStyle/>
          <a:p>
            <a:pPr marL="657859" indent="-657859" defTabSz="864616">
              <a:spcBef>
                <a:spcPts val="4100"/>
              </a:spcBef>
              <a:buClr>
                <a:schemeClr val="accent1"/>
              </a:buClr>
              <a:buChar char="▸"/>
              <a:defRPr sz="5032">
                <a:solidFill>
                  <a:srgbClr val="515151"/>
                </a:solidFill>
              </a:defRPr>
            </a:pPr>
            <a:r>
              <a:t>The story on how points representing temperature on a torus, in the form of these </a:t>
            </a:r>
            <a:r>
              <a:rPr>
                <a:solidFill>
                  <a:srgbClr val="FF2600"/>
                </a:solidFill>
              </a:rPr>
              <a:t>occam</a:t>
            </a:r>
            <a:r>
              <a:t> PROCs running on one or several </a:t>
            </a:r>
            <a:r>
              <a:rPr>
                <a:solidFill>
                  <a:srgbClr val="0433FF"/>
                </a:solidFill>
              </a:rPr>
              <a:t>transputers</a:t>
            </a:r>
            <a:r>
              <a:t>,</a:t>
            </a:r>
          </a:p>
          <a:p>
            <a:pPr marL="657859" indent="-657859" defTabSz="864616">
              <a:spcBef>
                <a:spcPts val="4100"/>
              </a:spcBef>
              <a:buClr>
                <a:schemeClr val="accent1"/>
              </a:buClr>
              <a:buChar char="▸"/>
              <a:defRPr sz="5032">
                <a:solidFill>
                  <a:srgbClr val="515151"/>
                </a:solidFill>
              </a:defRPr>
            </a:pPr>
            <a:r>
              <a:t>exchanging temperature with their neighbours,</a:t>
            </a:r>
          </a:p>
        </p:txBody>
      </p:sp>
      <p:sp>
        <p:nvSpPr>
          <p:cNvPr id="202" name="caught the interest of whether or how this problem may be run as xC tasks on the XMOS xCORE multicore architecture"/>
          <p:cNvSpPr txBox="1"/>
          <p:nvPr/>
        </p:nvSpPr>
        <p:spPr>
          <a:xfrm>
            <a:off x="503161" y="14086543"/>
            <a:ext cx="14728429" cy="282801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ormAutofit fontScale="100000" lnSpcReduction="0"/>
          </a:bodyPr>
          <a:lstStyle/>
          <a:p>
            <a:pPr marL="657859" indent="-657859" defTabSz="864616">
              <a:spcBef>
                <a:spcPts val="4100"/>
              </a:spcBef>
              <a:buClr>
                <a:schemeClr val="accent1"/>
              </a:buClr>
              <a:buSzPct val="104999"/>
              <a:buFont typeface="Avenir Next"/>
              <a:buChar char="▸"/>
              <a:defRPr sz="5032">
                <a:solidFill>
                  <a:srgbClr val="515151"/>
                </a:solidFill>
              </a:defRPr>
            </a:pPr>
            <a:r>
              <a:t>caught the interest of </a:t>
            </a:r>
            <a:r>
              <a:rPr i="1">
                <a:latin typeface="Avenir Next"/>
                <a:ea typeface="Avenir Next"/>
                <a:cs typeface="Avenir Next"/>
                <a:sym typeface="Avenir Next"/>
              </a:rPr>
              <a:t>whether</a:t>
            </a:r>
            <a:r>
              <a:t> or </a:t>
            </a:r>
            <a:r>
              <a:rPr i="1">
                <a:latin typeface="Avenir Next"/>
                <a:ea typeface="Avenir Next"/>
                <a:cs typeface="Avenir Next"/>
                <a:sym typeface="Avenir Next"/>
              </a:rPr>
              <a:t>how</a:t>
            </a:r>
            <a:r>
              <a:t> this problem may be run as </a:t>
            </a:r>
            <a:r>
              <a:rPr>
                <a:solidFill>
                  <a:srgbClr val="FF2600"/>
                </a:solidFill>
              </a:rPr>
              <a:t>xC</a:t>
            </a:r>
            <a:r>
              <a:t> tasks on the XMOS </a:t>
            </a:r>
            <a:r>
              <a:rPr>
                <a:solidFill>
                  <a:srgbClr val="0433FF"/>
                </a:solidFill>
              </a:rPr>
              <a:t>xCORE</a:t>
            </a:r>
            <a:r>
              <a:t> multicore architecture</a:t>
            </a:r>
          </a:p>
        </p:txBody>
      </p:sp>
      <p:sp>
        <p:nvSpPr>
          <p:cNvPr id="203"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pic>
        <p:nvPicPr>
          <p:cNvPr id="204" name="2020 12 10 03.30 B Larry til Øyvind - HexGridTangerineTango02 cutout.png" descr="2020 12 10 03.30 B Larry til Øyvind - HexGridTangerineTango02 cutout.png"/>
          <p:cNvPicPr>
            <a:picLocks noChangeAspect="1"/>
          </p:cNvPicPr>
          <p:nvPr/>
        </p:nvPicPr>
        <p:blipFill>
          <a:blip r:embed="rId2">
            <a:extLst/>
          </a:blip>
          <a:srcRect l="0" t="0" r="0" b="0"/>
          <a:stretch>
            <a:fillRect/>
          </a:stretch>
        </p:blipFill>
        <p:spPr>
          <a:xfrm>
            <a:off x="8610127" y="2397754"/>
            <a:ext cx="6621301" cy="4084569"/>
          </a:xfrm>
          <a:prstGeom prst="rect">
            <a:avLst/>
          </a:prstGeom>
          <a:ln w="25400">
            <a:miter lim="400000"/>
          </a:ln>
          <a:effectLst>
            <a:outerShdw sx="100000" sy="100000" kx="0" ky="0" algn="b" rotWithShape="0" blurRad="1270000" dist="311765" dir="5400000">
              <a:srgbClr val="FFFFFF">
                <a:alpha val="8838"/>
              </a:srgbClr>
            </a:outerShdw>
          </a:effectLst>
        </p:spPr>
      </p:pic>
      <p:pic>
        <p:nvPicPr>
          <p:cNvPr id="205" name="2021 03 17 TOP_25 p3.pdf" descr="2021 03 17 TOP_25 p3.pdf"/>
          <p:cNvPicPr>
            <a:picLocks noChangeAspect="1"/>
          </p:cNvPicPr>
          <p:nvPr/>
        </p:nvPicPr>
        <p:blipFill>
          <a:blip r:embed="rId3">
            <a:extLst/>
          </a:blip>
          <a:srcRect l="3632" t="3868" r="38214" b="33984"/>
          <a:stretch>
            <a:fillRect/>
          </a:stretch>
        </p:blipFill>
        <p:spPr>
          <a:xfrm>
            <a:off x="15868227" y="3293910"/>
            <a:ext cx="9328702" cy="14099726"/>
          </a:xfrm>
          <a:prstGeom prst="rect">
            <a:avLst/>
          </a:prstGeom>
          <a:ln w="25400">
            <a:miter lim="400000"/>
          </a:ln>
        </p:spPr>
      </p:pic>
      <p:pic>
        <p:nvPicPr>
          <p:cNvPr id="206" name="2021 03 27 Toroid 2x1.pdf" descr="2021 03 27 Toroid 2x1.pdf"/>
          <p:cNvPicPr>
            <a:picLocks noChangeAspect="1"/>
          </p:cNvPicPr>
          <p:nvPr/>
        </p:nvPicPr>
        <p:blipFill>
          <a:blip r:embed="rId4">
            <a:extLst/>
          </a:blip>
          <a:srcRect l="11400" t="12601" r="26782" b="31554"/>
          <a:stretch>
            <a:fillRect/>
          </a:stretch>
        </p:blipFill>
        <p:spPr>
          <a:xfrm>
            <a:off x="503161" y="2366258"/>
            <a:ext cx="7833575" cy="5897181"/>
          </a:xfrm>
          <a:prstGeom prst="rect">
            <a:avLst/>
          </a:prstGeom>
          <a:ln w="25400">
            <a:miter lim="400000"/>
          </a:ln>
        </p:spPr>
      </p:pic>
      <p:sp>
        <p:nvSpPr>
          <p:cNvPr id="207" name="Linje"/>
          <p:cNvSpPr/>
          <p:nvPr/>
        </p:nvSpPr>
        <p:spPr>
          <a:xfrm rot="14560759">
            <a:off x="11747996" y="4657945"/>
            <a:ext cx="1220174" cy="87748"/>
          </a:xfrm>
          <a:custGeom>
            <a:avLst/>
            <a:gdLst/>
            <a:ahLst/>
            <a:cxnLst>
              <a:cxn ang="0">
                <a:pos x="wd2" y="hd2"/>
              </a:cxn>
              <a:cxn ang="5400000">
                <a:pos x="wd2" y="hd2"/>
              </a:cxn>
              <a:cxn ang="10800000">
                <a:pos x="wd2" y="hd2"/>
              </a:cxn>
              <a:cxn ang="16200000">
                <a:pos x="wd2" y="hd2"/>
              </a:cxn>
            </a:cxnLst>
            <a:rect l="0" t="0" r="r" b="b"/>
            <a:pathLst>
              <a:path w="21600" h="21196" fill="norm" stroke="1" extrusionOk="0">
                <a:moveTo>
                  <a:pt x="0" y="0"/>
                </a:moveTo>
                <a:cubicBezTo>
                  <a:pt x="3600" y="0"/>
                  <a:pt x="6718" y="17696"/>
                  <a:pt x="10318" y="17696"/>
                </a:cubicBezTo>
                <a:cubicBezTo>
                  <a:pt x="12118" y="17696"/>
                  <a:pt x="14073" y="21600"/>
                  <a:pt x="15993" y="21161"/>
                </a:cubicBezTo>
                <a:cubicBezTo>
                  <a:pt x="17913" y="20722"/>
                  <a:pt x="19799" y="15941"/>
                  <a:pt x="21600" y="0"/>
                </a:cubicBezTo>
              </a:path>
            </a:pathLst>
          </a:custGeom>
          <a:ln w="50800">
            <a:solidFill>
              <a:srgbClr val="FFFFFF"/>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208" name="Linje"/>
          <p:cNvSpPr/>
          <p:nvPr/>
        </p:nvSpPr>
        <p:spPr>
          <a:xfrm rot="14430421">
            <a:off x="12246189" y="6186046"/>
            <a:ext cx="621943" cy="17451"/>
          </a:xfrm>
          <a:custGeom>
            <a:avLst/>
            <a:gdLst/>
            <a:ahLst/>
            <a:cxnLst>
              <a:cxn ang="0">
                <a:pos x="wd2" y="hd2"/>
              </a:cxn>
              <a:cxn ang="5400000">
                <a:pos x="wd2" y="hd2"/>
              </a:cxn>
              <a:cxn ang="10800000">
                <a:pos x="wd2" y="hd2"/>
              </a:cxn>
              <a:cxn ang="16200000">
                <a:pos x="wd2" y="hd2"/>
              </a:cxn>
            </a:cxnLst>
            <a:rect l="0" t="0" r="r" b="b"/>
            <a:pathLst>
              <a:path w="21600" h="19549" fill="norm" stroke="1" extrusionOk="0">
                <a:moveTo>
                  <a:pt x="0" y="19549"/>
                </a:moveTo>
                <a:cubicBezTo>
                  <a:pt x="888" y="17553"/>
                  <a:pt x="1300" y="11915"/>
                  <a:pt x="2105" y="5873"/>
                </a:cubicBezTo>
                <a:cubicBezTo>
                  <a:pt x="2909" y="-170"/>
                  <a:pt x="3989" y="1922"/>
                  <a:pt x="4819" y="598"/>
                </a:cubicBezTo>
                <a:cubicBezTo>
                  <a:pt x="6480" y="-2051"/>
                  <a:pt x="8420" y="4961"/>
                  <a:pt x="10229" y="4961"/>
                </a:cubicBezTo>
                <a:cubicBezTo>
                  <a:pt x="13846" y="4961"/>
                  <a:pt x="17983" y="10943"/>
                  <a:pt x="21600" y="10943"/>
                </a:cubicBezTo>
              </a:path>
            </a:pathLst>
          </a:custGeom>
          <a:ln w="50800">
            <a:solidFill>
              <a:srgbClr val="FFFFFF"/>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209" name="Linje"/>
          <p:cNvSpPr/>
          <p:nvPr/>
        </p:nvSpPr>
        <p:spPr>
          <a:xfrm flipV="1">
            <a:off x="12400824" y="5371145"/>
            <a:ext cx="297310" cy="425153"/>
          </a:xfrm>
          <a:prstGeom prst="line">
            <a:avLst/>
          </a:prstGeom>
          <a:ln w="50800">
            <a:solidFill>
              <a:srgbClr val="FFFFFF"/>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210" name="Linje"/>
          <p:cNvSpPr/>
          <p:nvPr/>
        </p:nvSpPr>
        <p:spPr>
          <a:xfrm rot="19460515">
            <a:off x="12700074" y="4459863"/>
            <a:ext cx="2638359" cy="396769"/>
          </a:xfrm>
          <a:custGeom>
            <a:avLst/>
            <a:gdLst/>
            <a:ahLst/>
            <a:cxnLst>
              <a:cxn ang="0">
                <a:pos x="wd2" y="hd2"/>
              </a:cxn>
              <a:cxn ang="5400000">
                <a:pos x="wd2" y="hd2"/>
              </a:cxn>
              <a:cxn ang="10800000">
                <a:pos x="wd2" y="hd2"/>
              </a:cxn>
              <a:cxn ang="16200000">
                <a:pos x="wd2" y="hd2"/>
              </a:cxn>
            </a:cxnLst>
            <a:rect l="0" t="0" r="r" b="b"/>
            <a:pathLst>
              <a:path w="21600" h="19897" fill="norm" stroke="1" extrusionOk="0">
                <a:moveTo>
                  <a:pt x="0" y="3512"/>
                </a:moveTo>
                <a:cubicBezTo>
                  <a:pt x="1701" y="5898"/>
                  <a:pt x="3319" y="11008"/>
                  <a:pt x="5091" y="13846"/>
                </a:cubicBezTo>
                <a:cubicBezTo>
                  <a:pt x="6863" y="16683"/>
                  <a:pt x="8887" y="18102"/>
                  <a:pt x="10935" y="19268"/>
                </a:cubicBezTo>
                <a:cubicBezTo>
                  <a:pt x="15031" y="21600"/>
                  <a:pt x="20312" y="17932"/>
                  <a:pt x="21600" y="0"/>
                </a:cubicBezTo>
              </a:path>
            </a:pathLst>
          </a:custGeom>
          <a:ln w="50800">
            <a:solidFill>
              <a:srgbClr val="FFFFFF"/>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211" name="Linje"/>
          <p:cNvSpPr/>
          <p:nvPr/>
        </p:nvSpPr>
        <p:spPr>
          <a:xfrm rot="1555144">
            <a:off x="8373837" y="4984496"/>
            <a:ext cx="3931812" cy="536310"/>
          </a:xfrm>
          <a:custGeom>
            <a:avLst/>
            <a:gdLst/>
            <a:ahLst/>
            <a:cxnLst>
              <a:cxn ang="0">
                <a:pos x="wd2" y="hd2"/>
              </a:cxn>
              <a:cxn ang="5400000">
                <a:pos x="wd2" y="hd2"/>
              </a:cxn>
              <a:cxn ang="10800000">
                <a:pos x="wd2" y="hd2"/>
              </a:cxn>
              <a:cxn ang="16200000">
                <a:pos x="wd2" y="hd2"/>
              </a:cxn>
            </a:cxnLst>
            <a:rect l="0" t="0" r="r" b="b"/>
            <a:pathLst>
              <a:path w="21600" h="19868" fill="norm" stroke="1" extrusionOk="0">
                <a:moveTo>
                  <a:pt x="0" y="1174"/>
                </a:moveTo>
                <a:cubicBezTo>
                  <a:pt x="1811" y="18921"/>
                  <a:pt x="7359" y="21600"/>
                  <a:pt x="10965" y="19037"/>
                </a:cubicBezTo>
                <a:cubicBezTo>
                  <a:pt x="14571" y="16475"/>
                  <a:pt x="18169" y="11095"/>
                  <a:pt x="21600" y="0"/>
                </a:cubicBezTo>
              </a:path>
            </a:pathLst>
          </a:custGeom>
          <a:ln w="50800">
            <a:solidFill>
              <a:srgbClr val="FFFFFF"/>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212" name="Sirkel"/>
          <p:cNvSpPr/>
          <p:nvPr/>
        </p:nvSpPr>
        <p:spPr>
          <a:xfrm>
            <a:off x="12507600" y="5173997"/>
            <a:ext cx="422503" cy="422503"/>
          </a:xfrm>
          <a:prstGeom prst="ellipse">
            <a:avLst/>
          </a:prstGeom>
          <a:solidFill>
            <a:srgbClr val="4F8F00"/>
          </a:solidFill>
          <a:ln w="25400">
            <a:solidFill>
              <a:srgbClr val="FFFFFF"/>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213" name="Sirkel"/>
          <p:cNvSpPr/>
          <p:nvPr/>
        </p:nvSpPr>
        <p:spPr>
          <a:xfrm>
            <a:off x="12107853" y="5680250"/>
            <a:ext cx="422502" cy="422503"/>
          </a:xfrm>
          <a:prstGeom prst="ellipse">
            <a:avLst/>
          </a:prstGeom>
          <a:solidFill>
            <a:srgbClr val="FF2600"/>
          </a:solidFill>
          <a:ln w="25400">
            <a:solidFill>
              <a:srgbClr val="FFFFFF"/>
            </a:solidFill>
            <a:miter lim="400000"/>
          </a:ln>
        </p:spPr>
        <p:txBody>
          <a:bodyPr lIns="101600" tIns="101600" rIns="101600" bIns="101600" anchor="ctr"/>
          <a:lstStyle/>
          <a:p>
            <a:pPr algn="ctr">
              <a:lnSpc>
                <a:spcPct val="80000"/>
              </a:lnSpc>
              <a:spcBef>
                <a:spcPts val="0"/>
              </a:spcBef>
              <a:defRPr cap="all" sz="5600">
                <a:solidFill>
                  <a:srgbClr val="FFFFFF"/>
                </a:solidFill>
                <a:latin typeface="+mn-lt"/>
                <a:ea typeface="+mn-ea"/>
                <a:cs typeface="+mn-cs"/>
                <a:sym typeface="DIN Condensed"/>
              </a:defRPr>
            </a:pPr>
          </a:p>
        </p:txBody>
      </p:sp>
      <p:sp>
        <p:nvSpPr>
          <p:cNvPr id="214" name="Drawn as a strict table is not as «torus-intuitive»"/>
          <p:cNvSpPr txBox="1"/>
          <p:nvPr/>
        </p:nvSpPr>
        <p:spPr>
          <a:xfrm>
            <a:off x="13375757" y="17393688"/>
            <a:ext cx="11543417" cy="9017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a:defRPr>
                <a:solidFill>
                  <a:srgbClr val="515151"/>
                </a:solidFill>
              </a:defRPr>
            </a:lvl1pPr>
          </a:lstStyle>
          <a:p>
            <a:pPr/>
            <a:r>
              <a:t>Drawn as a strict table is not as «torus-intuitive»</a:t>
            </a:r>
          </a:p>
        </p:txBody>
      </p:sp>
      <p:pic>
        <p:nvPicPr>
          <p:cNvPr id="215" name="217_four_gears.jpg" descr="217_four_gears.jpg"/>
          <p:cNvPicPr>
            <a:picLocks noChangeAspect="1"/>
          </p:cNvPicPr>
          <p:nvPr/>
        </p:nvPicPr>
        <p:blipFill>
          <a:blip r:embed="rId5">
            <a:extLst/>
          </a:blip>
          <a:stretch>
            <a:fillRect/>
          </a:stretch>
        </p:blipFill>
        <p:spPr>
          <a:xfrm>
            <a:off x="6593037" y="6645438"/>
            <a:ext cx="1617987" cy="1617987"/>
          </a:xfrm>
          <a:prstGeom prst="rect">
            <a:avLst/>
          </a:prstGeom>
          <a:ln w="25400">
            <a:miter lim="400000"/>
          </a:ln>
        </p:spPr>
      </p:pic>
      <p:sp>
        <p:nvSpPr>
          <p:cNvPr id="216" name="xC is &quot;C plus multicore extensions&quot; (XMOS)"/>
          <p:cNvSpPr/>
          <p:nvPr/>
        </p:nvSpPr>
        <p:spPr>
          <a:xfrm>
            <a:off x="1873959" y="16180044"/>
            <a:ext cx="11056144" cy="21026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900" y="0"/>
                </a:moveTo>
                <a:lnTo>
                  <a:pt x="20686" y="8395"/>
                </a:lnTo>
                <a:lnTo>
                  <a:pt x="124" y="8395"/>
                </a:lnTo>
                <a:cubicBezTo>
                  <a:pt x="56" y="8395"/>
                  <a:pt x="0" y="8687"/>
                  <a:pt x="0" y="9047"/>
                </a:cubicBezTo>
                <a:lnTo>
                  <a:pt x="0" y="20948"/>
                </a:lnTo>
                <a:cubicBezTo>
                  <a:pt x="0" y="21308"/>
                  <a:pt x="56" y="21600"/>
                  <a:pt x="124" y="21600"/>
                </a:cubicBezTo>
                <a:lnTo>
                  <a:pt x="21476" y="21600"/>
                </a:lnTo>
                <a:cubicBezTo>
                  <a:pt x="21544" y="21600"/>
                  <a:pt x="21600" y="21308"/>
                  <a:pt x="21600" y="20948"/>
                </a:cubicBezTo>
                <a:lnTo>
                  <a:pt x="21600" y="9047"/>
                </a:lnTo>
                <a:cubicBezTo>
                  <a:pt x="21600" y="8687"/>
                  <a:pt x="21544" y="8395"/>
                  <a:pt x="21476" y="8395"/>
                </a:cubicBezTo>
                <a:lnTo>
                  <a:pt x="21115" y="8395"/>
                </a:lnTo>
                <a:lnTo>
                  <a:pt x="20900" y="0"/>
                </a:lnTo>
                <a:close/>
              </a:path>
            </a:pathLst>
          </a:custGeom>
          <a:ln w="25400">
            <a:solidFill>
              <a:srgbClr val="FF2712"/>
            </a:solidFill>
            <a:miter lim="400000"/>
          </a:ln>
          <a:extLst>
            <a:ext uri="{C572A759-6A51-4108-AA02-DFA0A04FC94B}">
              <ma14:wrappingTextBoxFlag xmlns:ma14="http://schemas.microsoft.com/office/mac/drawingml/2011/main" val="1"/>
            </a:ext>
          </a:extLst>
        </p:spPr>
        <p:txBody>
          <a:bodyPr lIns="0" tIns="0" rIns="0" bIns="0" anchor="ctr"/>
          <a:lstStyle/>
          <a:p>
            <a:pPr algn="ctr">
              <a:spcBef>
                <a:spcPts val="5600"/>
              </a:spcBef>
            </a:pPr>
            <a:r>
              <a:rPr>
                <a:solidFill>
                  <a:srgbClr val="FF2712"/>
                </a:solidFill>
              </a:rPr>
              <a:t>xC</a:t>
            </a:r>
            <a:r>
              <a:rPr>
                <a:solidFill>
                  <a:srgbClr val="4D4D4D"/>
                </a:solidFill>
              </a:rPr>
              <a:t> is "C plus multicore extensions" (XMOS)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6" presetID="23" grpId="2" fill="hold">
                                  <p:stCondLst>
                                    <p:cond delay="0"/>
                                  </p:stCondLst>
                                  <p:iterate type="el" backwards="0">
                                    <p:tmAbs val="0"/>
                                  </p:iterate>
                                  <p:childTnLst>
                                    <p:set>
                                      <p:cBhvr>
                                        <p:cTn id="16" fill="hold"/>
                                        <p:tgtEl>
                                          <p:spTgt spid="204"/>
                                        </p:tgtEl>
                                        <p:attrNameLst>
                                          <p:attrName>style.visibility</p:attrName>
                                        </p:attrNameLst>
                                      </p:cBhvr>
                                      <p:to>
                                        <p:strVal val="visible"/>
                                      </p:to>
                                    </p:set>
                                    <p:anim calcmode="lin" valueType="num">
                                      <p:cBhvr>
                                        <p:cTn id="17" dur="500" fill="hold"/>
                                        <p:tgtEl>
                                          <p:spTgt spid="204"/>
                                        </p:tgtEl>
                                        <p:attrNameLst>
                                          <p:attrName>ppt_w</p:attrName>
                                        </p:attrNameLst>
                                      </p:cBhvr>
                                      <p:tavLst>
                                        <p:tav tm="0">
                                          <p:val>
                                            <p:fltVal val="0"/>
                                          </p:val>
                                        </p:tav>
                                        <p:tav tm="100000">
                                          <p:val>
                                            <p:strVal val="#ppt_w"/>
                                          </p:val>
                                        </p:tav>
                                      </p:tavLst>
                                    </p:anim>
                                    <p:anim calcmode="lin" valueType="num">
                                      <p:cBhvr>
                                        <p:cTn id="18" dur="500" fill="hold"/>
                                        <p:tgtEl>
                                          <p:spTgt spid="20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3" fill="hold">
                                  <p:stCondLst>
                                    <p:cond delay="0"/>
                                  </p:stCondLst>
                                  <p:iterate type="el" backwards="0">
                                    <p:tmAbs val="0"/>
                                  </p:iterate>
                                  <p:childTnLst>
                                    <p:set>
                                      <p:cBhvr>
                                        <p:cTn id="22" fill="hold"/>
                                        <p:tgtEl>
                                          <p:spTgt spid="2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4" fill="hold">
                                  <p:stCondLst>
                                    <p:cond delay="0"/>
                                  </p:stCondLst>
                                  <p:iterate type="el" backwards="0">
                                    <p:tmAbs val="0"/>
                                  </p:iterate>
                                  <p:childTnLst>
                                    <p:set>
                                      <p:cBhvr>
                                        <p:cTn id="26" fill="hold"/>
                                        <p:tgtEl>
                                          <p:spTgt spid="2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5" fill="hold">
                                  <p:stCondLst>
                                    <p:cond delay="0"/>
                                  </p:stCondLst>
                                  <p:iterate type="el" backwards="0">
                                    <p:tmAbs val="0"/>
                                  </p:iterate>
                                  <p:childTnLst>
                                    <p:set>
                                      <p:cBhvr>
                                        <p:cTn id="30" fill="hold"/>
                                        <p:tgtEl>
                                          <p:spTgt spid="2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6" fill="hold">
                                  <p:stCondLst>
                                    <p:cond delay="0"/>
                                  </p:stCondLst>
                                  <p:iterate type="el" backwards="0">
                                    <p:tmAbs val="0"/>
                                  </p:iterate>
                                  <p:childTnLst>
                                    <p:set>
                                      <p:cBhvr>
                                        <p:cTn id="34" fill="hold"/>
                                        <p:tgtEl>
                                          <p:spTgt spid="2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7" fill="hold">
                                  <p:stCondLst>
                                    <p:cond delay="0"/>
                                  </p:stCondLst>
                                  <p:iterate type="el" backwards="0">
                                    <p:tmAbs val="0"/>
                                  </p:iterate>
                                  <p:childTnLst>
                                    <p:set>
                                      <p:cBhvr>
                                        <p:cTn id="38" fill="hold"/>
                                        <p:tgtEl>
                                          <p:spTgt spid="2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8" fill="hold">
                                  <p:stCondLst>
                                    <p:cond delay="0"/>
                                  </p:stCondLst>
                                  <p:iterate type="el" backwards="0">
                                    <p:tmAbs val="0"/>
                                  </p:iterate>
                                  <p:childTnLst>
                                    <p:set>
                                      <p:cBhvr>
                                        <p:cTn id="42" fill="hold"/>
                                        <p:tgtEl>
                                          <p:spTgt spid="20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9" fill="hold">
                                  <p:stCondLst>
                                    <p:cond delay="0"/>
                                  </p:stCondLst>
                                  <p:iterate type="el" backwards="0">
                                    <p:tmAbs val="0"/>
                                  </p:iterate>
                                  <p:childTnLst>
                                    <p:set>
                                      <p:cBhvr>
                                        <p:cTn id="46" fill="hold"/>
                                        <p:tgtEl>
                                          <p:spTgt spid="20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0" fill="hold">
                                  <p:stCondLst>
                                    <p:cond delay="0"/>
                                  </p:stCondLst>
                                  <p:iterate type="el" backwards="0">
                                    <p:tmAbs val="0"/>
                                  </p:iterate>
                                  <p:childTnLst>
                                    <p:set>
                                      <p:cBhvr>
                                        <p:cTn id="50" fill="hold"/>
                                        <p:tgtEl>
                                          <p:spTgt spid="20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1" fill="hold">
                                  <p:stCondLst>
                                    <p:cond delay="0"/>
                                  </p:stCondLst>
                                  <p:iterate type="el" backwards="0">
                                    <p:tmAbs val="0"/>
                                  </p:iterate>
                                  <p:childTnLst>
                                    <p:set>
                                      <p:cBhvr>
                                        <p:cTn id="54" fill="hold"/>
                                        <p:tgtEl>
                                          <p:spTgt spid="202">
                                            <p:bg/>
                                          </p:spTgt>
                                        </p:tgtEl>
                                        <p:attrNameLst>
                                          <p:attrName>style.visibility</p:attrName>
                                        </p:attrNameLst>
                                      </p:cBhvr>
                                      <p:to>
                                        <p:strVal val="visible"/>
                                      </p:to>
                                    </p:set>
                                  </p:childTnLst>
                                </p:cTn>
                              </p:par>
                              <p:par>
                                <p:cTn id="55" presetClass="entr" nodeType="withEffect" presetSubtype="0" presetID="1" grpId="11" fill="hold">
                                  <p:stCondLst>
                                    <p:cond delay="0"/>
                                  </p:stCondLst>
                                  <p:iterate type="el" backwards="0">
                                    <p:tmAbs val="0"/>
                                  </p:iterate>
                                  <p:childTnLst>
                                    <p:set>
                                      <p:cBhvr>
                                        <p:cTn id="56" fill="hold"/>
                                        <p:tgtEl>
                                          <p:spTgt spid="202">
                                            <p:txEl>
                                              <p:pRg st="0" end="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16" presetID="23" grpId="12" fill="hold">
                                  <p:stCondLst>
                                    <p:cond delay="0"/>
                                  </p:stCondLst>
                                  <p:iterate type="el" backwards="0">
                                    <p:tmAbs val="0"/>
                                  </p:iterate>
                                  <p:childTnLst>
                                    <p:set>
                                      <p:cBhvr>
                                        <p:cTn id="60" fill="hold"/>
                                        <p:tgtEl>
                                          <p:spTgt spid="216"/>
                                        </p:tgtEl>
                                        <p:attrNameLst>
                                          <p:attrName>style.visibility</p:attrName>
                                        </p:attrNameLst>
                                      </p:cBhvr>
                                      <p:to>
                                        <p:strVal val="visible"/>
                                      </p:to>
                                    </p:set>
                                    <p:anim calcmode="lin" valueType="num">
                                      <p:cBhvr>
                                        <p:cTn id="61" dur="1000" fill="hold"/>
                                        <p:tgtEl>
                                          <p:spTgt spid="216"/>
                                        </p:tgtEl>
                                        <p:attrNameLst>
                                          <p:attrName>ppt_w</p:attrName>
                                        </p:attrNameLst>
                                      </p:cBhvr>
                                      <p:tavLst>
                                        <p:tav tm="0">
                                          <p:val>
                                            <p:fltVal val="0"/>
                                          </p:val>
                                        </p:tav>
                                        <p:tav tm="100000">
                                          <p:val>
                                            <p:strVal val="#ppt_w"/>
                                          </p:val>
                                        </p:tav>
                                      </p:tavLst>
                                    </p:anim>
                                    <p:anim calcmode="lin" valueType="num">
                                      <p:cBhvr>
                                        <p:cTn id="62" dur="1000" fill="hold"/>
                                        <p:tgtEl>
                                          <p:spTgt spid="216"/>
                                        </p:tgtEl>
                                        <p:attrNameLst>
                                          <p:attrName>ppt_h</p:attrName>
                                        </p:attrNameLst>
                                      </p:cBhvr>
                                      <p:tavLst>
                                        <p:tav tm="0">
                                          <p:val>
                                            <p:fltVal val="0"/>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16" presetID="23" grpId="13" fill="hold">
                                  <p:stCondLst>
                                    <p:cond delay="0"/>
                                  </p:stCondLst>
                                  <p:iterate type="el" backwards="0">
                                    <p:tmAbs val="0"/>
                                  </p:iterate>
                                  <p:childTnLst>
                                    <p:set>
                                      <p:cBhvr>
                                        <p:cTn id="66" fill="hold"/>
                                        <p:tgtEl>
                                          <p:spTgt spid="205"/>
                                        </p:tgtEl>
                                        <p:attrNameLst>
                                          <p:attrName>style.visibility</p:attrName>
                                        </p:attrNameLst>
                                      </p:cBhvr>
                                      <p:to>
                                        <p:strVal val="visible"/>
                                      </p:to>
                                    </p:set>
                                    <p:anim calcmode="lin" valueType="num">
                                      <p:cBhvr>
                                        <p:cTn id="67" dur="500" fill="hold"/>
                                        <p:tgtEl>
                                          <p:spTgt spid="205"/>
                                        </p:tgtEl>
                                        <p:attrNameLst>
                                          <p:attrName>ppt_w</p:attrName>
                                        </p:attrNameLst>
                                      </p:cBhvr>
                                      <p:tavLst>
                                        <p:tav tm="0">
                                          <p:val>
                                            <p:fltVal val="0"/>
                                          </p:val>
                                        </p:tav>
                                        <p:tav tm="100000">
                                          <p:val>
                                            <p:strVal val="#ppt_w"/>
                                          </p:val>
                                        </p:tav>
                                      </p:tavLst>
                                    </p:anim>
                                    <p:anim calcmode="lin" valueType="num">
                                      <p:cBhvr>
                                        <p:cTn id="68" dur="500" fill="hold"/>
                                        <p:tgtEl>
                                          <p:spTgt spid="205"/>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0" presetID="1" grpId="14" fill="hold">
                                  <p:stCondLst>
                                    <p:cond delay="0"/>
                                  </p:stCondLst>
                                  <p:iterate type="el" backwards="0">
                                    <p:tmAbs val="0"/>
                                  </p:iterate>
                                  <p:childTnLst>
                                    <p:set>
                                      <p:cBhvr>
                                        <p:cTn id="72" fill="hold"/>
                                        <p:tgtEl>
                                          <p:spTgt spid="21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0" presetID="15" grpId="15" fill="hold">
                                  <p:stCondLst>
                                    <p:cond delay="0"/>
                                  </p:stCondLst>
                                  <p:iterate type="el" backwards="0">
                                    <p:tmAbs val="0"/>
                                  </p:iterate>
                                  <p:childTnLst>
                                    <p:set>
                                      <p:cBhvr>
                                        <p:cTn id="76" fill="hold"/>
                                        <p:tgtEl>
                                          <p:spTgt spid="215"/>
                                        </p:tgtEl>
                                        <p:attrNameLst>
                                          <p:attrName>style.visibility</p:attrName>
                                        </p:attrNameLst>
                                      </p:cBhvr>
                                      <p:to>
                                        <p:strVal val="visible"/>
                                      </p:to>
                                    </p:set>
                                    <p:anim calcmode="lin" valueType="num">
                                      <p:cBhvr>
                                        <p:cTn id="77" dur="1000" fill="hold"/>
                                        <p:tgtEl>
                                          <p:spTgt spid="215"/>
                                        </p:tgtEl>
                                        <p:attrNameLst>
                                          <p:attrName>ppt_w</p:attrName>
                                        </p:attrNameLst>
                                      </p:cBhvr>
                                      <p:tavLst>
                                        <p:tav tm="0">
                                          <p:val>
                                            <p:fltVal val="0"/>
                                          </p:val>
                                        </p:tav>
                                        <p:tav tm="100000">
                                          <p:val>
                                            <p:strVal val="#ppt_w"/>
                                          </p:val>
                                        </p:tav>
                                      </p:tavLst>
                                    </p:anim>
                                    <p:anim calcmode="lin" valueType="num">
                                      <p:cBhvr>
                                        <p:cTn id="78" dur="1000" fill="hold"/>
                                        <p:tgtEl>
                                          <p:spTgt spid="215"/>
                                        </p:tgtEl>
                                        <p:attrNameLst>
                                          <p:attrName>ppt_h</p:attrName>
                                        </p:attrNameLst>
                                      </p:cBhvr>
                                      <p:tavLst>
                                        <p:tav tm="0">
                                          <p:val>
                                            <p:fltVal val="0"/>
                                          </p:val>
                                        </p:tav>
                                        <p:tav tm="100000">
                                          <p:val>
                                            <p:strVal val="#ppt_h"/>
                                          </p:val>
                                        </p:tav>
                                      </p:tavLst>
                                    </p:anim>
                                    <p:anim calcmode="lin" valueType="num">
                                      <p:cBhvr>
                                        <p:cTn id="79" dur="1000" fill="hold"/>
                                        <p:tgtEl>
                                          <p:spTgt spid="215"/>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2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1" fill="hold">
                      <p:stCondLst>
                        <p:cond delay="indefinite"/>
                      </p:stCondLst>
                      <p:childTnLst>
                        <p:par>
                          <p:cTn id="82" fill="hold">
                            <p:stCondLst>
                              <p:cond delay="0"/>
                            </p:stCondLst>
                            <p:childTnLst>
                              <p:par>
                                <p:cTn id="83" presetClass="entr" nodeType="clickEffect" presetSubtype="8" presetID="2" grpId="16" fill="hold">
                                  <p:stCondLst>
                                    <p:cond delay="0"/>
                                  </p:stCondLst>
                                  <p:iterate type="el" backwards="0">
                                    <p:tmAbs val="0"/>
                                  </p:iterate>
                                  <p:childTnLst>
                                    <p:set>
                                      <p:cBhvr>
                                        <p:cTn id="84" fill="hold"/>
                                        <p:tgtEl>
                                          <p:spTgt spid="203"/>
                                        </p:tgtEl>
                                        <p:attrNameLst>
                                          <p:attrName>style.visibility</p:attrName>
                                        </p:attrNameLst>
                                      </p:cBhvr>
                                      <p:to>
                                        <p:strVal val="visible"/>
                                      </p:to>
                                    </p:set>
                                    <p:anim calcmode="lin" valueType="num">
                                      <p:cBhvr>
                                        <p:cTn id="85" dur="1000" fill="hold"/>
                                        <p:tgtEl>
                                          <p:spTgt spid="203"/>
                                        </p:tgtEl>
                                        <p:attrNameLst>
                                          <p:attrName>ppt_x</p:attrName>
                                        </p:attrNameLst>
                                      </p:cBhvr>
                                      <p:tavLst>
                                        <p:tav tm="0">
                                          <p:val>
                                            <p:strVal val="0-#ppt_w/2"/>
                                          </p:val>
                                        </p:tav>
                                        <p:tav tm="100000">
                                          <p:val>
                                            <p:strVal val="#ppt_x"/>
                                          </p:val>
                                        </p:tav>
                                      </p:tavLst>
                                    </p:anim>
                                    <p:anim calcmode="lin" valueType="num">
                                      <p:cBhvr>
                                        <p:cTn id="86" dur="1000" fill="hold"/>
                                        <p:tgtEl>
                                          <p:spTgt spid="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6" grpId="10"/>
      <p:bldP build="whole" bldLvl="1" animBg="1" rev="0" advAuto="0" spid="211" grpId="7"/>
      <p:bldP build="whole" bldLvl="1" animBg="1" rev="0" advAuto="0" spid="208" grpId="9"/>
      <p:bldP build="whole" bldLvl="1" animBg="1" rev="0" advAuto="0" spid="203" grpId="16"/>
      <p:bldP build="p" bldLvl="5" animBg="1" rev="0" advAuto="0" spid="201" grpId="1"/>
      <p:bldP build="whole" bldLvl="1" animBg="1" rev="0" advAuto="0" spid="209" grpId="5"/>
      <p:bldP build="whole" bldLvl="1" animBg="1" rev="0" advAuto="0" spid="213" grpId="3"/>
      <p:bldP build="whole" bldLvl="1" animBg="1" rev="0" advAuto="0" spid="212" grpId="4"/>
      <p:bldP build="whole" bldLvl="1" animBg="1" rev="0" advAuto="0" spid="205" grpId="13"/>
      <p:bldP build="whole" bldLvl="1" animBg="1" rev="0" advAuto="0" spid="214" grpId="14"/>
      <p:bldP build="p" bldLvl="5" animBg="1" rev="0" advAuto="0" spid="202" grpId="11"/>
      <p:bldP build="whole" bldLvl="1" animBg="1" rev="0" advAuto="0" spid="207" grpId="8"/>
      <p:bldP build="whole" bldLvl="1" animBg="1" rev="0" advAuto="0" spid="210" grpId="6"/>
      <p:bldP build="whole" bldLvl="1" animBg="1" rev="0" advAuto="0" spid="216" grpId="12"/>
      <p:bldP build="whole" bldLvl="1" animBg="1" rev="0" advAuto="0" spid="204" grpId="2"/>
      <p:bldP build="whole" bldLvl="1" animBg="1" rev="0" advAuto="0" spid="215" grpId="15"/>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Problem description (2)"/>
          <p:cNvSpPr txBox="1"/>
          <p:nvPr>
            <p:ph type="body" idx="13"/>
          </p:nvPr>
        </p:nvSpPr>
        <p:spPr>
          <a:prstGeom prst="rect">
            <a:avLst/>
          </a:prstGeom>
        </p:spPr>
        <p:txBody>
          <a:bodyPr/>
          <a:lstStyle/>
          <a:p>
            <a:pPr/>
            <a:r>
              <a:t>Problem description (2)</a:t>
            </a:r>
          </a:p>
        </p:txBody>
      </p:sp>
      <p:sp>
        <p:nvSpPr>
          <p:cNvPr id="219" name="INMOS, occam, transputer → XMOS, xC, xCORE, both in Bristol, UK…"/>
          <p:cNvSpPr txBox="1"/>
          <p:nvPr/>
        </p:nvSpPr>
        <p:spPr>
          <a:xfrm>
            <a:off x="812799" y="3621551"/>
            <a:ext cx="21449231" cy="12264098"/>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ormAutofit fontScale="100000" lnSpcReduction="0"/>
          </a:bodyPr>
          <a:lstStyle/>
          <a:p>
            <a:pPr marL="684529" indent="-684529" defTabSz="899667">
              <a:spcBef>
                <a:spcPts val="4300"/>
              </a:spcBef>
              <a:buClr>
                <a:schemeClr val="accent1"/>
              </a:buClr>
              <a:buSzPct val="104999"/>
              <a:buFont typeface="Avenir Next"/>
              <a:buChar char="▸"/>
              <a:defRPr sz="5236">
                <a:solidFill>
                  <a:srgbClr val="515151"/>
                </a:solidFill>
              </a:defRPr>
            </a:pPr>
            <a:r>
              <a:rPr>
                <a:solidFill>
                  <a:srgbClr val="FF2600"/>
                </a:solidFill>
              </a:rPr>
              <a:t>INMOS, occam, transputer </a:t>
            </a:r>
            <a:r>
              <a:t>→ </a:t>
            </a:r>
            <a:r>
              <a:rPr>
                <a:solidFill>
                  <a:srgbClr val="4F8F00"/>
                </a:solidFill>
              </a:rPr>
              <a:t>XMOS, xC, xCORE,</a:t>
            </a:r>
            <a:r>
              <a:t> both in Bristol, UK</a:t>
            </a:r>
          </a:p>
          <a:p>
            <a:pPr marL="684529" indent="-684529" defTabSz="899667">
              <a:spcBef>
                <a:spcPts val="4300"/>
              </a:spcBef>
              <a:buClr>
                <a:schemeClr val="accent1"/>
              </a:buClr>
              <a:buSzPct val="104999"/>
              <a:buFont typeface="Avenir Next"/>
              <a:buChar char="▸"/>
              <a:defRPr sz="5236">
                <a:solidFill>
                  <a:srgbClr val="515151"/>
                </a:solidFill>
              </a:defRPr>
            </a:pPr>
            <a:r>
              <a:t>Both do concurrency with built-in schedulers, for those applications (and users) who enjoy living without any operating system layer</a:t>
            </a:r>
          </a:p>
          <a:p>
            <a:pPr marL="684529" indent="-684529" defTabSz="899667">
              <a:spcBef>
                <a:spcPts val="4300"/>
              </a:spcBef>
              <a:buClr>
                <a:schemeClr val="accent1"/>
              </a:buClr>
              <a:buSzPct val="104999"/>
              <a:buFont typeface="Avenir Next"/>
              <a:buChar char="▸"/>
              <a:defRPr sz="5236">
                <a:solidFill>
                  <a:srgbClr val="515151"/>
                </a:solidFill>
              </a:defRPr>
            </a:pPr>
            <a:r>
              <a:t>However, xC looks more like C, the toolset even compiles C and C++ (built using Clang/LLVM), </a:t>
            </a:r>
          </a:p>
          <a:p>
            <a:pPr marL="684529" indent="-684529" defTabSz="899667">
              <a:spcBef>
                <a:spcPts val="4300"/>
              </a:spcBef>
              <a:buClr>
                <a:schemeClr val="accent1"/>
              </a:buClr>
              <a:buSzPct val="104999"/>
              <a:buFont typeface="Avenir Next"/>
              <a:buChar char="▸"/>
              <a:defRPr sz="5236">
                <a:solidFill>
                  <a:srgbClr val="515151"/>
                </a:solidFill>
              </a:defRPr>
            </a:pPr>
            <a:r>
              <a:t>plus the xCORE has more concurrency primitives realised as HW units. Now hard deadlines may be guaranteed. </a:t>
            </a:r>
          </a:p>
          <a:p>
            <a:pPr marL="684529" indent="-684529" defTabSz="899667">
              <a:spcBef>
                <a:spcPts val="4300"/>
              </a:spcBef>
              <a:buClr>
                <a:schemeClr val="accent1"/>
              </a:buClr>
              <a:buSzPct val="104999"/>
              <a:buFont typeface="Avenir Next"/>
              <a:buChar char="▸"/>
              <a:defRPr sz="5236">
                <a:solidFill>
                  <a:srgbClr val="515151"/>
                </a:solidFill>
              </a:defRPr>
            </a:pPr>
            <a:r>
              <a:t>The xC/xCORE probably was </a:t>
            </a:r>
            <a:r>
              <a:rPr>
                <a:solidFill>
                  <a:srgbClr val="FF2600"/>
                </a:solidFill>
              </a:rPr>
              <a:t>not</a:t>
            </a:r>
            <a:r>
              <a:t> designed for the «torus kind» of problem. But how far can we stretch it? </a:t>
            </a:r>
          </a:p>
        </p:txBody>
      </p:sp>
      <p:sp>
        <p:nvSpPr>
          <p:cNvPr id="220"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8" presetID="2" grpId="2" fill="hold">
                                  <p:stCondLst>
                                    <p:cond delay="0"/>
                                  </p:stCondLst>
                                  <p:iterate type="el" backwards="0">
                                    <p:tmAbs val="0"/>
                                  </p:iterate>
                                  <p:childTnLst>
                                    <p:set>
                                      <p:cBhvr>
                                        <p:cTn id="28" fill="hold"/>
                                        <p:tgtEl>
                                          <p:spTgt spid="220"/>
                                        </p:tgtEl>
                                        <p:attrNameLst>
                                          <p:attrName>style.visibility</p:attrName>
                                        </p:attrNameLst>
                                      </p:cBhvr>
                                      <p:to>
                                        <p:strVal val="visible"/>
                                      </p:to>
                                    </p:set>
                                    <p:anim calcmode="lin" valueType="num">
                                      <p:cBhvr>
                                        <p:cTn id="29" dur="1000" fill="hold"/>
                                        <p:tgtEl>
                                          <p:spTgt spid="220"/>
                                        </p:tgtEl>
                                        <p:attrNameLst>
                                          <p:attrName>ppt_x</p:attrName>
                                        </p:attrNameLst>
                                      </p:cBhvr>
                                      <p:tavLst>
                                        <p:tav tm="0">
                                          <p:val>
                                            <p:strVal val="0-#ppt_w/2"/>
                                          </p:val>
                                        </p:tav>
                                        <p:tav tm="100000">
                                          <p:val>
                                            <p:strVal val="#ppt_x"/>
                                          </p:val>
                                        </p:tav>
                                      </p:tavLst>
                                    </p:anim>
                                    <p:anim calcmode="lin" valueType="num">
                                      <p:cBhvr>
                                        <p:cTn id="30" dur="1000" fill="hold"/>
                                        <p:tgtEl>
                                          <p:spTgt spid="2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9" grpId="1"/>
      <p:bldP build="whole" bldLvl="1" animBg="1" rev="0" advAuto="0" spid="220" grpId="2"/>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GEOMETRY"/>
          <p:cNvSpPr txBox="1"/>
          <p:nvPr>
            <p:ph type="body" idx="13"/>
          </p:nvPr>
        </p:nvSpPr>
        <p:spPr>
          <a:xfrm>
            <a:off x="812800" y="914400"/>
            <a:ext cx="9165081" cy="914400"/>
          </a:xfrm>
          <a:prstGeom prst="rect">
            <a:avLst/>
          </a:prstGeom>
        </p:spPr>
        <p:txBody>
          <a:bodyPr/>
          <a:lstStyle/>
          <a:p>
            <a:pPr/>
            <a:r>
              <a:t>GEOMETRY</a:t>
            </a:r>
          </a:p>
        </p:txBody>
      </p:sp>
      <p:sp>
        <p:nvSpPr>
          <p:cNvPr id="223"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pic>
        <p:nvPicPr>
          <p:cNvPr id="224" name="sphere-kidspot.png" descr="sphere-kidspot.png"/>
          <p:cNvPicPr>
            <a:picLocks noChangeAspect="1"/>
          </p:cNvPicPr>
          <p:nvPr/>
        </p:nvPicPr>
        <p:blipFill>
          <a:blip r:embed="rId2">
            <a:extLst/>
          </a:blip>
          <a:stretch>
            <a:fillRect/>
          </a:stretch>
        </p:blipFill>
        <p:spPr>
          <a:xfrm>
            <a:off x="2265529" y="4080223"/>
            <a:ext cx="2540001" cy="2286001"/>
          </a:xfrm>
          <a:prstGeom prst="rect">
            <a:avLst/>
          </a:prstGeom>
          <a:ln w="25400">
            <a:miter lim="400000"/>
          </a:ln>
        </p:spPr>
      </p:pic>
      <p:pic>
        <p:nvPicPr>
          <p:cNvPr id="225" name="torus-Wikimedia.png" descr="torus-Wikimedia.png"/>
          <p:cNvPicPr>
            <a:picLocks noChangeAspect="1"/>
          </p:cNvPicPr>
          <p:nvPr/>
        </p:nvPicPr>
        <p:blipFill>
          <a:blip r:embed="rId3">
            <a:extLst/>
          </a:blip>
          <a:stretch>
            <a:fillRect/>
          </a:stretch>
        </p:blipFill>
        <p:spPr>
          <a:xfrm>
            <a:off x="36150612" y="9042653"/>
            <a:ext cx="3721101" cy="2717801"/>
          </a:xfrm>
          <a:prstGeom prst="rect">
            <a:avLst/>
          </a:prstGeom>
          <a:ln w="25400">
            <a:miter lim="400000"/>
          </a:ln>
        </p:spPr>
      </p:pic>
      <p:pic>
        <p:nvPicPr>
          <p:cNvPr id="226" name="double-torus-stanwagon.png" descr="double-torus-stanwagon.png"/>
          <p:cNvPicPr>
            <a:picLocks noChangeAspect="1"/>
          </p:cNvPicPr>
          <p:nvPr/>
        </p:nvPicPr>
        <p:blipFill>
          <a:blip r:embed="rId4">
            <a:extLst/>
          </a:blip>
          <a:stretch>
            <a:fillRect/>
          </a:stretch>
        </p:blipFill>
        <p:spPr>
          <a:xfrm>
            <a:off x="16860364" y="3559523"/>
            <a:ext cx="5283201" cy="3327401"/>
          </a:xfrm>
          <a:prstGeom prst="rect">
            <a:avLst/>
          </a:prstGeom>
          <a:ln w="25400">
            <a:miter lim="400000"/>
          </a:ln>
        </p:spPr>
      </p:pic>
      <p:pic>
        <p:nvPicPr>
          <p:cNvPr id="227" name="torus-Wikimedia.png" descr="torus-Wikimedia.png"/>
          <p:cNvPicPr>
            <a:picLocks noChangeAspect="1"/>
          </p:cNvPicPr>
          <p:nvPr/>
        </p:nvPicPr>
        <p:blipFill>
          <a:blip r:embed="rId5">
            <a:extLst/>
          </a:blip>
          <a:stretch>
            <a:fillRect/>
          </a:stretch>
        </p:blipFill>
        <p:spPr>
          <a:xfrm>
            <a:off x="9184841" y="3889723"/>
            <a:ext cx="3644901" cy="2667001"/>
          </a:xfrm>
          <a:prstGeom prst="rect">
            <a:avLst/>
          </a:prstGeom>
          <a:ln w="25400">
            <a:miter lim="400000"/>
          </a:ln>
        </p:spPr>
      </p:pic>
      <p:pic>
        <p:nvPicPr>
          <p:cNvPr id="228" name="checkmark-shutterstock.png" descr="checkmark-shutterstock.png"/>
          <p:cNvPicPr>
            <a:picLocks noChangeAspect="1"/>
          </p:cNvPicPr>
          <p:nvPr/>
        </p:nvPicPr>
        <p:blipFill>
          <a:blip r:embed="rId6">
            <a:extLst/>
          </a:blip>
          <a:stretch>
            <a:fillRect/>
          </a:stretch>
        </p:blipFill>
        <p:spPr>
          <a:xfrm>
            <a:off x="10254031" y="7356485"/>
            <a:ext cx="2451101" cy="2286001"/>
          </a:xfrm>
          <a:prstGeom prst="rect">
            <a:avLst/>
          </a:prstGeom>
          <a:ln w="25400">
            <a:miter lim="400000"/>
          </a:ln>
        </p:spPr>
      </p:pic>
      <p:sp>
        <p:nvSpPr>
          <p:cNvPr id="229" name="Elliptic"/>
          <p:cNvSpPr txBox="1"/>
          <p:nvPr/>
        </p:nvSpPr>
        <p:spPr>
          <a:xfrm>
            <a:off x="2072471" y="6659346"/>
            <a:ext cx="2733059" cy="927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a:defRPr sz="4200">
                <a:solidFill>
                  <a:srgbClr val="515151"/>
                </a:solidFill>
              </a:defRPr>
            </a:lvl1pPr>
          </a:lstStyle>
          <a:p>
            <a:pPr/>
            <a:r>
              <a:t>Elliptic</a:t>
            </a:r>
          </a:p>
        </p:txBody>
      </p:sp>
      <p:sp>
        <p:nvSpPr>
          <p:cNvPr id="230" name="Torus"/>
          <p:cNvSpPr txBox="1"/>
          <p:nvPr/>
        </p:nvSpPr>
        <p:spPr>
          <a:xfrm>
            <a:off x="10254031" y="2614334"/>
            <a:ext cx="2127281" cy="927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a:defRPr sz="4200">
                <a:solidFill>
                  <a:srgbClr val="515151"/>
                </a:solidFill>
              </a:defRPr>
            </a:lvl1pPr>
          </a:lstStyle>
          <a:p>
            <a:pPr/>
            <a:r>
              <a:t>Torus</a:t>
            </a:r>
          </a:p>
        </p:txBody>
      </p:sp>
      <p:sp>
        <p:nvSpPr>
          <p:cNvPr id="231" name="Double Torus"/>
          <p:cNvSpPr txBox="1"/>
          <p:nvPr/>
        </p:nvSpPr>
        <p:spPr>
          <a:xfrm>
            <a:off x="17473539" y="2582684"/>
            <a:ext cx="4242053" cy="927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a:defRPr sz="4200">
                <a:solidFill>
                  <a:srgbClr val="515151"/>
                </a:solidFill>
              </a:defRPr>
            </a:lvl1pPr>
          </a:lstStyle>
          <a:p>
            <a:pPr/>
            <a:r>
              <a:t>Double Torus</a:t>
            </a:r>
          </a:p>
        </p:txBody>
      </p:sp>
      <p:sp>
        <p:nvSpPr>
          <p:cNvPr id="232" name="Sphere"/>
          <p:cNvSpPr txBox="1"/>
          <p:nvPr/>
        </p:nvSpPr>
        <p:spPr>
          <a:xfrm>
            <a:off x="2127011" y="2582684"/>
            <a:ext cx="2678519" cy="927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a:defRPr sz="4200">
                <a:solidFill>
                  <a:srgbClr val="515151"/>
                </a:solidFill>
              </a:defRPr>
            </a:lvl1pPr>
          </a:lstStyle>
          <a:p>
            <a:pPr/>
            <a:r>
              <a:t>Sphere</a:t>
            </a:r>
          </a:p>
        </p:txBody>
      </p:sp>
      <p:sp>
        <p:nvSpPr>
          <p:cNvPr id="233" name="Euclidean"/>
          <p:cNvSpPr txBox="1"/>
          <p:nvPr/>
        </p:nvSpPr>
        <p:spPr>
          <a:xfrm>
            <a:off x="9460296" y="6659346"/>
            <a:ext cx="3369446" cy="927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a:defRPr sz="4200">
                <a:solidFill>
                  <a:srgbClr val="515151"/>
                </a:solidFill>
              </a:defRPr>
            </a:lvl1pPr>
          </a:lstStyle>
          <a:p>
            <a:pPr/>
            <a:r>
              <a:t>Euclidean</a:t>
            </a:r>
          </a:p>
        </p:txBody>
      </p:sp>
      <p:sp>
        <p:nvSpPr>
          <p:cNvPr id="234" name="Hyperbolic"/>
          <p:cNvSpPr txBox="1"/>
          <p:nvPr/>
        </p:nvSpPr>
        <p:spPr>
          <a:xfrm>
            <a:off x="17994492" y="6659346"/>
            <a:ext cx="3721101" cy="9271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sz="4200">
                <a:solidFill>
                  <a:srgbClr val="515151"/>
                </a:solidFill>
              </a:defRPr>
            </a:lvl1pPr>
          </a:lstStyle>
          <a:p>
            <a:pPr/>
            <a:r>
              <a:t>Hyperbolic</a:t>
            </a:r>
          </a:p>
        </p:txBody>
      </p:sp>
      <p:pic>
        <p:nvPicPr>
          <p:cNvPr id="235" name="parallelogram24.png" descr="parallelogram24.png"/>
          <p:cNvPicPr>
            <a:picLocks noChangeAspect="1"/>
          </p:cNvPicPr>
          <p:nvPr/>
        </p:nvPicPr>
        <p:blipFill>
          <a:blip r:embed="rId7">
            <a:extLst/>
          </a:blip>
          <a:stretch>
            <a:fillRect/>
          </a:stretch>
        </p:blipFill>
        <p:spPr>
          <a:xfrm>
            <a:off x="2718560" y="11545130"/>
            <a:ext cx="7454901" cy="6464301"/>
          </a:xfrm>
          <a:prstGeom prst="rect">
            <a:avLst/>
          </a:prstGeom>
          <a:ln w="25400">
            <a:miter lim="400000"/>
          </a:ln>
        </p:spPr>
      </p:pic>
      <p:pic>
        <p:nvPicPr>
          <p:cNvPr id="236" name="arrow.png" descr="arrow.png"/>
          <p:cNvPicPr>
            <a:picLocks noChangeAspect="1"/>
          </p:cNvPicPr>
          <p:nvPr/>
        </p:nvPicPr>
        <p:blipFill>
          <a:blip r:embed="rId8">
            <a:extLst/>
          </a:blip>
          <a:stretch>
            <a:fillRect/>
          </a:stretch>
        </p:blipFill>
        <p:spPr>
          <a:xfrm>
            <a:off x="10370588" y="13754930"/>
            <a:ext cx="2844801" cy="2044701"/>
          </a:xfrm>
          <a:prstGeom prst="rect">
            <a:avLst/>
          </a:prstGeom>
          <a:ln w="25400">
            <a:miter lim="400000"/>
          </a:ln>
        </p:spPr>
      </p:pic>
      <p:pic>
        <p:nvPicPr>
          <p:cNvPr id="237" name="4-8-24.png" descr="4-8-24.png"/>
          <p:cNvPicPr>
            <a:picLocks noChangeAspect="1"/>
          </p:cNvPicPr>
          <p:nvPr/>
        </p:nvPicPr>
        <p:blipFill>
          <a:blip r:embed="rId9">
            <a:extLst/>
          </a:blip>
          <a:stretch>
            <a:fillRect/>
          </a:stretch>
        </p:blipFill>
        <p:spPr>
          <a:xfrm>
            <a:off x="14772354" y="11044481"/>
            <a:ext cx="7334868" cy="7350608"/>
          </a:xfrm>
          <a:prstGeom prst="rect">
            <a:avLst/>
          </a:prstGeom>
          <a:ln w="25400">
            <a:miter lim="400000"/>
          </a:ln>
        </p:spPr>
      </p:pic>
      <p:sp>
        <p:nvSpPr>
          <p:cNvPr id="238" name="Green is       4 x  4…"/>
          <p:cNvSpPr txBox="1"/>
          <p:nvPr/>
        </p:nvSpPr>
        <p:spPr>
          <a:xfrm>
            <a:off x="442732" y="9042653"/>
            <a:ext cx="7454901" cy="2330364"/>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4200">
                <a:solidFill>
                  <a:srgbClr val="000000"/>
                </a:solidFill>
                <a:latin typeface="Monaco"/>
                <a:ea typeface="Monaco"/>
                <a:cs typeface="Monaco"/>
                <a:sym typeface="Monaco"/>
              </a:defRPr>
            </a:pPr>
            <a:r>
              <a:t>Green is       4 x  4</a:t>
            </a:r>
          </a:p>
          <a:p>
            <a:pPr defTabSz="457200">
              <a:spcBef>
                <a:spcPts val="0"/>
              </a:spcBef>
              <a:defRPr sz="4200">
                <a:solidFill>
                  <a:srgbClr val="000000"/>
                </a:solidFill>
                <a:latin typeface="Monaco"/>
                <a:ea typeface="Monaco"/>
                <a:cs typeface="Monaco"/>
                <a:sym typeface="Monaco"/>
              </a:defRPr>
            </a:pPr>
            <a:r>
              <a:t>Thick cyan is  8 x  8</a:t>
            </a:r>
          </a:p>
          <a:p>
            <a:pPr defTabSz="457200">
              <a:spcBef>
                <a:spcPts val="0"/>
              </a:spcBef>
              <a:defRPr sz="4200">
                <a:solidFill>
                  <a:srgbClr val="000000"/>
                </a:solidFill>
                <a:latin typeface="Monaco"/>
                <a:ea typeface="Monaco"/>
                <a:cs typeface="Monaco"/>
                <a:sym typeface="Monaco"/>
              </a:defRPr>
            </a:pPr>
            <a:r>
              <a:t>Thin cyan is  24 x 24</a:t>
            </a:r>
          </a:p>
        </p:txBody>
      </p:sp>
      <p:sp>
        <p:nvSpPr>
          <p:cNvPr id="239" name="Euclidean has no exceptional vertices"/>
          <p:cNvSpPr txBox="1"/>
          <p:nvPr/>
        </p:nvSpPr>
        <p:spPr>
          <a:xfrm>
            <a:off x="8749586" y="9642485"/>
            <a:ext cx="6966512" cy="1651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457200">
              <a:spcBef>
                <a:spcPts val="0"/>
              </a:spcBef>
              <a:defRPr sz="4200">
                <a:solidFill>
                  <a:srgbClr val="000000"/>
                </a:solidFill>
              </a:defRPr>
            </a:lvl1pPr>
          </a:lstStyle>
          <a:p>
            <a:pPr/>
            <a:r>
              <a:t>Euclidean has no exceptional vertices</a:t>
            </a:r>
          </a:p>
        </p:txBody>
      </p:sp>
      <p:sp>
        <p:nvSpPr>
          <p:cNvPr id="240" name="Thin green is behind the Torus…"/>
          <p:cNvSpPr txBox="1"/>
          <p:nvPr/>
        </p:nvSpPr>
        <p:spPr>
          <a:xfrm>
            <a:off x="15896666" y="8816985"/>
            <a:ext cx="7916751" cy="1651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4200">
                <a:solidFill>
                  <a:srgbClr val="000000"/>
                </a:solidFill>
              </a:defRPr>
            </a:pPr>
            <a:r>
              <a:t>Thin green is behind the Torus</a:t>
            </a:r>
          </a:p>
          <a:p>
            <a:pPr defTabSz="457200">
              <a:spcBef>
                <a:spcPts val="0"/>
              </a:spcBef>
              <a:defRPr sz="4200">
                <a:solidFill>
                  <a:srgbClr val="000000"/>
                </a:solidFill>
              </a:defRPr>
            </a:pPr>
            <a:r>
              <a:t>All others are in front</a:t>
            </a:r>
          </a:p>
        </p:txBody>
      </p:sp>
      <p:sp>
        <p:nvSpPr>
          <p:cNvPr id="241" name="PARALLELOGRAM"/>
          <p:cNvSpPr txBox="1"/>
          <p:nvPr/>
        </p:nvSpPr>
        <p:spPr>
          <a:xfrm>
            <a:off x="3729101" y="18181546"/>
            <a:ext cx="5455742" cy="882564"/>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defTabSz="457200">
              <a:spcBef>
                <a:spcPts val="0"/>
              </a:spcBef>
              <a:defRPr sz="4200">
                <a:solidFill>
                  <a:srgbClr val="515151"/>
                </a:solidFill>
                <a:latin typeface="Monaco"/>
                <a:ea typeface="Monaco"/>
                <a:cs typeface="Monaco"/>
                <a:sym typeface="Monaco"/>
              </a:defRPr>
            </a:lvl1pPr>
          </a:lstStyle>
          <a:p>
            <a:pPr/>
            <a:r>
              <a:t>PARALLELOGRAM</a:t>
            </a:r>
          </a:p>
        </p:txBody>
      </p:sp>
      <p:sp>
        <p:nvSpPr>
          <p:cNvPr id="242" name="TORUS"/>
          <p:cNvSpPr txBox="1"/>
          <p:nvPr/>
        </p:nvSpPr>
        <p:spPr>
          <a:xfrm>
            <a:off x="17473539" y="18315154"/>
            <a:ext cx="2844801" cy="882565"/>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lgn="ctr" defTabSz="457200">
              <a:spcBef>
                <a:spcPts val="0"/>
              </a:spcBef>
              <a:defRPr sz="4200">
                <a:solidFill>
                  <a:srgbClr val="515151"/>
                </a:solidFill>
                <a:latin typeface="Monaco"/>
                <a:ea typeface="Monaco"/>
                <a:cs typeface="Monaco"/>
                <a:sym typeface="Monaco"/>
              </a:defRPr>
            </a:lvl1pPr>
          </a:lstStyle>
          <a:p>
            <a:pPr/>
            <a:r>
              <a:t>TORUS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8" fill="hold">
                                  <p:stCondLst>
                                    <p:cond delay="0"/>
                                  </p:stCondLst>
                                  <p:iterate type="el" backwards="0">
                                    <p:tmAbs val="0"/>
                                  </p:iterate>
                                  <p:childTnLst>
                                    <p:set>
                                      <p:cBhvr>
                                        <p:cTn id="34" fill="hold"/>
                                        <p:tgtEl>
                                          <p:spTgt spid="2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24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0" fill="hold">
                                  <p:stCondLst>
                                    <p:cond delay="0"/>
                                  </p:stCondLst>
                                  <p:iterate type="el" backwards="0">
                                    <p:tmAbs val="0"/>
                                  </p:iterate>
                                  <p:childTnLst>
                                    <p:set>
                                      <p:cBhvr>
                                        <p:cTn id="42" fill="hold"/>
                                        <p:tgtEl>
                                          <p:spTgt spid="2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1" fill="hold">
                                  <p:stCondLst>
                                    <p:cond delay="0"/>
                                  </p:stCondLst>
                                  <p:iterate type="el" backwards="0">
                                    <p:tmAbs val="0"/>
                                  </p:iterate>
                                  <p:childTnLst>
                                    <p:set>
                                      <p:cBhvr>
                                        <p:cTn id="46" fill="hold"/>
                                        <p:tgtEl>
                                          <p:spTgt spid="2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2" fill="hold">
                                  <p:stCondLst>
                                    <p:cond delay="0"/>
                                  </p:stCondLst>
                                  <p:iterate type="el" backwards="0">
                                    <p:tmAbs val="0"/>
                                  </p:iterate>
                                  <p:childTnLst>
                                    <p:set>
                                      <p:cBhvr>
                                        <p:cTn id="50" fill="hold"/>
                                        <p:tgtEl>
                                          <p:spTgt spid="2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3" fill="hold">
                                  <p:stCondLst>
                                    <p:cond delay="0"/>
                                  </p:stCondLst>
                                  <p:iterate type="el" backwards="0">
                                    <p:tmAbs val="0"/>
                                  </p:iterate>
                                  <p:childTnLst>
                                    <p:set>
                                      <p:cBhvr>
                                        <p:cTn id="54" fill="hold"/>
                                        <p:tgtEl>
                                          <p:spTgt spid="2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8" presetID="2" grpId="14" fill="hold">
                                  <p:stCondLst>
                                    <p:cond delay="0"/>
                                  </p:stCondLst>
                                  <p:iterate type="el" backwards="0">
                                    <p:tmAbs val="0"/>
                                  </p:iterate>
                                  <p:childTnLst>
                                    <p:set>
                                      <p:cBhvr>
                                        <p:cTn id="58" fill="hold"/>
                                        <p:tgtEl>
                                          <p:spTgt spid="223"/>
                                        </p:tgtEl>
                                        <p:attrNameLst>
                                          <p:attrName>style.visibility</p:attrName>
                                        </p:attrNameLst>
                                      </p:cBhvr>
                                      <p:to>
                                        <p:strVal val="visible"/>
                                      </p:to>
                                    </p:set>
                                    <p:anim calcmode="lin" valueType="num">
                                      <p:cBhvr>
                                        <p:cTn id="59" dur="1000" fill="hold"/>
                                        <p:tgtEl>
                                          <p:spTgt spid="223"/>
                                        </p:tgtEl>
                                        <p:attrNameLst>
                                          <p:attrName>ppt_x</p:attrName>
                                        </p:attrNameLst>
                                      </p:cBhvr>
                                      <p:tavLst>
                                        <p:tav tm="0">
                                          <p:val>
                                            <p:strVal val="0-#ppt_w/2"/>
                                          </p:val>
                                        </p:tav>
                                        <p:tav tm="100000">
                                          <p:val>
                                            <p:strVal val="#ppt_x"/>
                                          </p:val>
                                        </p:tav>
                                      </p:tavLst>
                                    </p:anim>
                                    <p:anim calcmode="lin" valueType="num">
                                      <p:cBhvr>
                                        <p:cTn id="60" dur="1000" fill="hold"/>
                                        <p:tgtEl>
                                          <p:spTgt spid="2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4" grpId="6"/>
      <p:bldP build="whole" bldLvl="1" animBg="1" rev="0" advAuto="0" spid="228" grpId="12"/>
      <p:bldP build="whole" bldLvl="1" animBg="1" rev="0" advAuto="0" spid="238" grpId="10"/>
      <p:bldP build="whole" bldLvl="1" animBg="1" rev="0" advAuto="0" spid="223" grpId="14"/>
      <p:bldP build="whole" bldLvl="1" animBg="1" rev="0" advAuto="0" spid="242" grpId="9"/>
      <p:bldP build="whole" bldLvl="1" animBg="1" rev="0" advAuto="0" spid="239" grpId="11"/>
      <p:bldP build="whole" bldLvl="1" animBg="1" rev="0" advAuto="0" spid="230" grpId="3"/>
      <p:bldP build="whole" bldLvl="1" animBg="1" rev="0" advAuto="0" spid="240" grpId="13"/>
      <p:bldP build="whole" bldLvl="1" animBg="1" rev="0" advAuto="0" spid="232" grpId="1"/>
      <p:bldP build="whole" bldLvl="1" animBg="1" rev="0" advAuto="0" spid="233" grpId="4"/>
      <p:bldP build="whole" bldLvl="1" animBg="1" rev="0" advAuto="0" spid="229" grpId="2"/>
      <p:bldP build="whole" bldLvl="1" animBg="1" rev="0" advAuto="0" spid="236" grpId="8"/>
      <p:bldP build="whole" bldLvl="1" animBg="1" rev="0" advAuto="0" spid="231" grpId="5"/>
      <p:bldP build="whole" bldLvl="1" animBg="1" rev="0" advAuto="0" spid="241" grpId="7"/>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PHYSICS"/>
          <p:cNvSpPr txBox="1"/>
          <p:nvPr>
            <p:ph type="body" idx="13"/>
          </p:nvPr>
        </p:nvSpPr>
        <p:spPr>
          <a:xfrm>
            <a:off x="812800" y="914400"/>
            <a:ext cx="9165081" cy="914400"/>
          </a:xfrm>
          <a:prstGeom prst="rect">
            <a:avLst/>
          </a:prstGeom>
        </p:spPr>
        <p:txBody>
          <a:bodyPr/>
          <a:lstStyle/>
          <a:p>
            <a:pPr/>
            <a:r>
              <a:t>PHYSICS</a:t>
            </a:r>
          </a:p>
        </p:txBody>
      </p:sp>
      <p:pic>
        <p:nvPicPr>
          <p:cNvPr id="245" name="torus-Wikimedia.png" descr="torus-Wikimedia.png"/>
          <p:cNvPicPr>
            <a:picLocks noChangeAspect="1"/>
          </p:cNvPicPr>
          <p:nvPr/>
        </p:nvPicPr>
        <p:blipFill>
          <a:blip r:embed="rId2">
            <a:extLst/>
          </a:blip>
          <a:stretch>
            <a:fillRect/>
          </a:stretch>
        </p:blipFill>
        <p:spPr>
          <a:xfrm>
            <a:off x="36150612" y="9042653"/>
            <a:ext cx="3721101" cy="2717801"/>
          </a:xfrm>
          <a:prstGeom prst="rect">
            <a:avLst/>
          </a:prstGeom>
          <a:ln w="25400">
            <a:miter lim="400000"/>
          </a:ln>
        </p:spPr>
      </p:pic>
      <p:sp>
        <p:nvSpPr>
          <p:cNvPr id="246" name="Each node (triangle):…"/>
          <p:cNvSpPr txBox="1"/>
          <p:nvPr/>
        </p:nvSpPr>
        <p:spPr>
          <a:xfrm>
            <a:off x="11339578" y="4300041"/>
            <a:ext cx="12082071" cy="5949864"/>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sz="4200">
                <a:solidFill>
                  <a:srgbClr val="4F8F00"/>
                </a:solidFill>
                <a:latin typeface="Monaco"/>
                <a:ea typeface="Monaco"/>
                <a:cs typeface="Monaco"/>
                <a:sym typeface="Monaco"/>
              </a:defRPr>
            </a:pPr>
            <a:r>
              <a:t>Each node (triangle):</a:t>
            </a:r>
          </a:p>
          <a:p>
            <a:pPr defTabSz="457200">
              <a:spcBef>
                <a:spcPts val="0"/>
              </a:spcBef>
              <a:defRPr sz="4200">
                <a:solidFill>
                  <a:srgbClr val="4F8F00"/>
                </a:solidFill>
                <a:latin typeface="Monaco"/>
                <a:ea typeface="Monaco"/>
                <a:cs typeface="Monaco"/>
                <a:sym typeface="Monaco"/>
              </a:defRPr>
            </a:pPr>
            <a:r>
              <a:t>  Change in temperature (K) =</a:t>
            </a:r>
          </a:p>
          <a:p>
            <a:pPr defTabSz="457200">
              <a:spcBef>
                <a:spcPts val="0"/>
              </a:spcBef>
              <a:defRPr sz="4200">
                <a:solidFill>
                  <a:srgbClr val="4F8F00"/>
                </a:solidFill>
                <a:latin typeface="Monaco"/>
                <a:ea typeface="Monaco"/>
                <a:cs typeface="Monaco"/>
                <a:sym typeface="Monaco"/>
              </a:defRPr>
            </a:pPr>
            <a:r>
              <a:t>    Sum{Energy flow(W)}*Time(sec)/</a:t>
            </a:r>
          </a:p>
          <a:p>
            <a:pPr defTabSz="457200">
              <a:spcBef>
                <a:spcPts val="0"/>
              </a:spcBef>
              <a:defRPr sz="4200">
                <a:solidFill>
                  <a:srgbClr val="4F8F00"/>
                </a:solidFill>
                <a:latin typeface="Monaco"/>
                <a:ea typeface="Monaco"/>
                <a:cs typeface="Monaco"/>
                <a:sym typeface="Monaco"/>
              </a:defRPr>
            </a:pPr>
            <a:r>
              <a:t>      (Heat capacity)</a:t>
            </a:r>
          </a:p>
          <a:p>
            <a:pPr defTabSz="457200">
              <a:spcBef>
                <a:spcPts val="0"/>
              </a:spcBef>
              <a:defRPr sz="4200">
                <a:solidFill>
                  <a:srgbClr val="4F8F00"/>
                </a:solidFill>
                <a:latin typeface="Monaco"/>
                <a:ea typeface="Monaco"/>
                <a:cs typeface="Monaco"/>
                <a:sym typeface="Monaco"/>
              </a:defRPr>
            </a:pPr>
            <a:r>
              <a:t>Each connection (edge):</a:t>
            </a:r>
          </a:p>
          <a:p>
            <a:pPr defTabSz="457200">
              <a:spcBef>
                <a:spcPts val="0"/>
              </a:spcBef>
              <a:defRPr sz="4200">
                <a:solidFill>
                  <a:srgbClr val="4F8F00"/>
                </a:solidFill>
                <a:latin typeface="Monaco"/>
                <a:ea typeface="Monaco"/>
                <a:cs typeface="Monaco"/>
                <a:sym typeface="Monaco"/>
              </a:defRPr>
            </a:pPr>
            <a:r>
              <a:t>  Energy flow(W) =</a:t>
            </a:r>
          </a:p>
          <a:p>
            <a:pPr defTabSz="457200">
              <a:spcBef>
                <a:spcPts val="0"/>
              </a:spcBef>
              <a:defRPr sz="4200">
                <a:solidFill>
                  <a:srgbClr val="4F8F00"/>
                </a:solidFill>
                <a:latin typeface="Monaco"/>
                <a:ea typeface="Monaco"/>
                <a:cs typeface="Monaco"/>
                <a:sym typeface="Monaco"/>
              </a:defRPr>
            </a:pPr>
            <a:r>
              <a:t>    Temperature difference(K)*</a:t>
            </a:r>
          </a:p>
          <a:p>
            <a:pPr defTabSz="457200">
              <a:spcBef>
                <a:spcPts val="0"/>
              </a:spcBef>
              <a:defRPr sz="4200">
                <a:solidFill>
                  <a:srgbClr val="4F8F00"/>
                </a:solidFill>
                <a:latin typeface="Monaco"/>
                <a:ea typeface="Monaco"/>
                <a:cs typeface="Monaco"/>
                <a:sym typeface="Monaco"/>
              </a:defRPr>
            </a:pPr>
            <a:r>
              <a:t>      (Heat conductance)</a:t>
            </a:r>
          </a:p>
        </p:txBody>
      </p:sp>
      <p:sp>
        <p:nvSpPr>
          <p:cNvPr id="247" name="Linear heat flow"/>
          <p:cNvSpPr txBox="1"/>
          <p:nvPr/>
        </p:nvSpPr>
        <p:spPr>
          <a:xfrm>
            <a:off x="752745" y="2696069"/>
            <a:ext cx="4790705" cy="1041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a:defRPr sz="4800">
                <a:solidFill>
                  <a:srgbClr val="515151"/>
                </a:solidFill>
              </a:defRPr>
            </a:lvl1pPr>
          </a:lstStyle>
          <a:p>
            <a:pPr/>
            <a:r>
              <a:t>Linear heat flow</a:t>
            </a:r>
          </a:p>
        </p:txBody>
      </p:sp>
      <p:sp>
        <p:nvSpPr>
          <p:cNvPr id="248" name="Three physical connections per node…"/>
          <p:cNvSpPr txBox="1"/>
          <p:nvPr/>
        </p:nvSpPr>
        <p:spPr>
          <a:xfrm>
            <a:off x="7623392" y="12537701"/>
            <a:ext cx="15088235" cy="48514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marL="470647" indent="-470647" defTabSz="457200">
              <a:spcBef>
                <a:spcPts val="0"/>
              </a:spcBef>
              <a:buSzPct val="40000"/>
              <a:buBlip>
                <a:blip r:embed="rId3"/>
              </a:buBlip>
              <a:defRPr sz="4500">
                <a:solidFill>
                  <a:srgbClr val="515151"/>
                </a:solidFill>
              </a:defRPr>
            </a:pPr>
            <a:r>
              <a:t>Three physical connections per node</a:t>
            </a:r>
          </a:p>
          <a:p>
            <a:pPr marL="470647" indent="-470647" defTabSz="457200">
              <a:spcBef>
                <a:spcPts val="0"/>
              </a:spcBef>
              <a:buSzPct val="40000"/>
              <a:buBlip>
                <a:blip r:embed="rId3"/>
              </a:buBlip>
              <a:defRPr sz="4500">
                <a:solidFill>
                  <a:srgbClr val="515151"/>
                </a:solidFill>
              </a:defRPr>
            </a:pPr>
            <a:r>
              <a:t>Heat capacities may vary between nodes</a:t>
            </a:r>
          </a:p>
          <a:p>
            <a:pPr marL="470647" indent="-470647" defTabSz="457200">
              <a:spcBef>
                <a:spcPts val="0"/>
              </a:spcBef>
              <a:buSzPct val="40000"/>
              <a:buBlip>
                <a:blip r:embed="rId3"/>
              </a:buBlip>
              <a:defRPr sz="4500">
                <a:solidFill>
                  <a:srgbClr val="515151"/>
                </a:solidFill>
              </a:defRPr>
            </a:pPr>
            <a:r>
              <a:t>Heat conductances may vary between connections </a:t>
            </a:r>
          </a:p>
          <a:p>
            <a:pPr marL="470647" indent="-470647" defTabSz="457200">
              <a:spcBef>
                <a:spcPts val="0"/>
              </a:spcBef>
              <a:buSzPct val="40000"/>
              <a:buBlip>
                <a:blip r:embed="rId3"/>
              </a:buBlip>
              <a:defRPr sz="4500">
                <a:solidFill>
                  <a:srgbClr val="515151"/>
                </a:solidFill>
              </a:defRPr>
            </a:pPr>
            <a:r>
              <a:t>Energy transmission is local</a:t>
            </a:r>
          </a:p>
          <a:p>
            <a:pPr marL="470647" indent="-470647" defTabSz="457200">
              <a:spcBef>
                <a:spcPts val="0"/>
              </a:spcBef>
              <a:buSzPct val="40000"/>
              <a:buBlip>
                <a:blip r:embed="rId3"/>
              </a:buBlip>
              <a:defRPr sz="4500">
                <a:solidFill>
                  <a:srgbClr val="515151"/>
                </a:solidFill>
              </a:defRPr>
            </a:pPr>
            <a:r>
              <a:t>Energy transmission is linear</a:t>
            </a:r>
          </a:p>
          <a:p>
            <a:pPr marL="470647" indent="-470647" defTabSz="457200">
              <a:spcBef>
                <a:spcPts val="0"/>
              </a:spcBef>
              <a:buSzPct val="40000"/>
              <a:buBlip>
                <a:blip r:embed="rId3"/>
              </a:buBlip>
              <a:defRPr sz="4500">
                <a:solidFill>
                  <a:srgbClr val="515151"/>
                </a:solidFill>
              </a:defRPr>
            </a:pPr>
            <a:r>
              <a:t>Energy is conserved in the system</a:t>
            </a:r>
          </a:p>
        </p:txBody>
      </p:sp>
      <p:pic>
        <p:nvPicPr>
          <p:cNvPr id="249" name="hotcold.png" descr="hotcold.png"/>
          <p:cNvPicPr>
            <a:picLocks noChangeAspect="1"/>
          </p:cNvPicPr>
          <p:nvPr/>
        </p:nvPicPr>
        <p:blipFill>
          <a:blip r:embed="rId4">
            <a:extLst/>
          </a:blip>
          <a:stretch>
            <a:fillRect/>
          </a:stretch>
        </p:blipFill>
        <p:spPr>
          <a:xfrm>
            <a:off x="827045" y="4015911"/>
            <a:ext cx="9136591" cy="8034590"/>
          </a:xfrm>
          <a:prstGeom prst="rect">
            <a:avLst/>
          </a:prstGeom>
          <a:ln w="25400">
            <a:miter lim="400000"/>
          </a:ln>
        </p:spPr>
      </p:pic>
      <p:sp>
        <p:nvSpPr>
          <p:cNvPr id="250"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48">
                                            <p:bg/>
                                          </p:spTgt>
                                        </p:tgtEl>
                                        <p:attrNameLst>
                                          <p:attrName>style.visibility</p:attrName>
                                        </p:attrNameLst>
                                      </p:cBhvr>
                                      <p:to>
                                        <p:strVal val="visible"/>
                                      </p:to>
                                    </p:set>
                                  </p:childTnLst>
                                </p:cTn>
                              </p:par>
                              <p:par>
                                <p:cTn id="15" presetClass="entr" nodeType="withEffect" presetSubtype="0" presetID="1" grpId="3" fill="hold">
                                  <p:stCondLst>
                                    <p:cond delay="0"/>
                                  </p:stCondLst>
                                  <p:iterate type="el" backwards="0">
                                    <p:tmAbs val="0"/>
                                  </p:iterate>
                                  <p:childTnLst>
                                    <p:set>
                                      <p:cBhvr>
                                        <p:cTn id="16" fill="hold"/>
                                        <p:tgtEl>
                                          <p:spTgt spid="24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3" fill="hold">
                                  <p:stCondLst>
                                    <p:cond delay="0"/>
                                  </p:stCondLst>
                                  <p:iterate type="el" backwards="0">
                                    <p:tmAbs val="0"/>
                                  </p:iterate>
                                  <p:childTnLst>
                                    <p:set>
                                      <p:cBhvr>
                                        <p:cTn id="20" fill="hold"/>
                                        <p:tgtEl>
                                          <p:spTgt spid="24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3" fill="hold">
                                  <p:stCondLst>
                                    <p:cond delay="0"/>
                                  </p:stCondLst>
                                  <p:iterate type="el" backwards="0">
                                    <p:tmAbs val="0"/>
                                  </p:iterate>
                                  <p:childTnLst>
                                    <p:set>
                                      <p:cBhvr>
                                        <p:cTn id="24" fill="hold"/>
                                        <p:tgtEl>
                                          <p:spTgt spid="24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3" fill="hold">
                                  <p:stCondLst>
                                    <p:cond delay="0"/>
                                  </p:stCondLst>
                                  <p:iterate type="el" backwards="0">
                                    <p:tmAbs val="0"/>
                                  </p:iterate>
                                  <p:childTnLst>
                                    <p:set>
                                      <p:cBhvr>
                                        <p:cTn id="28" fill="hold"/>
                                        <p:tgtEl>
                                          <p:spTgt spid="24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3" fill="hold">
                                  <p:stCondLst>
                                    <p:cond delay="0"/>
                                  </p:stCondLst>
                                  <p:iterate type="el" backwards="0">
                                    <p:tmAbs val="0"/>
                                  </p:iterate>
                                  <p:childTnLst>
                                    <p:set>
                                      <p:cBhvr>
                                        <p:cTn id="32" fill="hold"/>
                                        <p:tgtEl>
                                          <p:spTgt spid="248">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3" fill="hold">
                                  <p:stCondLst>
                                    <p:cond delay="0"/>
                                  </p:stCondLst>
                                  <p:iterate type="el" backwards="0">
                                    <p:tmAbs val="0"/>
                                  </p:iterate>
                                  <p:childTnLst>
                                    <p:set>
                                      <p:cBhvr>
                                        <p:cTn id="36" fill="hold"/>
                                        <p:tgtEl>
                                          <p:spTgt spid="248">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8" presetID="2" grpId="4" fill="hold">
                                  <p:stCondLst>
                                    <p:cond delay="0"/>
                                  </p:stCondLst>
                                  <p:iterate type="el" backwards="0">
                                    <p:tmAbs val="0"/>
                                  </p:iterate>
                                  <p:childTnLst>
                                    <p:set>
                                      <p:cBhvr>
                                        <p:cTn id="40" fill="hold"/>
                                        <p:tgtEl>
                                          <p:spTgt spid="250"/>
                                        </p:tgtEl>
                                        <p:attrNameLst>
                                          <p:attrName>style.visibility</p:attrName>
                                        </p:attrNameLst>
                                      </p:cBhvr>
                                      <p:to>
                                        <p:strVal val="visible"/>
                                      </p:to>
                                    </p:set>
                                    <p:anim calcmode="lin" valueType="num">
                                      <p:cBhvr>
                                        <p:cTn id="41" dur="1000" fill="hold"/>
                                        <p:tgtEl>
                                          <p:spTgt spid="250"/>
                                        </p:tgtEl>
                                        <p:attrNameLst>
                                          <p:attrName>ppt_x</p:attrName>
                                        </p:attrNameLst>
                                      </p:cBhvr>
                                      <p:tavLst>
                                        <p:tav tm="0">
                                          <p:val>
                                            <p:strVal val="0-#ppt_w/2"/>
                                          </p:val>
                                        </p:tav>
                                        <p:tav tm="100000">
                                          <p:val>
                                            <p:strVal val="#ppt_x"/>
                                          </p:val>
                                        </p:tav>
                                      </p:tavLst>
                                    </p:anim>
                                    <p:anim calcmode="lin" valueType="num">
                                      <p:cBhvr>
                                        <p:cTn id="42" dur="1000" fill="hold"/>
                                        <p:tgtEl>
                                          <p:spTgt spid="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7" grpId="1"/>
      <p:bldP build="whole" bldLvl="1" animBg="1" rev="0" advAuto="0" spid="246" grpId="2"/>
      <p:bldP build="p" bldLvl="5" animBg="1" rev="0" advAuto="0" spid="248" grpId="3"/>
      <p:bldP build="whole" bldLvl="1" animBg="1" rev="0" advAuto="0" spid="250" grpId="4"/>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MATHEMATICS"/>
          <p:cNvSpPr txBox="1"/>
          <p:nvPr>
            <p:ph type="body" idx="13"/>
          </p:nvPr>
        </p:nvSpPr>
        <p:spPr>
          <a:xfrm>
            <a:off x="832171" y="914400"/>
            <a:ext cx="9165082" cy="914400"/>
          </a:xfrm>
          <a:prstGeom prst="rect">
            <a:avLst/>
          </a:prstGeom>
        </p:spPr>
        <p:txBody>
          <a:bodyPr/>
          <a:lstStyle/>
          <a:p>
            <a:pPr/>
            <a:r>
              <a:t>MATHEMATICS</a:t>
            </a:r>
          </a:p>
        </p:txBody>
      </p:sp>
      <p:sp>
        <p:nvSpPr>
          <p:cNvPr id="253" name="The parallelogram can be mapped conformally onto the torus.…"/>
          <p:cNvSpPr txBox="1"/>
          <p:nvPr/>
        </p:nvSpPr>
        <p:spPr>
          <a:xfrm>
            <a:off x="812799" y="2078306"/>
            <a:ext cx="22484649" cy="1651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spcBef>
                <a:spcPts val="0"/>
              </a:spcBef>
              <a:defRPr sz="4200">
                <a:solidFill>
                  <a:srgbClr val="515151"/>
                </a:solidFill>
              </a:defRPr>
            </a:pPr>
            <a:r>
              <a:t>The parallelogram can be mapped conformally onto the torus.</a:t>
            </a:r>
          </a:p>
          <a:p>
            <a:pPr>
              <a:spcBef>
                <a:spcPts val="0"/>
              </a:spcBef>
              <a:defRPr sz="4200">
                <a:solidFill>
                  <a:srgbClr val="515151"/>
                </a:solidFill>
              </a:defRPr>
            </a:pPr>
            <a:r>
              <a:t>Left and right </a:t>
            </a:r>
            <a:r>
              <a:rPr>
                <a:solidFill>
                  <a:srgbClr val="515150"/>
                </a:solidFill>
              </a:rPr>
              <a:t>edge</a:t>
            </a:r>
            <a:r>
              <a:t> are identified, and bottom and top edge are identified.</a:t>
            </a:r>
          </a:p>
        </p:txBody>
      </p:sp>
      <p:pic>
        <p:nvPicPr>
          <p:cNvPr id="254" name="torus-Wikimedia.png" descr="torus-Wikimedia.png"/>
          <p:cNvPicPr>
            <a:picLocks noChangeAspect="1"/>
          </p:cNvPicPr>
          <p:nvPr/>
        </p:nvPicPr>
        <p:blipFill>
          <a:blip r:embed="rId2">
            <a:extLst/>
          </a:blip>
          <a:stretch>
            <a:fillRect/>
          </a:stretch>
        </p:blipFill>
        <p:spPr>
          <a:xfrm>
            <a:off x="36150612" y="9042653"/>
            <a:ext cx="3721101" cy="2717801"/>
          </a:xfrm>
          <a:prstGeom prst="rect">
            <a:avLst/>
          </a:prstGeom>
          <a:ln w="25400">
            <a:miter lim="400000"/>
          </a:ln>
        </p:spPr>
      </p:pic>
      <p:sp>
        <p:nvSpPr>
          <p:cNvPr id="255" name="The torus is made by rotating a circle, whose radius is the minor radius r, around an axis that is in the plane of the circle and does not intersect it. The distance from the axis to the center of the circle (called the spine) is the major radius R. Note that R &gt; r.…"/>
          <p:cNvSpPr txBox="1"/>
          <p:nvPr/>
        </p:nvSpPr>
        <p:spPr>
          <a:xfrm>
            <a:off x="1292450" y="4363066"/>
            <a:ext cx="23010927" cy="12147205"/>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457200">
              <a:spcBef>
                <a:spcPts val="0"/>
              </a:spcBef>
              <a:defRPr>
                <a:solidFill>
                  <a:srgbClr val="272727"/>
                </a:solidFill>
              </a:defRPr>
            </a:pPr>
            <a:r>
              <a:rPr b="1">
                <a:latin typeface="Avenir Next"/>
                <a:ea typeface="Avenir Next"/>
                <a:cs typeface="Avenir Next"/>
                <a:sym typeface="Avenir Next"/>
              </a:rPr>
              <a:t>T</a:t>
            </a:r>
            <a:r>
              <a:t>he torus is made by rotating a circle, whose radius is the minor radius r, around an axis that is in the plane of the circle and does not intersect it. The distance from the axis to the center of the circle (called the spine) is the major radius R. Note that R &gt; r.</a:t>
            </a:r>
          </a:p>
          <a:p>
            <a:pPr defTabSz="457200">
              <a:spcBef>
                <a:spcPts val="0"/>
              </a:spcBef>
              <a:defRPr>
                <a:solidFill>
                  <a:srgbClr val="272727"/>
                </a:solidFill>
              </a:defRPr>
            </a:pPr>
            <a:r>
              <a:rPr b="1">
                <a:latin typeface="Avenir Next"/>
                <a:ea typeface="Avenir Next"/>
                <a:cs typeface="Avenir Next"/>
                <a:sym typeface="Avenir Next"/>
              </a:rPr>
              <a:t>W</a:t>
            </a:r>
            <a:r>
              <a:t>e may assume the axis is the z-axis and the spine is in the xy-plane. Then the torus can be parametrized by </a:t>
            </a:r>
            <a14:m>
              <m:oMath>
                <m:r>
                  <a:rPr xmlns:a="http://schemas.openxmlformats.org/drawingml/2006/main" sz="4500" i="1">
                    <a:solidFill>
                      <a:srgbClr val="272727"/>
                    </a:solidFill>
                    <a:latin typeface="Cambria Math" panose="02040503050406030204" pitchFamily="18" charset="0"/>
                  </a:rPr>
                  <m:t>θ</m:t>
                </m:r>
              </m:oMath>
            </a14:m>
            <a:r>
              <a:t> and </a:t>
            </a:r>
            <a14:m>
              <m:oMath>
                <m:r>
                  <a:rPr xmlns:a="http://schemas.openxmlformats.org/drawingml/2006/main" sz="4850" i="1">
                    <a:solidFill>
                      <a:srgbClr val="272727"/>
                    </a:solidFill>
                    <a:latin typeface="Cambria Math" panose="02040503050406030204" pitchFamily="18" charset="0"/>
                  </a:rPr>
                  <m:t>ϕ</m:t>
                </m:r>
              </m:oMath>
            </a14:m>
            <a:r>
              <a:t> where </a:t>
            </a:r>
            <a14:m>
              <m:oMath>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x</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y</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z</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r>
                  <m:rPr>
                    <m:sty m:val="p"/>
                  </m:rPr>
                  <a:rPr xmlns:a="http://schemas.openxmlformats.org/drawingml/2006/main" sz="4400" i="1">
                    <a:solidFill>
                      <a:srgbClr val="272727"/>
                    </a:solidFill>
                    <a:latin typeface="Cambria Math" panose="02040503050406030204" pitchFamily="18" charset="0"/>
                  </a:rPr>
                  <m:t>cos</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θ</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m:t>
                </m:r>
                <m:r>
                  <m:rPr>
                    <m:sty m:val="p"/>
                  </m:rPr>
                  <a:rPr xmlns:a="http://schemas.openxmlformats.org/drawingml/2006/main" sz="4400" i="1">
                    <a:solidFill>
                      <a:srgbClr val="272727"/>
                    </a:solidFill>
                    <a:latin typeface="Cambria Math" panose="02040503050406030204" pitchFamily="18" charset="0"/>
                  </a:rPr>
                  <m:t>cos</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ϕ</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r>
                  <m:rPr>
                    <m:sty m:val="p"/>
                  </m:rPr>
                  <a:rPr xmlns:a="http://schemas.openxmlformats.org/drawingml/2006/main" sz="4400" i="1">
                    <a:solidFill>
                      <a:srgbClr val="272727"/>
                    </a:solidFill>
                    <a:latin typeface="Cambria Math" panose="02040503050406030204" pitchFamily="18" charset="0"/>
                  </a:rPr>
                  <m:t>cos</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θ</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m:t>
                </m:r>
                <m:r>
                  <m:rPr>
                    <m:sty m:val="p"/>
                  </m:rPr>
                  <a:rPr xmlns:a="http://schemas.openxmlformats.org/drawingml/2006/main" sz="4400" i="1">
                    <a:solidFill>
                      <a:srgbClr val="272727"/>
                    </a:solidFill>
                    <a:latin typeface="Cambria Math" panose="02040503050406030204" pitchFamily="18" charset="0"/>
                  </a:rPr>
                  <m:t>sin</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ϕ</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r>
                  <m:rPr>
                    <m:sty m:val="p"/>
                  </m:rPr>
                  <a:rPr xmlns:a="http://schemas.openxmlformats.org/drawingml/2006/main" sz="4400" i="1">
                    <a:solidFill>
                      <a:srgbClr val="272727"/>
                    </a:solidFill>
                    <a:latin typeface="Cambria Math" panose="02040503050406030204" pitchFamily="18" charset="0"/>
                  </a:rPr>
                  <m:t>sin</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θ</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m:t>
                </m:r>
              </m:oMath>
            </a14:m>
          </a:p>
          <a:p>
            <a:pPr defTabSz="457200">
              <a:spcBef>
                <a:spcPts val="0"/>
              </a:spcBef>
              <a:defRPr>
                <a:solidFill>
                  <a:srgbClr val="272727"/>
                </a:solidFill>
              </a:defRPr>
            </a:pPr>
            <a:r>
              <a:t>where the variables are everywhere orthogonal. Since the arc length derivatives are </a:t>
            </a:r>
            <a14:m>
              <m:oMath>
                <m:f>
                  <m:fPr>
                    <m:ctrlPr>
                      <a:rPr xmlns:a="http://schemas.openxmlformats.org/drawingml/2006/main" sz="4100" i="1">
                        <a:solidFill>
                          <a:srgbClr val="272727"/>
                        </a:solidFill>
                        <a:latin typeface="Cambria Math" panose="02040503050406030204" pitchFamily="18" charset="0"/>
                      </a:rPr>
                    </m:ctrlPr>
                    <m:type m:val="bar"/>
                  </m:fPr>
                  <m:num>
                    <m:r>
                      <a:rPr xmlns:a="http://schemas.openxmlformats.org/drawingml/2006/main" sz="4100" i="1">
                        <a:solidFill>
                          <a:srgbClr val="272727"/>
                        </a:solidFill>
                        <a:latin typeface="Cambria Math" panose="02040503050406030204" pitchFamily="18" charset="0"/>
                      </a:rPr>
                      <m:t>d</m:t>
                    </m:r>
                    <m:r>
                      <a:rPr xmlns:a="http://schemas.openxmlformats.org/drawingml/2006/main" sz="4100" i="1">
                        <a:solidFill>
                          <a:srgbClr val="272727"/>
                        </a:solidFill>
                        <a:latin typeface="Cambria Math" panose="02040503050406030204" pitchFamily="18" charset="0"/>
                      </a:rPr>
                      <m:t>s</m:t>
                    </m:r>
                  </m:num>
                  <m:den>
                    <m:r>
                      <a:rPr xmlns:a="http://schemas.openxmlformats.org/drawingml/2006/main" sz="4100" i="1">
                        <a:solidFill>
                          <a:srgbClr val="272727"/>
                        </a:solidFill>
                        <a:latin typeface="Cambria Math" panose="02040503050406030204" pitchFamily="18" charset="0"/>
                      </a:rPr>
                      <m:t>d</m:t>
                    </m:r>
                    <m:r>
                      <a:rPr xmlns:a="http://schemas.openxmlformats.org/drawingml/2006/main" sz="4100" i="1">
                        <a:solidFill>
                          <a:srgbClr val="272727"/>
                        </a:solidFill>
                        <a:latin typeface="Cambria Math" panose="02040503050406030204" pitchFamily="18" charset="0"/>
                      </a:rPr>
                      <m:t>θ</m:t>
                    </m:r>
                  </m:den>
                </m:f>
                <m:r>
                  <a:rPr xmlns:a="http://schemas.openxmlformats.org/drawingml/2006/main" sz="4100" i="1">
                    <a:solidFill>
                      <a:srgbClr val="272727"/>
                    </a:solidFill>
                    <a:latin typeface="Cambria Math" panose="02040503050406030204" pitchFamily="18" charset="0"/>
                  </a:rPr>
                  <m:t>=</m:t>
                </m:r>
                <m:r>
                  <a:rPr xmlns:a="http://schemas.openxmlformats.org/drawingml/2006/main" sz="4100" i="1">
                    <a:solidFill>
                      <a:srgbClr val="272727"/>
                    </a:solidFill>
                    <a:latin typeface="Cambria Math" panose="02040503050406030204" pitchFamily="18" charset="0"/>
                  </a:rPr>
                  <m:t>r</m:t>
                </m:r>
              </m:oMath>
            </a14:m>
            <a:r>
              <a:t> and </a:t>
            </a:r>
            <a14:m>
              <m:oMath>
                <m:f>
                  <m:fPr>
                    <m:ctrlPr>
                      <a:rPr xmlns:a="http://schemas.openxmlformats.org/drawingml/2006/main" sz="3750" i="1">
                        <a:solidFill>
                          <a:srgbClr val="272727"/>
                        </a:solidFill>
                        <a:latin typeface="Cambria Math" panose="02040503050406030204" pitchFamily="18" charset="0"/>
                      </a:rPr>
                    </m:ctrlPr>
                    <m:type m:val="bar"/>
                  </m:fPr>
                  <m:num>
                    <m:r>
                      <a:rPr xmlns:a="http://schemas.openxmlformats.org/drawingml/2006/main" sz="3750" i="1">
                        <a:solidFill>
                          <a:srgbClr val="272727"/>
                        </a:solidFill>
                        <a:latin typeface="Cambria Math" panose="02040503050406030204" pitchFamily="18" charset="0"/>
                      </a:rPr>
                      <m:t>d</m:t>
                    </m:r>
                    <m:r>
                      <a:rPr xmlns:a="http://schemas.openxmlformats.org/drawingml/2006/main" sz="3750" i="1">
                        <a:solidFill>
                          <a:srgbClr val="272727"/>
                        </a:solidFill>
                        <a:latin typeface="Cambria Math" panose="02040503050406030204" pitchFamily="18" charset="0"/>
                      </a:rPr>
                      <m:t>s</m:t>
                    </m:r>
                  </m:num>
                  <m:den>
                    <m:r>
                      <a:rPr xmlns:a="http://schemas.openxmlformats.org/drawingml/2006/main" sz="3750" i="1">
                        <a:solidFill>
                          <a:srgbClr val="272727"/>
                        </a:solidFill>
                        <a:latin typeface="Cambria Math" panose="02040503050406030204" pitchFamily="18" charset="0"/>
                      </a:rPr>
                      <m:t>d</m:t>
                    </m:r>
                    <m:r>
                      <a:rPr xmlns:a="http://schemas.openxmlformats.org/drawingml/2006/main" sz="3750" i="1">
                        <a:solidFill>
                          <a:srgbClr val="272727"/>
                        </a:solidFill>
                        <a:latin typeface="Cambria Math" panose="02040503050406030204" pitchFamily="18" charset="0"/>
                      </a:rPr>
                      <m:t>ϕ</m:t>
                    </m:r>
                  </m:den>
                </m:f>
                <m:r>
                  <a:rPr xmlns:a="http://schemas.openxmlformats.org/drawingml/2006/main" sz="3750" i="1">
                    <a:solidFill>
                      <a:srgbClr val="272727"/>
                    </a:solidFill>
                    <a:latin typeface="Cambria Math" panose="02040503050406030204" pitchFamily="18" charset="0"/>
                  </a:rPr>
                  <m:t>=</m:t>
                </m:r>
                <m:r>
                  <a:rPr xmlns:a="http://schemas.openxmlformats.org/drawingml/2006/main" sz="3750" i="1">
                    <a:solidFill>
                      <a:srgbClr val="272727"/>
                    </a:solidFill>
                    <a:latin typeface="Cambria Math" panose="02040503050406030204" pitchFamily="18" charset="0"/>
                  </a:rPr>
                  <m:t>R</m:t>
                </m:r>
                <m:r>
                  <a:rPr xmlns:a="http://schemas.openxmlformats.org/drawingml/2006/main" sz="3750" i="1">
                    <a:solidFill>
                      <a:srgbClr val="272727"/>
                    </a:solidFill>
                    <a:latin typeface="Cambria Math" panose="02040503050406030204" pitchFamily="18" charset="0"/>
                  </a:rPr>
                  <m:t>+</m:t>
                </m:r>
                <m:r>
                  <a:rPr xmlns:a="http://schemas.openxmlformats.org/drawingml/2006/main" sz="3750" i="1">
                    <a:solidFill>
                      <a:srgbClr val="272727"/>
                    </a:solidFill>
                    <a:latin typeface="Cambria Math" panose="02040503050406030204" pitchFamily="18" charset="0"/>
                  </a:rPr>
                  <m:t>r</m:t>
                </m:r>
                <m:r>
                  <m:rPr>
                    <m:sty m:val="p"/>
                  </m:rPr>
                  <a:rPr xmlns:a="http://schemas.openxmlformats.org/drawingml/2006/main" sz="3750" i="1">
                    <a:solidFill>
                      <a:srgbClr val="272727"/>
                    </a:solidFill>
                    <a:latin typeface="Cambria Math" panose="02040503050406030204" pitchFamily="18" charset="0"/>
                  </a:rPr>
                  <m:t>cos</m:t>
                </m:r>
                <m:r>
                  <a:rPr xmlns:a="http://schemas.openxmlformats.org/drawingml/2006/main" sz="3750" i="1">
                    <a:solidFill>
                      <a:srgbClr val="272727"/>
                    </a:solidFill>
                    <a:latin typeface="Cambria Math" panose="02040503050406030204" pitchFamily="18" charset="0"/>
                  </a:rPr>
                  <m:t>(</m:t>
                </m:r>
                <m:r>
                  <a:rPr xmlns:a="http://schemas.openxmlformats.org/drawingml/2006/main" sz="3750" i="1">
                    <a:solidFill>
                      <a:srgbClr val="272727"/>
                    </a:solidFill>
                    <a:latin typeface="Cambria Math" panose="02040503050406030204" pitchFamily="18" charset="0"/>
                  </a:rPr>
                  <m:t>θ</m:t>
                </m:r>
                <m:r>
                  <a:rPr xmlns:a="http://schemas.openxmlformats.org/drawingml/2006/main" sz="3750" i="1">
                    <a:solidFill>
                      <a:srgbClr val="272727"/>
                    </a:solidFill>
                    <a:latin typeface="Cambria Math" panose="02040503050406030204" pitchFamily="18" charset="0"/>
                  </a:rPr>
                  <m:t>)</m:t>
                </m:r>
              </m:oMath>
            </a14:m>
            <a:r>
              <a:t>, it follows from the chain rule that if </a:t>
            </a:r>
            <a14:m>
              <m:oMath>
                <m:r>
                  <a:rPr xmlns:a="http://schemas.openxmlformats.org/drawingml/2006/main" sz="4500" i="1">
                    <a:solidFill>
                      <a:srgbClr val="272727"/>
                    </a:solidFill>
                    <a:latin typeface="Cambria Math" panose="02040503050406030204" pitchFamily="18" charset="0"/>
                  </a:rPr>
                  <m:t>θ</m:t>
                </m:r>
                <m:r>
                  <a:rPr xmlns:a="http://schemas.openxmlformats.org/drawingml/2006/main" sz="4500" i="1">
                    <a:solidFill>
                      <a:srgbClr val="272727"/>
                    </a:solidFill>
                    <a:latin typeface="Cambria Math" panose="02040503050406030204" pitchFamily="18" charset="0"/>
                  </a:rPr>
                  <m:t>=</m:t>
                </m:r>
                <m:r>
                  <a:rPr xmlns:a="http://schemas.openxmlformats.org/drawingml/2006/main" sz="4500" i="1">
                    <a:solidFill>
                      <a:srgbClr val="272727"/>
                    </a:solidFill>
                    <a:latin typeface="Cambria Math" panose="02040503050406030204" pitchFamily="18" charset="0"/>
                  </a:rPr>
                  <m:t>θ</m:t>
                </m:r>
                <m:r>
                  <a:rPr xmlns:a="http://schemas.openxmlformats.org/drawingml/2006/main" sz="4500" i="1">
                    <a:solidFill>
                      <a:srgbClr val="272727"/>
                    </a:solidFill>
                    <a:latin typeface="Cambria Math" panose="02040503050406030204" pitchFamily="18" charset="0"/>
                  </a:rPr>
                  <m:t>(</m:t>
                </m:r>
                <m:r>
                  <a:rPr xmlns:a="http://schemas.openxmlformats.org/drawingml/2006/main" sz="4500" i="1">
                    <a:solidFill>
                      <a:srgbClr val="272727"/>
                    </a:solidFill>
                    <a:latin typeface="Cambria Math" panose="02040503050406030204" pitchFamily="18" charset="0"/>
                  </a:rPr>
                  <m:t>ψ</m:t>
                </m:r>
                <m:r>
                  <a:rPr xmlns:a="http://schemas.openxmlformats.org/drawingml/2006/main" sz="4500" i="1">
                    <a:solidFill>
                      <a:srgbClr val="272727"/>
                    </a:solidFill>
                    <a:latin typeface="Cambria Math" panose="02040503050406030204" pitchFamily="18" charset="0"/>
                  </a:rPr>
                  <m:t>)</m:t>
                </m:r>
              </m:oMath>
            </a14:m>
            <a:r>
              <a:t> and </a:t>
            </a:r>
            <a14:m>
              <m:oMath>
                <m:r>
                  <a:rPr xmlns:a="http://schemas.openxmlformats.org/drawingml/2006/main" sz="3750" i="1">
                    <a:solidFill>
                      <a:srgbClr val="272727"/>
                    </a:solidFill>
                    <a:latin typeface="Cambria Math" panose="02040503050406030204" pitchFamily="18" charset="0"/>
                  </a:rPr>
                  <m:t>r</m:t>
                </m:r>
                <m:f>
                  <m:fPr>
                    <m:ctrlPr>
                      <a:rPr xmlns:a="http://schemas.openxmlformats.org/drawingml/2006/main" sz="3750" i="1">
                        <a:solidFill>
                          <a:srgbClr val="272727"/>
                        </a:solidFill>
                        <a:latin typeface="Cambria Math" panose="02040503050406030204" pitchFamily="18" charset="0"/>
                      </a:rPr>
                    </m:ctrlPr>
                    <m:type m:val="bar"/>
                  </m:fPr>
                  <m:num>
                    <m:r>
                      <a:rPr xmlns:a="http://schemas.openxmlformats.org/drawingml/2006/main" sz="3750" i="1">
                        <a:solidFill>
                          <a:srgbClr val="272727"/>
                        </a:solidFill>
                        <a:latin typeface="Cambria Math" panose="02040503050406030204" pitchFamily="18" charset="0"/>
                      </a:rPr>
                      <m:t>d</m:t>
                    </m:r>
                    <m:r>
                      <a:rPr xmlns:a="http://schemas.openxmlformats.org/drawingml/2006/main" sz="3750" i="1">
                        <a:solidFill>
                          <a:srgbClr val="272727"/>
                        </a:solidFill>
                        <a:latin typeface="Cambria Math" panose="02040503050406030204" pitchFamily="18" charset="0"/>
                      </a:rPr>
                      <m:t>θ</m:t>
                    </m:r>
                  </m:num>
                  <m:den>
                    <m:r>
                      <a:rPr xmlns:a="http://schemas.openxmlformats.org/drawingml/2006/main" sz="3750" i="1">
                        <a:solidFill>
                          <a:srgbClr val="272727"/>
                        </a:solidFill>
                        <a:latin typeface="Cambria Math" panose="02040503050406030204" pitchFamily="18" charset="0"/>
                      </a:rPr>
                      <m:t>d</m:t>
                    </m:r>
                    <m:r>
                      <a:rPr xmlns:a="http://schemas.openxmlformats.org/drawingml/2006/main" sz="3750" i="1">
                        <a:solidFill>
                          <a:srgbClr val="272727"/>
                        </a:solidFill>
                        <a:latin typeface="Cambria Math" panose="02040503050406030204" pitchFamily="18" charset="0"/>
                      </a:rPr>
                      <m:t>ψ</m:t>
                    </m:r>
                  </m:den>
                </m:f>
                <m:r>
                  <a:rPr xmlns:a="http://schemas.openxmlformats.org/drawingml/2006/main" sz="3750" i="1">
                    <a:solidFill>
                      <a:srgbClr val="272727"/>
                    </a:solidFill>
                    <a:latin typeface="Cambria Math" panose="02040503050406030204" pitchFamily="18" charset="0"/>
                  </a:rPr>
                  <m:t>=</m:t>
                </m:r>
                <m:r>
                  <a:rPr xmlns:a="http://schemas.openxmlformats.org/drawingml/2006/main" sz="3750" i="1">
                    <a:solidFill>
                      <a:srgbClr val="272727"/>
                    </a:solidFill>
                    <a:latin typeface="Cambria Math" panose="02040503050406030204" pitchFamily="18" charset="0"/>
                  </a:rPr>
                  <m:t>R</m:t>
                </m:r>
                <m:r>
                  <a:rPr xmlns:a="http://schemas.openxmlformats.org/drawingml/2006/main" sz="3750" i="1">
                    <a:solidFill>
                      <a:srgbClr val="272727"/>
                    </a:solidFill>
                    <a:latin typeface="Cambria Math" panose="02040503050406030204" pitchFamily="18" charset="0"/>
                  </a:rPr>
                  <m:t>+</m:t>
                </m:r>
                <m:r>
                  <a:rPr xmlns:a="http://schemas.openxmlformats.org/drawingml/2006/main" sz="3750" i="1">
                    <a:solidFill>
                      <a:srgbClr val="272727"/>
                    </a:solidFill>
                    <a:latin typeface="Cambria Math" panose="02040503050406030204" pitchFamily="18" charset="0"/>
                  </a:rPr>
                  <m:t>r</m:t>
                </m:r>
                <m:r>
                  <m:rPr>
                    <m:sty m:val="p"/>
                  </m:rPr>
                  <a:rPr xmlns:a="http://schemas.openxmlformats.org/drawingml/2006/main" sz="3750" i="1">
                    <a:solidFill>
                      <a:srgbClr val="272727"/>
                    </a:solidFill>
                    <a:latin typeface="Cambria Math" panose="02040503050406030204" pitchFamily="18" charset="0"/>
                  </a:rPr>
                  <m:t>cos</m:t>
                </m:r>
                <m:r>
                  <a:rPr xmlns:a="http://schemas.openxmlformats.org/drawingml/2006/main" sz="3750" i="1">
                    <a:solidFill>
                      <a:srgbClr val="272727"/>
                    </a:solidFill>
                    <a:latin typeface="Cambria Math" panose="02040503050406030204" pitchFamily="18" charset="0"/>
                  </a:rPr>
                  <m:t>(</m:t>
                </m:r>
                <m:r>
                  <a:rPr xmlns:a="http://schemas.openxmlformats.org/drawingml/2006/main" sz="3750" i="1">
                    <a:solidFill>
                      <a:srgbClr val="272727"/>
                    </a:solidFill>
                    <a:latin typeface="Cambria Math" panose="02040503050406030204" pitchFamily="18" charset="0"/>
                  </a:rPr>
                  <m:t>θ</m:t>
                </m:r>
                <m:r>
                  <a:rPr xmlns:a="http://schemas.openxmlformats.org/drawingml/2006/main" sz="3750" i="1">
                    <a:solidFill>
                      <a:srgbClr val="272727"/>
                    </a:solidFill>
                    <a:latin typeface="Cambria Math" panose="02040503050406030204" pitchFamily="18" charset="0"/>
                  </a:rPr>
                  <m:t>)</m:t>
                </m:r>
              </m:oMath>
            </a14:m>
            <a:r>
              <a:t>, then the map from </a:t>
            </a:r>
            <a14:m>
              <m:oMath>
                <m:r>
                  <a:rPr xmlns:a="http://schemas.openxmlformats.org/drawingml/2006/main" sz="4600" i="1">
                    <a:solidFill>
                      <a:srgbClr val="272727"/>
                    </a:solidFill>
                    <a:latin typeface="Cambria Math" panose="02040503050406030204" pitchFamily="18" charset="0"/>
                  </a:rPr>
                  <m:t>(</m:t>
                </m:r>
                <m:r>
                  <a:rPr xmlns:a="http://schemas.openxmlformats.org/drawingml/2006/main" sz="4600" i="1">
                    <a:solidFill>
                      <a:srgbClr val="272727"/>
                    </a:solidFill>
                    <a:latin typeface="Cambria Math" panose="02040503050406030204" pitchFamily="18" charset="0"/>
                  </a:rPr>
                  <m:t>ψ</m:t>
                </m:r>
                <m:r>
                  <a:rPr xmlns:a="http://schemas.openxmlformats.org/drawingml/2006/main" sz="4600" i="1">
                    <a:solidFill>
                      <a:srgbClr val="272727"/>
                    </a:solidFill>
                    <a:latin typeface="Cambria Math" panose="02040503050406030204" pitchFamily="18" charset="0"/>
                  </a:rPr>
                  <m:t>,</m:t>
                </m:r>
                <m:r>
                  <a:rPr xmlns:a="http://schemas.openxmlformats.org/drawingml/2006/main" sz="4600" i="1">
                    <a:solidFill>
                      <a:srgbClr val="272727"/>
                    </a:solidFill>
                    <a:latin typeface="Cambria Math" panose="02040503050406030204" pitchFamily="18" charset="0"/>
                  </a:rPr>
                  <m:t>ϕ</m:t>
                </m:r>
                <m:r>
                  <a:rPr xmlns:a="http://schemas.openxmlformats.org/drawingml/2006/main" sz="4600" i="1">
                    <a:solidFill>
                      <a:srgbClr val="272727"/>
                    </a:solidFill>
                    <a:latin typeface="Cambria Math" panose="02040503050406030204" pitchFamily="18" charset="0"/>
                  </a:rPr>
                  <m:t>)</m:t>
                </m:r>
              </m:oMath>
            </a14:m>
            <a:r>
              <a:t> onto the torus is locally conformal and hence conformal.</a:t>
            </a:r>
          </a:p>
          <a:p>
            <a:pPr defTabSz="457200">
              <a:spcBef>
                <a:spcPts val="0"/>
              </a:spcBef>
              <a:defRPr>
                <a:solidFill>
                  <a:srgbClr val="272727"/>
                </a:solidFill>
              </a:defRPr>
            </a:pPr>
            <a:r>
              <a:rPr b="1">
                <a:latin typeface="Avenir Next"/>
                <a:ea typeface="Avenir Next"/>
                <a:cs typeface="Avenir Next"/>
                <a:sym typeface="Avenir Next"/>
              </a:rPr>
              <a:t>T</a:t>
            </a:r>
            <a:r>
              <a:t>his differential equation is easily solved for the inverse function </a:t>
            </a:r>
            <a14:m>
              <m:oMath>
                <m:r>
                  <a:rPr xmlns:a="http://schemas.openxmlformats.org/drawingml/2006/main" sz="4550" i="1">
                    <a:solidFill>
                      <a:srgbClr val="272727"/>
                    </a:solidFill>
                    <a:latin typeface="Cambria Math" panose="02040503050406030204" pitchFamily="18" charset="0"/>
                  </a:rPr>
                  <m:t>ψ</m:t>
                </m:r>
                <m:r>
                  <a:rPr xmlns:a="http://schemas.openxmlformats.org/drawingml/2006/main" sz="4550" i="1">
                    <a:solidFill>
                      <a:srgbClr val="272727"/>
                    </a:solidFill>
                    <a:latin typeface="Cambria Math" panose="02040503050406030204" pitchFamily="18" charset="0"/>
                  </a:rPr>
                  <m:t>(</m:t>
                </m:r>
                <m:r>
                  <a:rPr xmlns:a="http://schemas.openxmlformats.org/drawingml/2006/main" sz="4550" i="1">
                    <a:solidFill>
                      <a:srgbClr val="272727"/>
                    </a:solidFill>
                    <a:latin typeface="Cambria Math" panose="02040503050406030204" pitchFamily="18" charset="0"/>
                  </a:rPr>
                  <m:t>θ</m:t>
                </m:r>
                <m:r>
                  <a:rPr xmlns:a="http://schemas.openxmlformats.org/drawingml/2006/main" sz="4550" i="1">
                    <a:solidFill>
                      <a:srgbClr val="272727"/>
                    </a:solidFill>
                    <a:latin typeface="Cambria Math" panose="02040503050406030204" pitchFamily="18" charset="0"/>
                  </a:rPr>
                  <m:t>)</m:t>
                </m:r>
              </m:oMath>
            </a14:m>
            <a:r>
              <a:t>: </a:t>
            </a:r>
            <a14:m>
              <m:oMath>
                <m:f>
                  <m:fPr>
                    <m:ctrlPr>
                      <a:rPr xmlns:a="http://schemas.openxmlformats.org/drawingml/2006/main" sz="3500" i="1">
                        <a:solidFill>
                          <a:srgbClr val="272727"/>
                        </a:solidFill>
                        <a:latin typeface="Cambria Math" panose="02040503050406030204" pitchFamily="18" charset="0"/>
                      </a:rPr>
                    </m:ctrlPr>
                    <m:type m:val="bar"/>
                  </m:fPr>
                  <m:num>
                    <m:r>
                      <a:rPr xmlns:a="http://schemas.openxmlformats.org/drawingml/2006/main" sz="3500" i="1">
                        <a:solidFill>
                          <a:srgbClr val="272727"/>
                        </a:solidFill>
                        <a:latin typeface="Cambria Math" panose="02040503050406030204" pitchFamily="18" charset="0"/>
                      </a:rPr>
                      <m:t>d</m:t>
                    </m:r>
                    <m:r>
                      <a:rPr xmlns:a="http://schemas.openxmlformats.org/drawingml/2006/main" sz="3500" i="1">
                        <a:solidFill>
                          <a:srgbClr val="272727"/>
                        </a:solidFill>
                        <a:latin typeface="Cambria Math" panose="02040503050406030204" pitchFamily="18" charset="0"/>
                      </a:rPr>
                      <m:t>ψ</m:t>
                    </m:r>
                  </m:num>
                  <m:den>
                    <m:r>
                      <a:rPr xmlns:a="http://schemas.openxmlformats.org/drawingml/2006/main" sz="3500" i="1">
                        <a:solidFill>
                          <a:srgbClr val="272727"/>
                        </a:solidFill>
                        <a:latin typeface="Cambria Math" panose="02040503050406030204" pitchFamily="18" charset="0"/>
                      </a:rPr>
                      <m:t>d</m:t>
                    </m:r>
                    <m:r>
                      <a:rPr xmlns:a="http://schemas.openxmlformats.org/drawingml/2006/main" sz="3500" i="1">
                        <a:solidFill>
                          <a:srgbClr val="272727"/>
                        </a:solidFill>
                        <a:latin typeface="Cambria Math" panose="02040503050406030204" pitchFamily="18" charset="0"/>
                      </a:rPr>
                      <m:t>θ</m:t>
                    </m:r>
                  </m:den>
                </m:f>
                <m:r>
                  <a:rPr xmlns:a="http://schemas.openxmlformats.org/drawingml/2006/main" sz="3500" i="1">
                    <a:solidFill>
                      <a:srgbClr val="272727"/>
                    </a:solidFill>
                    <a:latin typeface="Cambria Math" panose="02040503050406030204" pitchFamily="18" charset="0"/>
                  </a:rPr>
                  <m:t>=</m:t>
                </m:r>
                <m:f>
                  <m:fPr>
                    <m:ctrlPr>
                      <a:rPr xmlns:a="http://schemas.openxmlformats.org/drawingml/2006/main" sz="3500" i="1">
                        <a:solidFill>
                          <a:srgbClr val="272727"/>
                        </a:solidFill>
                        <a:latin typeface="Cambria Math" panose="02040503050406030204" pitchFamily="18" charset="0"/>
                      </a:rPr>
                    </m:ctrlPr>
                    <m:type m:val="bar"/>
                  </m:fPr>
                  <m:num>
                    <m:r>
                      <a:rPr xmlns:a="http://schemas.openxmlformats.org/drawingml/2006/main" sz="3500" i="1">
                        <a:solidFill>
                          <a:srgbClr val="272727"/>
                        </a:solidFill>
                        <a:latin typeface="Cambria Math" panose="02040503050406030204" pitchFamily="18" charset="0"/>
                      </a:rPr>
                      <m:t>r</m:t>
                    </m:r>
                  </m:num>
                  <m:den>
                    <m:r>
                      <a:rPr xmlns:a="http://schemas.openxmlformats.org/drawingml/2006/main" sz="3500" i="1">
                        <a:solidFill>
                          <a:srgbClr val="272727"/>
                        </a:solidFill>
                        <a:latin typeface="Cambria Math" panose="02040503050406030204" pitchFamily="18" charset="0"/>
                      </a:rPr>
                      <m:t>R</m:t>
                    </m:r>
                    <m:r>
                      <a:rPr xmlns:a="http://schemas.openxmlformats.org/drawingml/2006/main" sz="3500" i="1">
                        <a:solidFill>
                          <a:srgbClr val="272727"/>
                        </a:solidFill>
                        <a:latin typeface="Cambria Math" panose="02040503050406030204" pitchFamily="18" charset="0"/>
                      </a:rPr>
                      <m:t>+</m:t>
                    </m:r>
                    <m:r>
                      <a:rPr xmlns:a="http://schemas.openxmlformats.org/drawingml/2006/main" sz="3500" i="1">
                        <a:solidFill>
                          <a:srgbClr val="272727"/>
                        </a:solidFill>
                        <a:latin typeface="Cambria Math" panose="02040503050406030204" pitchFamily="18" charset="0"/>
                      </a:rPr>
                      <m:t>r</m:t>
                    </m:r>
                    <m:r>
                      <m:rPr>
                        <m:sty m:val="p"/>
                      </m:rPr>
                      <a:rPr xmlns:a="http://schemas.openxmlformats.org/drawingml/2006/main" sz="3500" i="1">
                        <a:solidFill>
                          <a:srgbClr val="272727"/>
                        </a:solidFill>
                        <a:latin typeface="Cambria Math" panose="02040503050406030204" pitchFamily="18" charset="0"/>
                      </a:rPr>
                      <m:t>cos</m:t>
                    </m:r>
                    <m:r>
                      <a:rPr xmlns:a="http://schemas.openxmlformats.org/drawingml/2006/main" sz="3500" i="1">
                        <a:solidFill>
                          <a:srgbClr val="272727"/>
                        </a:solidFill>
                        <a:latin typeface="Cambria Math" panose="02040503050406030204" pitchFamily="18" charset="0"/>
                      </a:rPr>
                      <m:t>(</m:t>
                    </m:r>
                    <m:r>
                      <a:rPr xmlns:a="http://schemas.openxmlformats.org/drawingml/2006/main" sz="3500" i="1">
                        <a:solidFill>
                          <a:srgbClr val="272727"/>
                        </a:solidFill>
                        <a:latin typeface="Cambria Math" panose="02040503050406030204" pitchFamily="18" charset="0"/>
                      </a:rPr>
                      <m:t>θ</m:t>
                    </m:r>
                    <m:r>
                      <a:rPr xmlns:a="http://schemas.openxmlformats.org/drawingml/2006/main" sz="3500" i="1">
                        <a:solidFill>
                          <a:srgbClr val="272727"/>
                        </a:solidFill>
                        <a:latin typeface="Cambria Math" panose="02040503050406030204" pitchFamily="18" charset="0"/>
                      </a:rPr>
                      <m:t>)</m:t>
                    </m:r>
                  </m:den>
                </m:f>
              </m:oMath>
            </a14:m>
            <a:r>
              <a:t>, which by tables of integrals has the</a:t>
            </a:r>
          </a:p>
          <a:p>
            <a:pPr defTabSz="457200">
              <a:spcBef>
                <a:spcPts val="0"/>
              </a:spcBef>
              <a:defRPr>
                <a:solidFill>
                  <a:srgbClr val="272727"/>
                </a:solidFill>
              </a:defRPr>
            </a:pPr>
            <a:r>
              <a:t>solution </a:t>
            </a:r>
            <a14:m>
              <m:oMath>
                <m:r>
                  <a:rPr xmlns:a="http://schemas.openxmlformats.org/drawingml/2006/main" sz="4400" i="1">
                    <a:solidFill>
                      <a:srgbClr val="272727"/>
                    </a:solidFill>
                    <a:latin typeface="Cambria Math" panose="02040503050406030204" pitchFamily="18" charset="0"/>
                  </a:rPr>
                  <m:t>ψ</m:t>
                </m:r>
                <m:r>
                  <a:rPr xmlns:a="http://schemas.openxmlformats.org/drawingml/2006/main" sz="4400" i="1">
                    <a:solidFill>
                      <a:srgbClr val="272727"/>
                    </a:solidFill>
                    <a:latin typeface="Cambria Math" panose="02040503050406030204" pitchFamily="18" charset="0"/>
                  </a:rPr>
                  <m:t>=</m:t>
                </m:r>
                <m:f>
                  <m:fPr>
                    <m:ctrlPr>
                      <a:rPr xmlns:a="http://schemas.openxmlformats.org/drawingml/2006/main" sz="4400" i="1">
                        <a:solidFill>
                          <a:srgbClr val="272727"/>
                        </a:solidFill>
                        <a:latin typeface="Cambria Math" panose="02040503050406030204" pitchFamily="18" charset="0"/>
                      </a:rPr>
                    </m:ctrlPr>
                    <m:type m:val="bar"/>
                  </m:fPr>
                  <m:num>
                    <m:r>
                      <a:rPr xmlns:a="http://schemas.openxmlformats.org/drawingml/2006/main" sz="4400" i="1">
                        <a:solidFill>
                          <a:srgbClr val="272727"/>
                        </a:solidFill>
                        <a:latin typeface="Cambria Math" panose="02040503050406030204" pitchFamily="18" charset="0"/>
                      </a:rPr>
                      <m:t>2</m:t>
                    </m:r>
                    <m:r>
                      <a:rPr xmlns:a="http://schemas.openxmlformats.org/drawingml/2006/main" sz="4400" i="1">
                        <a:solidFill>
                          <a:srgbClr val="272727"/>
                        </a:solidFill>
                        <a:latin typeface="Cambria Math" panose="02040503050406030204" pitchFamily="18" charset="0"/>
                      </a:rPr>
                      <m:t>r</m:t>
                    </m:r>
                  </m:num>
                  <m:den>
                    <m:rad>
                      <m:radPr>
                        <m:ctrlPr>
                          <a:rPr xmlns:a="http://schemas.openxmlformats.org/drawingml/2006/main" sz="4400" i="1">
                            <a:solidFill>
                              <a:srgbClr val="272727"/>
                            </a:solidFill>
                            <a:latin typeface="Cambria Math" panose="02040503050406030204" pitchFamily="18" charset="0"/>
                          </a:rPr>
                        </m:ctrlPr>
                        <m:degHide m:val="on"/>
                      </m:radPr>
                      <m:deg/>
                      <m:e>
                        <m:sSup>
                          <m:e>
                            <m:r>
                              <a:rPr xmlns:a="http://schemas.openxmlformats.org/drawingml/2006/main" sz="4400" i="1">
                                <a:solidFill>
                                  <a:srgbClr val="272727"/>
                                </a:solidFill>
                                <a:latin typeface="Cambria Math" panose="02040503050406030204" pitchFamily="18" charset="0"/>
                              </a:rPr>
                              <m:t>R</m:t>
                            </m:r>
                          </m:e>
                          <m:sup>
                            <m:r>
                              <a:rPr xmlns:a="http://schemas.openxmlformats.org/drawingml/2006/main" sz="4400" i="1">
                                <a:solidFill>
                                  <a:srgbClr val="272727"/>
                                </a:solidFill>
                                <a:latin typeface="Cambria Math" panose="02040503050406030204" pitchFamily="18" charset="0"/>
                              </a:rPr>
                              <m:t>2</m:t>
                            </m:r>
                          </m:sup>
                        </m:sSup>
                        <m:r>
                          <a:rPr xmlns:a="http://schemas.openxmlformats.org/drawingml/2006/main" sz="4400" i="1">
                            <a:solidFill>
                              <a:srgbClr val="272727"/>
                            </a:solidFill>
                            <a:latin typeface="Cambria Math" panose="02040503050406030204" pitchFamily="18" charset="0"/>
                          </a:rPr>
                          <m:t>-</m:t>
                        </m:r>
                        <m:sSup>
                          <m:e>
                            <m:r>
                              <a:rPr xmlns:a="http://schemas.openxmlformats.org/drawingml/2006/main" sz="4400" i="1">
                                <a:solidFill>
                                  <a:srgbClr val="272727"/>
                                </a:solidFill>
                                <a:latin typeface="Cambria Math" panose="02040503050406030204" pitchFamily="18" charset="0"/>
                              </a:rPr>
                              <m:t>r</m:t>
                            </m:r>
                          </m:e>
                          <m:sup>
                            <m:r>
                              <a:rPr xmlns:a="http://schemas.openxmlformats.org/drawingml/2006/main" sz="4400" i="1">
                                <a:solidFill>
                                  <a:srgbClr val="272727"/>
                                </a:solidFill>
                                <a:latin typeface="Cambria Math" panose="02040503050406030204" pitchFamily="18" charset="0"/>
                              </a:rPr>
                              <m:t>2</m:t>
                            </m:r>
                          </m:sup>
                        </m:sSup>
                      </m:e>
                    </m:rad>
                  </m:den>
                </m:f>
                <m:sSup>
                  <m:e>
                    <m:r>
                      <m:rPr>
                        <m:sty m:val="p"/>
                      </m:rPr>
                      <a:rPr xmlns:a="http://schemas.openxmlformats.org/drawingml/2006/main" sz="4400" i="1">
                        <a:solidFill>
                          <a:srgbClr val="272727"/>
                        </a:solidFill>
                        <a:latin typeface="Cambria Math" panose="02040503050406030204" pitchFamily="18" charset="0"/>
                      </a:rPr>
                      <m:t>tan</m:t>
                    </m:r>
                  </m:e>
                  <m:sup>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1</m:t>
                    </m:r>
                  </m:sup>
                </m:sSup>
                <m:d>
                  <m:dPr>
                    <m:ctrlPr>
                      <a:rPr xmlns:a="http://schemas.openxmlformats.org/drawingml/2006/main" sz="4400" i="1">
                        <a:solidFill>
                          <a:srgbClr val="272727"/>
                        </a:solidFill>
                        <a:latin typeface="Cambria Math" panose="02040503050406030204" pitchFamily="18" charset="0"/>
                      </a:rPr>
                    </m:ctrlPr>
                  </m:dPr>
                  <m:e>
                    <m:rad>
                      <m:radPr>
                        <m:ctrlPr>
                          <a:rPr xmlns:a="http://schemas.openxmlformats.org/drawingml/2006/main" sz="4400" i="1">
                            <a:solidFill>
                              <a:srgbClr val="272727"/>
                            </a:solidFill>
                            <a:latin typeface="Cambria Math" panose="02040503050406030204" pitchFamily="18" charset="0"/>
                          </a:rPr>
                        </m:ctrlPr>
                        <m:degHide m:val="on"/>
                      </m:radPr>
                      <m:deg/>
                      <m:e>
                        <m:f>
                          <m:fPr>
                            <m:ctrlPr>
                              <a:rPr xmlns:a="http://schemas.openxmlformats.org/drawingml/2006/main" sz="4400" i="1">
                                <a:solidFill>
                                  <a:srgbClr val="272727"/>
                                </a:solidFill>
                                <a:latin typeface="Cambria Math" panose="02040503050406030204" pitchFamily="18" charset="0"/>
                              </a:rPr>
                            </m:ctrlPr>
                            <m:type m:val="bar"/>
                          </m:fPr>
                          <m:num>
                            <m:r>
                              <a:rPr xmlns:a="http://schemas.openxmlformats.org/drawingml/2006/main" sz="4400" i="1">
                                <a:solidFill>
                                  <a:srgbClr val="272727"/>
                                </a:solidFill>
                                <a:latin typeface="Cambria Math" panose="02040503050406030204" pitchFamily="18" charset="0"/>
                              </a:rPr>
                              <m:t>R</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num>
                          <m:den>
                            <m:r>
                              <a:rPr xmlns:a="http://schemas.openxmlformats.org/drawingml/2006/main" sz="4400" i="1">
                                <a:solidFill>
                                  <a:srgbClr val="272727"/>
                                </a:solidFill>
                                <a:latin typeface="Cambria Math" panose="02040503050406030204" pitchFamily="18" charset="0"/>
                              </a:rPr>
                              <m:t>R</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den>
                        </m:f>
                      </m:e>
                    </m:rad>
                    <m:r>
                      <m:rPr>
                        <m:sty m:val="p"/>
                      </m:rPr>
                      <a:rPr xmlns:a="http://schemas.openxmlformats.org/drawingml/2006/main" sz="4400" i="1">
                        <a:solidFill>
                          <a:srgbClr val="272727"/>
                        </a:solidFill>
                        <a:latin typeface="Cambria Math" panose="02040503050406030204" pitchFamily="18" charset="0"/>
                      </a:rPr>
                      <m:t>tan</m:t>
                    </m:r>
                    <m:f>
                      <m:fPr>
                        <m:ctrlPr>
                          <a:rPr xmlns:a="http://schemas.openxmlformats.org/drawingml/2006/main" sz="4400" i="1">
                            <a:solidFill>
                              <a:srgbClr val="272727"/>
                            </a:solidFill>
                            <a:latin typeface="Cambria Math" panose="02040503050406030204" pitchFamily="18" charset="0"/>
                          </a:rPr>
                        </m:ctrlPr>
                        <m:type m:val="bar"/>
                      </m:fPr>
                      <m:num>
                        <m:r>
                          <a:rPr xmlns:a="http://schemas.openxmlformats.org/drawingml/2006/main" sz="4400" i="1">
                            <a:solidFill>
                              <a:srgbClr val="272727"/>
                            </a:solidFill>
                            <a:latin typeface="Cambria Math" panose="02040503050406030204" pitchFamily="18" charset="0"/>
                          </a:rPr>
                          <m:t>θ</m:t>
                        </m:r>
                      </m:num>
                      <m:den>
                        <m:r>
                          <a:rPr xmlns:a="http://schemas.openxmlformats.org/drawingml/2006/main" sz="4400" i="1">
                            <a:solidFill>
                              <a:srgbClr val="272727"/>
                            </a:solidFill>
                            <a:latin typeface="Cambria Math" panose="02040503050406030204" pitchFamily="18" charset="0"/>
                          </a:rPr>
                          <m:t>2</m:t>
                        </m:r>
                      </m:den>
                    </m:f>
                  </m:e>
                </m:d>
              </m:oMath>
            </a14:m>
            <a:r>
              <a:t>, whence it follows that </a:t>
            </a:r>
            <a14:m>
              <m:oMath>
                <m:r>
                  <a:rPr xmlns:a="http://schemas.openxmlformats.org/drawingml/2006/main" sz="4400" i="1">
                    <a:solidFill>
                      <a:srgbClr val="272727"/>
                    </a:solidFill>
                    <a:latin typeface="Cambria Math" panose="02040503050406030204" pitchFamily="18" charset="0"/>
                  </a:rPr>
                  <m:t>θ</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2</m:t>
                </m:r>
                <m:sSup>
                  <m:e>
                    <m:r>
                      <m:rPr>
                        <m:sty m:val="p"/>
                      </m:rPr>
                      <a:rPr xmlns:a="http://schemas.openxmlformats.org/drawingml/2006/main" sz="4400" i="1">
                        <a:solidFill>
                          <a:srgbClr val="272727"/>
                        </a:solidFill>
                        <a:latin typeface="Cambria Math" panose="02040503050406030204" pitchFamily="18" charset="0"/>
                      </a:rPr>
                      <m:t>tan</m:t>
                    </m:r>
                  </m:e>
                  <m:sup>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1</m:t>
                    </m:r>
                  </m:sup>
                </m:sSup>
                <m:d>
                  <m:dPr>
                    <m:ctrlPr>
                      <a:rPr xmlns:a="http://schemas.openxmlformats.org/drawingml/2006/main" sz="4400" i="1">
                        <a:solidFill>
                          <a:srgbClr val="272727"/>
                        </a:solidFill>
                        <a:latin typeface="Cambria Math" panose="02040503050406030204" pitchFamily="18" charset="0"/>
                      </a:rPr>
                    </m:ctrlPr>
                  </m:dPr>
                  <m:e>
                    <m:rad>
                      <m:radPr>
                        <m:ctrlPr>
                          <a:rPr xmlns:a="http://schemas.openxmlformats.org/drawingml/2006/main" sz="4400" i="1">
                            <a:solidFill>
                              <a:srgbClr val="272727"/>
                            </a:solidFill>
                            <a:latin typeface="Cambria Math" panose="02040503050406030204" pitchFamily="18" charset="0"/>
                          </a:rPr>
                        </m:ctrlPr>
                        <m:degHide m:val="on"/>
                      </m:radPr>
                      <m:deg/>
                      <m:e>
                        <m:f>
                          <m:fPr>
                            <m:ctrlPr>
                              <a:rPr xmlns:a="http://schemas.openxmlformats.org/drawingml/2006/main" sz="4400" i="1">
                                <a:solidFill>
                                  <a:srgbClr val="272727"/>
                                </a:solidFill>
                                <a:latin typeface="Cambria Math" panose="02040503050406030204" pitchFamily="18" charset="0"/>
                              </a:rPr>
                            </m:ctrlPr>
                            <m:type m:val="bar"/>
                          </m:fPr>
                          <m:num>
                            <m:r>
                              <a:rPr xmlns:a="http://schemas.openxmlformats.org/drawingml/2006/main" sz="4400" i="1">
                                <a:solidFill>
                                  <a:srgbClr val="272727"/>
                                </a:solidFill>
                                <a:latin typeface="Cambria Math" panose="02040503050406030204" pitchFamily="18" charset="0"/>
                              </a:rPr>
                              <m:t>R</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num>
                          <m:den>
                            <m:r>
                              <a:rPr xmlns:a="http://schemas.openxmlformats.org/drawingml/2006/main" sz="4400" i="1">
                                <a:solidFill>
                                  <a:srgbClr val="272727"/>
                                </a:solidFill>
                                <a:latin typeface="Cambria Math" panose="02040503050406030204" pitchFamily="18" charset="0"/>
                              </a:rPr>
                              <m:t>R</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den>
                        </m:f>
                      </m:e>
                    </m:rad>
                    <m:r>
                      <m:rPr>
                        <m:sty m:val="p"/>
                      </m:rPr>
                      <a:rPr xmlns:a="http://schemas.openxmlformats.org/drawingml/2006/main" sz="4400" i="1">
                        <a:solidFill>
                          <a:srgbClr val="272727"/>
                        </a:solidFill>
                        <a:latin typeface="Cambria Math" panose="02040503050406030204" pitchFamily="18" charset="0"/>
                      </a:rPr>
                      <m:t>tan</m:t>
                    </m:r>
                    <m:r>
                      <a:rPr xmlns:a="http://schemas.openxmlformats.org/drawingml/2006/main" sz="4400" i="1">
                        <a:solidFill>
                          <a:srgbClr val="272727"/>
                        </a:solidFill>
                        <a:latin typeface="Cambria Math" panose="02040503050406030204" pitchFamily="18" charset="0"/>
                      </a:rPr>
                      <m:t>(</m:t>
                    </m:r>
                    <m:f>
                      <m:fPr>
                        <m:ctrlPr>
                          <a:rPr xmlns:a="http://schemas.openxmlformats.org/drawingml/2006/main" sz="4400" i="1">
                            <a:solidFill>
                              <a:srgbClr val="272727"/>
                            </a:solidFill>
                            <a:latin typeface="Cambria Math" panose="02040503050406030204" pitchFamily="18" charset="0"/>
                          </a:rPr>
                        </m:ctrlPr>
                        <m:type m:val="bar"/>
                      </m:fPr>
                      <m:num>
                        <m:rad>
                          <m:radPr>
                            <m:ctrlPr>
                              <a:rPr xmlns:a="http://schemas.openxmlformats.org/drawingml/2006/main" sz="4400" i="1">
                                <a:solidFill>
                                  <a:srgbClr val="272727"/>
                                </a:solidFill>
                                <a:latin typeface="Cambria Math" panose="02040503050406030204" pitchFamily="18" charset="0"/>
                              </a:rPr>
                            </m:ctrlPr>
                            <m:degHide m:val="on"/>
                          </m:radPr>
                          <m:deg/>
                          <m:e>
                            <m:sSup>
                              <m:e>
                                <m:r>
                                  <a:rPr xmlns:a="http://schemas.openxmlformats.org/drawingml/2006/main" sz="4400" i="1">
                                    <a:solidFill>
                                      <a:srgbClr val="272727"/>
                                    </a:solidFill>
                                    <a:latin typeface="Cambria Math" panose="02040503050406030204" pitchFamily="18" charset="0"/>
                                  </a:rPr>
                                  <m:t>R</m:t>
                                </m:r>
                              </m:e>
                              <m:sup>
                                <m:r>
                                  <a:rPr xmlns:a="http://schemas.openxmlformats.org/drawingml/2006/main" sz="4400" i="1">
                                    <a:solidFill>
                                      <a:srgbClr val="272727"/>
                                    </a:solidFill>
                                    <a:latin typeface="Cambria Math" panose="02040503050406030204" pitchFamily="18" charset="0"/>
                                  </a:rPr>
                                  <m:t>2</m:t>
                                </m:r>
                              </m:sup>
                            </m:sSup>
                            <m:r>
                              <a:rPr xmlns:a="http://schemas.openxmlformats.org/drawingml/2006/main" sz="4400" i="1">
                                <a:solidFill>
                                  <a:srgbClr val="272727"/>
                                </a:solidFill>
                                <a:latin typeface="Cambria Math" panose="02040503050406030204" pitchFamily="18" charset="0"/>
                              </a:rPr>
                              <m:t>-</m:t>
                            </m:r>
                            <m:sSup>
                              <m:e>
                                <m:r>
                                  <a:rPr xmlns:a="http://schemas.openxmlformats.org/drawingml/2006/main" sz="4400" i="1">
                                    <a:solidFill>
                                      <a:srgbClr val="272727"/>
                                    </a:solidFill>
                                    <a:latin typeface="Cambria Math" panose="02040503050406030204" pitchFamily="18" charset="0"/>
                                  </a:rPr>
                                  <m:t>r</m:t>
                                </m:r>
                              </m:e>
                              <m:sup>
                                <m:r>
                                  <a:rPr xmlns:a="http://schemas.openxmlformats.org/drawingml/2006/main" sz="4400" i="1">
                                    <a:solidFill>
                                      <a:srgbClr val="272727"/>
                                    </a:solidFill>
                                    <a:latin typeface="Cambria Math" panose="02040503050406030204" pitchFamily="18" charset="0"/>
                                  </a:rPr>
                                  <m:t>2</m:t>
                                </m:r>
                              </m:sup>
                            </m:sSup>
                          </m:e>
                        </m:rad>
                      </m:num>
                      <m:den>
                        <m:r>
                          <a:rPr xmlns:a="http://schemas.openxmlformats.org/drawingml/2006/main" sz="4400" i="1">
                            <a:solidFill>
                              <a:srgbClr val="272727"/>
                            </a:solidFill>
                            <a:latin typeface="Cambria Math" panose="02040503050406030204" pitchFamily="18" charset="0"/>
                          </a:rPr>
                          <m:t>2</m:t>
                        </m:r>
                        <m:r>
                          <a:rPr xmlns:a="http://schemas.openxmlformats.org/drawingml/2006/main" sz="4400" i="1">
                            <a:solidFill>
                              <a:srgbClr val="272727"/>
                            </a:solidFill>
                            <a:latin typeface="Cambria Math" panose="02040503050406030204" pitchFamily="18" charset="0"/>
                          </a:rPr>
                          <m:t>r</m:t>
                        </m:r>
                      </m:den>
                    </m:f>
                    <m:r>
                      <a:rPr xmlns:a="http://schemas.openxmlformats.org/drawingml/2006/main" sz="4400" i="1">
                        <a:solidFill>
                          <a:srgbClr val="272727"/>
                        </a:solidFill>
                        <a:latin typeface="Cambria Math" panose="02040503050406030204" pitchFamily="18" charset="0"/>
                      </a:rPr>
                      <m:t>ψ</m:t>
                    </m:r>
                    <m:r>
                      <a:rPr xmlns:a="http://schemas.openxmlformats.org/drawingml/2006/main" sz="4400" i="1">
                        <a:solidFill>
                          <a:srgbClr val="272727"/>
                        </a:solidFill>
                        <a:latin typeface="Cambria Math" panose="02040503050406030204" pitchFamily="18" charset="0"/>
                      </a:rPr>
                      <m:t>)</m:t>
                    </m:r>
                  </m:e>
                </m:d>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2</m:t>
                </m:r>
                <m:sSup>
                  <m:e>
                    <m:r>
                      <m:rPr>
                        <m:sty m:val="p"/>
                      </m:rPr>
                      <a:rPr xmlns:a="http://schemas.openxmlformats.org/drawingml/2006/main" sz="4400" i="1">
                        <a:solidFill>
                          <a:srgbClr val="272727"/>
                        </a:solidFill>
                        <a:latin typeface="Cambria Math" panose="02040503050406030204" pitchFamily="18" charset="0"/>
                      </a:rPr>
                      <m:t>tan</m:t>
                    </m:r>
                  </m:e>
                  <m:sup>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1</m:t>
                    </m:r>
                  </m:sup>
                </m:sSup>
                <m:d>
                  <m:dPr>
                    <m:ctrlPr>
                      <a:rPr xmlns:a="http://schemas.openxmlformats.org/drawingml/2006/main" sz="4400" i="1">
                        <a:solidFill>
                          <a:srgbClr val="272727"/>
                        </a:solidFill>
                        <a:latin typeface="Cambria Math" panose="02040503050406030204" pitchFamily="18" charset="0"/>
                      </a:rPr>
                    </m:ctrlPr>
                  </m:dPr>
                  <m:e>
                    <m:rad>
                      <m:radPr>
                        <m:ctrlPr>
                          <a:rPr xmlns:a="http://schemas.openxmlformats.org/drawingml/2006/main" sz="4400" i="1">
                            <a:solidFill>
                              <a:srgbClr val="272727"/>
                            </a:solidFill>
                            <a:latin typeface="Cambria Math" panose="02040503050406030204" pitchFamily="18" charset="0"/>
                          </a:rPr>
                        </m:ctrlPr>
                        <m:degHide m:val="on"/>
                      </m:radPr>
                      <m:deg/>
                      <m:e>
                        <m:f>
                          <m:fPr>
                            <m:ctrlPr>
                              <a:rPr xmlns:a="http://schemas.openxmlformats.org/drawingml/2006/main" sz="4400" i="1">
                                <a:solidFill>
                                  <a:srgbClr val="272727"/>
                                </a:solidFill>
                                <a:latin typeface="Cambria Math" panose="02040503050406030204" pitchFamily="18" charset="0"/>
                              </a:rPr>
                            </m:ctrlPr>
                            <m:type m:val="bar"/>
                          </m:fPr>
                          <m:num>
                            <m:r>
                              <a:rPr xmlns:a="http://schemas.openxmlformats.org/drawingml/2006/main" sz="4400" i="1">
                                <a:solidFill>
                                  <a:srgbClr val="272727"/>
                                </a:solidFill>
                                <a:latin typeface="Cambria Math" panose="02040503050406030204" pitchFamily="18" charset="0"/>
                              </a:rPr>
                              <m:t>R</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num>
                          <m:den>
                            <m:r>
                              <a:rPr xmlns:a="http://schemas.openxmlformats.org/drawingml/2006/main" sz="4400" i="1">
                                <a:solidFill>
                                  <a:srgbClr val="272727"/>
                                </a:solidFill>
                                <a:latin typeface="Cambria Math" panose="02040503050406030204" pitchFamily="18" charset="0"/>
                              </a:rPr>
                              <m:t>R</m:t>
                            </m:r>
                            <m:r>
                              <a:rPr xmlns:a="http://schemas.openxmlformats.org/drawingml/2006/main" sz="4400" i="1">
                                <a:solidFill>
                                  <a:srgbClr val="272727"/>
                                </a:solidFill>
                                <a:latin typeface="Cambria Math" panose="02040503050406030204" pitchFamily="18" charset="0"/>
                              </a:rPr>
                              <m:t>-</m:t>
                            </m:r>
                            <m:r>
                              <a:rPr xmlns:a="http://schemas.openxmlformats.org/drawingml/2006/main" sz="4400" i="1">
                                <a:solidFill>
                                  <a:srgbClr val="272727"/>
                                </a:solidFill>
                                <a:latin typeface="Cambria Math" panose="02040503050406030204" pitchFamily="18" charset="0"/>
                              </a:rPr>
                              <m:t>r</m:t>
                            </m:r>
                          </m:den>
                        </m:f>
                      </m:e>
                    </m:rad>
                    <m:r>
                      <m:rPr>
                        <m:sty m:val="p"/>
                      </m:rPr>
                      <a:rPr xmlns:a="http://schemas.openxmlformats.org/drawingml/2006/main" sz="4400" i="1">
                        <a:solidFill>
                          <a:srgbClr val="272727"/>
                        </a:solidFill>
                        <a:latin typeface="Cambria Math" panose="02040503050406030204" pitchFamily="18" charset="0"/>
                      </a:rPr>
                      <m:t>tan</m:t>
                    </m:r>
                    <m:f>
                      <m:fPr>
                        <m:ctrlPr>
                          <a:rPr xmlns:a="http://schemas.openxmlformats.org/drawingml/2006/main" sz="4400" i="1">
                            <a:solidFill>
                              <a:srgbClr val="272727"/>
                            </a:solidFill>
                            <a:latin typeface="Cambria Math" panose="02040503050406030204" pitchFamily="18" charset="0"/>
                          </a:rPr>
                        </m:ctrlPr>
                        <m:type m:val="bar"/>
                      </m:fPr>
                      <m:num>
                        <m:r>
                          <a:rPr xmlns:a="http://schemas.openxmlformats.org/drawingml/2006/main" sz="4400" i="1">
                            <a:solidFill>
                              <a:srgbClr val="272727"/>
                            </a:solidFill>
                            <a:latin typeface="Cambria Math" panose="02040503050406030204" pitchFamily="18" charset="0"/>
                          </a:rPr>
                          <m:t>χ</m:t>
                        </m:r>
                      </m:num>
                      <m:den>
                        <m:r>
                          <a:rPr xmlns:a="http://schemas.openxmlformats.org/drawingml/2006/main" sz="4400" i="1">
                            <a:solidFill>
                              <a:srgbClr val="272727"/>
                            </a:solidFill>
                            <a:latin typeface="Cambria Math" panose="02040503050406030204" pitchFamily="18" charset="0"/>
                          </a:rPr>
                          <m:t>2</m:t>
                        </m:r>
                      </m:den>
                    </m:f>
                  </m:e>
                </m:d>
              </m:oMath>
            </a14:m>
            <a:r>
              <a:t>, where </a:t>
            </a:r>
            <a14:m>
              <m:oMath>
                <m:r>
                  <a:rPr xmlns:a="http://schemas.openxmlformats.org/drawingml/2006/main" sz="4250" i="1">
                    <a:solidFill>
                      <a:srgbClr val="272727"/>
                    </a:solidFill>
                    <a:latin typeface="Cambria Math" panose="02040503050406030204" pitchFamily="18" charset="0"/>
                  </a:rPr>
                  <m:t>χ</m:t>
                </m:r>
                <m:r>
                  <a:rPr xmlns:a="http://schemas.openxmlformats.org/drawingml/2006/main" sz="4250" i="1">
                    <a:solidFill>
                      <a:srgbClr val="272727"/>
                    </a:solidFill>
                    <a:latin typeface="Cambria Math" panose="02040503050406030204" pitchFamily="18" charset="0"/>
                  </a:rPr>
                  <m:t>=</m:t>
                </m:r>
                <m:f>
                  <m:fPr>
                    <m:ctrlPr>
                      <a:rPr xmlns:a="http://schemas.openxmlformats.org/drawingml/2006/main" sz="4250" i="1">
                        <a:solidFill>
                          <a:srgbClr val="272727"/>
                        </a:solidFill>
                        <a:latin typeface="Cambria Math" panose="02040503050406030204" pitchFamily="18" charset="0"/>
                      </a:rPr>
                    </m:ctrlPr>
                    <m:type m:val="bar"/>
                  </m:fPr>
                  <m:num>
                    <m:rad>
                      <m:radPr>
                        <m:ctrlPr>
                          <a:rPr xmlns:a="http://schemas.openxmlformats.org/drawingml/2006/main" sz="4250" i="1">
                            <a:solidFill>
                              <a:srgbClr val="272727"/>
                            </a:solidFill>
                            <a:latin typeface="Cambria Math" panose="02040503050406030204" pitchFamily="18" charset="0"/>
                          </a:rPr>
                        </m:ctrlPr>
                        <m:degHide m:val="on"/>
                      </m:radPr>
                      <m:deg/>
                      <m:e>
                        <m:sSup>
                          <m:e>
                            <m:r>
                              <a:rPr xmlns:a="http://schemas.openxmlformats.org/drawingml/2006/main" sz="4250" i="1">
                                <a:solidFill>
                                  <a:srgbClr val="272727"/>
                                </a:solidFill>
                                <a:latin typeface="Cambria Math" panose="02040503050406030204" pitchFamily="18" charset="0"/>
                              </a:rPr>
                              <m:t>R</m:t>
                            </m:r>
                          </m:e>
                          <m:sup>
                            <m:r>
                              <a:rPr xmlns:a="http://schemas.openxmlformats.org/drawingml/2006/main" sz="4250" i="1">
                                <a:solidFill>
                                  <a:srgbClr val="272727"/>
                                </a:solidFill>
                                <a:latin typeface="Cambria Math" panose="02040503050406030204" pitchFamily="18" charset="0"/>
                              </a:rPr>
                              <m:t>2</m:t>
                            </m:r>
                          </m:sup>
                        </m:sSup>
                        <m:r>
                          <a:rPr xmlns:a="http://schemas.openxmlformats.org/drawingml/2006/main" sz="4250" i="1">
                            <a:solidFill>
                              <a:srgbClr val="272727"/>
                            </a:solidFill>
                            <a:latin typeface="Cambria Math" panose="02040503050406030204" pitchFamily="18" charset="0"/>
                          </a:rPr>
                          <m:t>-</m:t>
                        </m:r>
                        <m:sSup>
                          <m:e>
                            <m:r>
                              <a:rPr xmlns:a="http://schemas.openxmlformats.org/drawingml/2006/main" sz="4250" i="1">
                                <a:solidFill>
                                  <a:srgbClr val="272727"/>
                                </a:solidFill>
                                <a:latin typeface="Cambria Math" panose="02040503050406030204" pitchFamily="18" charset="0"/>
                              </a:rPr>
                              <m:t>r</m:t>
                            </m:r>
                          </m:e>
                          <m:sup>
                            <m:r>
                              <a:rPr xmlns:a="http://schemas.openxmlformats.org/drawingml/2006/main" sz="4250" i="1">
                                <a:solidFill>
                                  <a:srgbClr val="272727"/>
                                </a:solidFill>
                                <a:latin typeface="Cambria Math" panose="02040503050406030204" pitchFamily="18" charset="0"/>
                              </a:rPr>
                              <m:t>2</m:t>
                            </m:r>
                          </m:sup>
                        </m:sSup>
                      </m:e>
                    </m:rad>
                  </m:num>
                  <m:den>
                    <m:r>
                      <a:rPr xmlns:a="http://schemas.openxmlformats.org/drawingml/2006/main" sz="4250" i="1">
                        <a:solidFill>
                          <a:srgbClr val="272727"/>
                        </a:solidFill>
                        <a:latin typeface="Cambria Math" panose="02040503050406030204" pitchFamily="18" charset="0"/>
                      </a:rPr>
                      <m:t>r</m:t>
                    </m:r>
                  </m:den>
                </m:f>
                <m:r>
                  <a:rPr xmlns:a="http://schemas.openxmlformats.org/drawingml/2006/main" sz="4250" i="1">
                    <a:solidFill>
                      <a:srgbClr val="272727"/>
                    </a:solidFill>
                    <a:latin typeface="Cambria Math" panose="02040503050406030204" pitchFamily="18" charset="0"/>
                  </a:rPr>
                  <m:t>ψ</m:t>
                </m:r>
              </m:oMath>
            </a14:m>
            <a:r>
              <a:t>. Here,</a:t>
            </a:r>
          </a:p>
          <a:p>
            <a:pPr defTabSz="457200">
              <a:spcBef>
                <a:spcPts val="0"/>
              </a:spcBef>
              <a:defRPr>
                <a:solidFill>
                  <a:srgbClr val="272727"/>
                </a:solidFill>
              </a:defRPr>
            </a:pPr>
            <a14:m>
              <m:oMath>
                <m:r>
                  <a:rPr xmlns:a="http://schemas.openxmlformats.org/drawingml/2006/main" sz="4450" i="1">
                    <a:solidFill>
                      <a:srgbClr val="272727"/>
                    </a:solidFill>
                    <a:latin typeface="Cambria Math" panose="02040503050406030204" pitchFamily="18" charset="0"/>
                  </a:rPr>
                  <m:t>-</m:t>
                </m:r>
                <m:r>
                  <a:rPr xmlns:a="http://schemas.openxmlformats.org/drawingml/2006/main" sz="4450" i="1">
                    <a:solidFill>
                      <a:srgbClr val="272727"/>
                    </a:solidFill>
                    <a:latin typeface="Cambria Math" panose="02040503050406030204" pitchFamily="18" charset="0"/>
                  </a:rPr>
                  <m:t>π</m:t>
                </m:r>
                <m:r>
                  <a:rPr xmlns:a="http://schemas.openxmlformats.org/drawingml/2006/main" sz="4450" i="1">
                    <a:solidFill>
                      <a:srgbClr val="272727"/>
                    </a:solidFill>
                    <a:latin typeface="Cambria Math" panose="02040503050406030204" pitchFamily="18" charset="0"/>
                  </a:rPr>
                  <m:t>≤</m:t>
                </m:r>
                <m:r>
                  <a:rPr xmlns:a="http://schemas.openxmlformats.org/drawingml/2006/main" sz="4450" i="1">
                    <a:solidFill>
                      <a:srgbClr val="272727"/>
                    </a:solidFill>
                    <a:latin typeface="Cambria Math" panose="02040503050406030204" pitchFamily="18" charset="0"/>
                  </a:rPr>
                  <m:t>χ</m:t>
                </m:r>
                <m:r>
                  <a:rPr xmlns:a="http://schemas.openxmlformats.org/drawingml/2006/main" sz="4450" i="1">
                    <a:solidFill>
                      <a:srgbClr val="272727"/>
                    </a:solidFill>
                    <a:latin typeface="Cambria Math" panose="02040503050406030204" pitchFamily="18" charset="0"/>
                  </a:rPr>
                  <m:t>≤</m:t>
                </m:r>
                <m:r>
                  <a:rPr xmlns:a="http://schemas.openxmlformats.org/drawingml/2006/main" sz="4450" i="1">
                    <a:solidFill>
                      <a:srgbClr val="272727"/>
                    </a:solidFill>
                    <a:latin typeface="Cambria Math" panose="02040503050406030204" pitchFamily="18" charset="0"/>
                  </a:rPr>
                  <m:t>π</m:t>
                </m:r>
              </m:oMath>
            </a14:m>
            <a:r>
              <a:t> and </a:t>
            </a:r>
            <a14:m>
              <m:oMath>
                <m:r>
                  <a:rPr xmlns:a="http://schemas.openxmlformats.org/drawingml/2006/main" sz="4450" i="1">
                    <a:solidFill>
                      <a:srgbClr val="272727"/>
                    </a:solidFill>
                    <a:latin typeface="Cambria Math" panose="02040503050406030204" pitchFamily="18" charset="0"/>
                  </a:rPr>
                  <m:t>-</m:t>
                </m:r>
                <m:r>
                  <a:rPr xmlns:a="http://schemas.openxmlformats.org/drawingml/2006/main" sz="4450" i="1">
                    <a:solidFill>
                      <a:srgbClr val="272727"/>
                    </a:solidFill>
                    <a:latin typeface="Cambria Math" panose="02040503050406030204" pitchFamily="18" charset="0"/>
                  </a:rPr>
                  <m:t>π</m:t>
                </m:r>
                <m:r>
                  <a:rPr xmlns:a="http://schemas.openxmlformats.org/drawingml/2006/main" sz="4450" i="1">
                    <a:solidFill>
                      <a:srgbClr val="272727"/>
                    </a:solidFill>
                    <a:latin typeface="Cambria Math" panose="02040503050406030204" pitchFamily="18" charset="0"/>
                  </a:rPr>
                  <m:t>≤</m:t>
                </m:r>
                <m:r>
                  <a:rPr xmlns:a="http://schemas.openxmlformats.org/drawingml/2006/main" sz="4450" i="1">
                    <a:solidFill>
                      <a:srgbClr val="272727"/>
                    </a:solidFill>
                    <a:latin typeface="Cambria Math" panose="02040503050406030204" pitchFamily="18" charset="0"/>
                  </a:rPr>
                  <m:t>ϕ</m:t>
                </m:r>
                <m:r>
                  <a:rPr xmlns:a="http://schemas.openxmlformats.org/drawingml/2006/main" sz="4450" i="1">
                    <a:solidFill>
                      <a:srgbClr val="272727"/>
                    </a:solidFill>
                    <a:latin typeface="Cambria Math" panose="02040503050406030204" pitchFamily="18" charset="0"/>
                  </a:rPr>
                  <m:t>≤</m:t>
                </m:r>
                <m:r>
                  <a:rPr xmlns:a="http://schemas.openxmlformats.org/drawingml/2006/main" sz="4450" i="1">
                    <a:solidFill>
                      <a:srgbClr val="272727"/>
                    </a:solidFill>
                    <a:latin typeface="Cambria Math" panose="02040503050406030204" pitchFamily="18" charset="0"/>
                  </a:rPr>
                  <m:t>π</m:t>
                </m:r>
              </m:oMath>
            </a14:m>
            <a:r>
              <a:t>. So the aspect ratio of the rectangle (or parallelogram) conformally mapped onto the torus is </a:t>
            </a:r>
            <a14:m>
              <m:oMath>
                <m:f>
                  <m:fPr>
                    <m:ctrlPr>
                      <a:rPr xmlns:a="http://schemas.openxmlformats.org/drawingml/2006/main" sz="4400" i="1">
                        <a:solidFill>
                          <a:srgbClr val="272727"/>
                        </a:solidFill>
                        <a:latin typeface="Cambria Math" panose="02040503050406030204" pitchFamily="18" charset="0"/>
                      </a:rPr>
                    </m:ctrlPr>
                    <m:type m:val="bar"/>
                  </m:fPr>
                  <m:num>
                    <m:r>
                      <a:rPr xmlns:a="http://schemas.openxmlformats.org/drawingml/2006/main" sz="4400" i="1">
                        <a:solidFill>
                          <a:srgbClr val="272727"/>
                        </a:solidFill>
                        <a:latin typeface="Cambria Math" panose="02040503050406030204" pitchFamily="18" charset="0"/>
                      </a:rPr>
                      <m:t>r</m:t>
                    </m:r>
                  </m:num>
                  <m:den>
                    <m:rad>
                      <m:radPr>
                        <m:ctrlPr>
                          <a:rPr xmlns:a="http://schemas.openxmlformats.org/drawingml/2006/main" sz="4400" i="1">
                            <a:solidFill>
                              <a:srgbClr val="272727"/>
                            </a:solidFill>
                            <a:latin typeface="Cambria Math" panose="02040503050406030204" pitchFamily="18" charset="0"/>
                          </a:rPr>
                        </m:ctrlPr>
                        <m:degHide m:val="on"/>
                      </m:radPr>
                      <m:deg/>
                      <m:e>
                        <m:sSup>
                          <m:e>
                            <m:r>
                              <a:rPr xmlns:a="http://schemas.openxmlformats.org/drawingml/2006/main" sz="4400" i="1">
                                <a:solidFill>
                                  <a:srgbClr val="272727"/>
                                </a:solidFill>
                                <a:latin typeface="Cambria Math" panose="02040503050406030204" pitchFamily="18" charset="0"/>
                              </a:rPr>
                              <m:t>R</m:t>
                            </m:r>
                          </m:e>
                          <m:sup>
                            <m:r>
                              <a:rPr xmlns:a="http://schemas.openxmlformats.org/drawingml/2006/main" sz="4400" i="1">
                                <a:solidFill>
                                  <a:srgbClr val="272727"/>
                                </a:solidFill>
                                <a:latin typeface="Cambria Math" panose="02040503050406030204" pitchFamily="18" charset="0"/>
                              </a:rPr>
                              <m:t>2</m:t>
                            </m:r>
                          </m:sup>
                        </m:sSup>
                        <m:r>
                          <a:rPr xmlns:a="http://schemas.openxmlformats.org/drawingml/2006/main" sz="4400" i="1">
                            <a:solidFill>
                              <a:srgbClr val="272727"/>
                            </a:solidFill>
                            <a:latin typeface="Cambria Math" panose="02040503050406030204" pitchFamily="18" charset="0"/>
                          </a:rPr>
                          <m:t>-</m:t>
                        </m:r>
                        <m:sSup>
                          <m:e>
                            <m:r>
                              <a:rPr xmlns:a="http://schemas.openxmlformats.org/drawingml/2006/main" sz="4400" i="1">
                                <a:solidFill>
                                  <a:srgbClr val="272727"/>
                                </a:solidFill>
                                <a:latin typeface="Cambria Math" panose="02040503050406030204" pitchFamily="18" charset="0"/>
                              </a:rPr>
                              <m:t>r</m:t>
                            </m:r>
                          </m:e>
                          <m:sup>
                            <m:r>
                              <a:rPr xmlns:a="http://schemas.openxmlformats.org/drawingml/2006/main" sz="4400" i="1">
                                <a:solidFill>
                                  <a:srgbClr val="272727"/>
                                </a:solidFill>
                                <a:latin typeface="Cambria Math" panose="02040503050406030204" pitchFamily="18" charset="0"/>
                              </a:rPr>
                              <m:t>2</m:t>
                            </m:r>
                          </m:sup>
                        </m:sSup>
                      </m:e>
                    </m:rad>
                  </m:den>
                </m:f>
              </m:oMath>
            </a14:m>
            <a:r>
              <a:t>.</a:t>
            </a:r>
          </a:p>
        </p:txBody>
      </p:sp>
      <p:sp>
        <p:nvSpPr>
          <p:cNvPr id="256" name="The aspect ratio of parallelogram mapped onto the torus of the Geometry slide is  .…"/>
          <p:cNvSpPr txBox="1"/>
          <p:nvPr/>
        </p:nvSpPr>
        <p:spPr>
          <a:xfrm>
            <a:off x="832171" y="16510269"/>
            <a:ext cx="23931486" cy="2775919"/>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a:spcBef>
                <a:spcPts val="0"/>
              </a:spcBef>
              <a:defRPr sz="4200">
                <a:solidFill>
                  <a:srgbClr val="515151"/>
                </a:solidFill>
              </a:defRPr>
            </a:pPr>
            <a:r>
              <a:t>The aspect ratio of parallelogram mapped onto the torus of the Geometry slide is </a:t>
            </a:r>
            <a14:m>
              <m:oMath>
                <m:f>
                  <m:fPr>
                    <m:ctrlPr>
                      <a:rPr xmlns:a="http://schemas.openxmlformats.org/drawingml/2006/main" sz="4650" i="1">
                        <a:solidFill>
                          <a:srgbClr val="515151"/>
                        </a:solidFill>
                        <a:latin typeface="Cambria Math" panose="02040503050406030204" pitchFamily="18" charset="0"/>
                      </a:rPr>
                    </m:ctrlPr>
                    <m:type m:val="bar"/>
                  </m:fPr>
                  <m:num>
                    <m:r>
                      <a:rPr xmlns:a="http://schemas.openxmlformats.org/drawingml/2006/main" sz="4650" i="1">
                        <a:solidFill>
                          <a:srgbClr val="515151"/>
                        </a:solidFill>
                        <a:latin typeface="Cambria Math" panose="02040503050406030204" pitchFamily="18" charset="0"/>
                      </a:rPr>
                      <m:t>1</m:t>
                    </m:r>
                  </m:num>
                  <m:den>
                    <m:rad>
                      <m:radPr>
                        <m:ctrlPr>
                          <a:rPr xmlns:a="http://schemas.openxmlformats.org/drawingml/2006/main" sz="4650" i="1">
                            <a:solidFill>
                              <a:srgbClr val="515151"/>
                            </a:solidFill>
                            <a:latin typeface="Cambria Math" panose="02040503050406030204" pitchFamily="18" charset="0"/>
                          </a:rPr>
                        </m:ctrlPr>
                        <m:degHide m:val="on"/>
                      </m:radPr>
                      <m:deg/>
                      <m:e>
                        <m:r>
                          <a:rPr xmlns:a="http://schemas.openxmlformats.org/drawingml/2006/main" sz="4650" i="1">
                            <a:solidFill>
                              <a:srgbClr val="515151"/>
                            </a:solidFill>
                            <a:latin typeface="Cambria Math" panose="02040503050406030204" pitchFamily="18" charset="0"/>
                          </a:rPr>
                          <m:t>3</m:t>
                        </m:r>
                      </m:e>
                    </m:rad>
                  </m:den>
                </m:f>
              </m:oMath>
            </a14:m>
            <a:r>
              <a:t>.</a:t>
            </a:r>
          </a:p>
          <a:p>
            <a:pPr>
              <a:spcBef>
                <a:spcPts val="0"/>
              </a:spcBef>
              <a:defRPr sz="4200">
                <a:solidFill>
                  <a:srgbClr val="515151"/>
                </a:solidFill>
              </a:defRPr>
            </a:pPr>
            <a:r>
              <a:t>This allows the triangles mapped onto the Torus to be equilateral, with same i and j dimensions.</a:t>
            </a:r>
          </a:p>
          <a:p>
            <a:pPr>
              <a:spcBef>
                <a:spcPts val="0"/>
              </a:spcBef>
              <a:defRPr sz="4200">
                <a:solidFill>
                  <a:srgbClr val="515151"/>
                </a:solidFill>
              </a:defRPr>
            </a:pPr>
            <a:r>
              <a:t>These dimensions have to be even, allowing for Client and Server classification of triangles.</a:t>
            </a:r>
          </a:p>
        </p:txBody>
      </p:sp>
      <p:sp>
        <p:nvSpPr>
          <p:cNvPr id="257" name="☑️"/>
          <p:cNvSpPr txBox="1"/>
          <p:nvPr/>
        </p:nvSpPr>
        <p:spPr>
          <a:xfrm>
            <a:off x="24919173" y="18778618"/>
            <a:ext cx="1090427" cy="8382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b">
            <a:spAutoFit/>
          </a:bodyPr>
          <a:lstStyle>
            <a:lvl1pPr algn="r" defTabSz="25400">
              <a:spcBef>
                <a:spcPts val="0"/>
              </a:spcBef>
              <a:tabLst>
                <a:tab pos="711200" algn="l"/>
                <a:tab pos="1422400" algn="l"/>
                <a:tab pos="2133600" algn="l"/>
                <a:tab pos="2844800" algn="l"/>
                <a:tab pos="3556000" algn="l"/>
                <a:tab pos="4267200" algn="l"/>
                <a:tab pos="4978400" algn="l"/>
                <a:tab pos="5689600" algn="l"/>
                <a:tab pos="6400800" algn="l"/>
                <a:tab pos="7112000" algn="l"/>
                <a:tab pos="7823200" algn="l"/>
                <a:tab pos="8534400" algn="l"/>
              </a:tabLst>
              <a:defRPr sz="3800">
                <a:solidFill>
                  <a:srgbClr val="000000"/>
                </a:solidFill>
                <a:latin typeface="Helvetica"/>
                <a:ea typeface="Helvetica"/>
                <a:cs typeface="Helvetica"/>
                <a:sym typeface="Helvetica"/>
              </a:defRPr>
            </a:lvl1pPr>
          </a:lstStyle>
          <a:p>
            <a:pPr/>
            <a:r>
              <a:t>☑️</a:t>
            </a:r>
          </a:p>
        </p:txBody>
      </p:sp>
      <p:sp>
        <p:nvSpPr>
          <p:cNvPr id="258" name="Linje"/>
          <p:cNvSpPr/>
          <p:nvPr/>
        </p:nvSpPr>
        <p:spPr>
          <a:xfrm flipV="1">
            <a:off x="1076550" y="4537935"/>
            <a:ext cx="1" cy="1893022"/>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259" name="Linje"/>
          <p:cNvSpPr/>
          <p:nvPr/>
        </p:nvSpPr>
        <p:spPr>
          <a:xfrm flipV="1">
            <a:off x="1076550" y="6719932"/>
            <a:ext cx="1" cy="3494153"/>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
        <p:nvSpPr>
          <p:cNvPr id="260" name="Linje"/>
          <p:cNvSpPr/>
          <p:nvPr/>
        </p:nvSpPr>
        <p:spPr>
          <a:xfrm flipV="1">
            <a:off x="1076550" y="10436668"/>
            <a:ext cx="1" cy="5627276"/>
          </a:xfrm>
          <a:prstGeom prst="line">
            <a:avLst/>
          </a:prstGeom>
          <a:ln w="50800">
            <a:solidFill>
              <a:srgbClr val="FF2600"/>
            </a:solidFill>
            <a:miter lim="400000"/>
          </a:ln>
        </p:spPr>
        <p:txBody>
          <a:bodyPr lIns="101600" tIns="101600" rIns="101600" bIns="101600" anchor="ctr"/>
          <a:lstStyle/>
          <a:p>
            <a:pPr algn="ctr">
              <a:lnSpc>
                <a:spcPct val="80000"/>
              </a:lnSpc>
              <a:spcBef>
                <a:spcPts val="0"/>
              </a:spcBef>
              <a:defRPr cap="all" sz="5600">
                <a:latin typeface="+mn-lt"/>
                <a:ea typeface="+mn-ea"/>
                <a:cs typeface="+mn-cs"/>
                <a:sym typeface="DIN Condensed"/>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2" fill="hold">
                                  <p:stCondLst>
                                    <p:cond delay="0"/>
                                  </p:stCondLst>
                                  <p:iterate type="el" backwards="0">
                                    <p:tmAbs val="0"/>
                                  </p:iterate>
                                  <p:childTnLst>
                                    <p:set>
                                      <p:cBhvr>
                                        <p:cTn id="16" fill="hold"/>
                                        <p:tgtEl>
                                          <p:spTgt spid="25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8" presetID="2" grpId="3" fill="hold">
                                  <p:stCondLst>
                                    <p:cond delay="0"/>
                                  </p:stCondLst>
                                  <p:iterate type="el" backwards="0">
                                    <p:tmAbs val="0"/>
                                  </p:iterate>
                                  <p:childTnLst>
                                    <p:set>
                                      <p:cBhvr>
                                        <p:cTn id="20" fill="hold"/>
                                        <p:tgtEl>
                                          <p:spTgt spid="258"/>
                                        </p:tgtEl>
                                        <p:attrNameLst>
                                          <p:attrName>style.visibility</p:attrName>
                                        </p:attrNameLst>
                                      </p:cBhvr>
                                      <p:to>
                                        <p:strVal val="visible"/>
                                      </p:to>
                                    </p:set>
                                    <p:anim calcmode="lin" valueType="num">
                                      <p:cBhvr>
                                        <p:cTn id="21" dur="1000" fill="hold"/>
                                        <p:tgtEl>
                                          <p:spTgt spid="258"/>
                                        </p:tgtEl>
                                        <p:attrNameLst>
                                          <p:attrName>ppt_x</p:attrName>
                                        </p:attrNameLst>
                                      </p:cBhvr>
                                      <p:tavLst>
                                        <p:tav tm="0">
                                          <p:val>
                                            <p:strVal val="0-#ppt_w/2"/>
                                          </p:val>
                                        </p:tav>
                                        <p:tav tm="100000">
                                          <p:val>
                                            <p:strVal val="#ppt_x"/>
                                          </p:val>
                                        </p:tav>
                                      </p:tavLst>
                                    </p:anim>
                                    <p:anim calcmode="lin" valueType="num">
                                      <p:cBhvr>
                                        <p:cTn id="22" dur="1000" fill="hold"/>
                                        <p:tgtEl>
                                          <p:spTgt spid="25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 grpId="4" fill="hold">
                                  <p:stCondLst>
                                    <p:cond delay="0"/>
                                  </p:stCondLst>
                                  <p:iterate type="el" backwards="0">
                                    <p:tmAbs val="0"/>
                                  </p:iterate>
                                  <p:childTnLst>
                                    <p:set>
                                      <p:cBhvr>
                                        <p:cTn id="26" fill="hold"/>
                                        <p:tgtEl>
                                          <p:spTgt spid="259"/>
                                        </p:tgtEl>
                                        <p:attrNameLst>
                                          <p:attrName>style.visibility</p:attrName>
                                        </p:attrNameLst>
                                      </p:cBhvr>
                                      <p:to>
                                        <p:strVal val="visible"/>
                                      </p:to>
                                    </p:set>
                                    <p:anim calcmode="lin" valueType="num">
                                      <p:cBhvr>
                                        <p:cTn id="27" dur="1000" fill="hold"/>
                                        <p:tgtEl>
                                          <p:spTgt spid="259"/>
                                        </p:tgtEl>
                                        <p:attrNameLst>
                                          <p:attrName>ppt_x</p:attrName>
                                        </p:attrNameLst>
                                      </p:cBhvr>
                                      <p:tavLst>
                                        <p:tav tm="0">
                                          <p:val>
                                            <p:strVal val="0-#ppt_w/2"/>
                                          </p:val>
                                        </p:tav>
                                        <p:tav tm="100000">
                                          <p:val>
                                            <p:strVal val="#ppt_x"/>
                                          </p:val>
                                        </p:tav>
                                      </p:tavLst>
                                    </p:anim>
                                    <p:anim calcmode="lin" valueType="num">
                                      <p:cBhvr>
                                        <p:cTn id="28" dur="1000" fill="hold"/>
                                        <p:tgtEl>
                                          <p:spTgt spid="25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 grpId="5" fill="hold">
                                  <p:stCondLst>
                                    <p:cond delay="0"/>
                                  </p:stCondLst>
                                  <p:iterate type="el" backwards="0">
                                    <p:tmAbs val="0"/>
                                  </p:iterate>
                                  <p:childTnLst>
                                    <p:set>
                                      <p:cBhvr>
                                        <p:cTn id="32" fill="hold"/>
                                        <p:tgtEl>
                                          <p:spTgt spid="260"/>
                                        </p:tgtEl>
                                        <p:attrNameLst>
                                          <p:attrName>style.visibility</p:attrName>
                                        </p:attrNameLst>
                                      </p:cBhvr>
                                      <p:to>
                                        <p:strVal val="visible"/>
                                      </p:to>
                                    </p:set>
                                    <p:anim calcmode="lin" valueType="num">
                                      <p:cBhvr>
                                        <p:cTn id="33" dur="1000" fill="hold"/>
                                        <p:tgtEl>
                                          <p:spTgt spid="260"/>
                                        </p:tgtEl>
                                        <p:attrNameLst>
                                          <p:attrName>ppt_x</p:attrName>
                                        </p:attrNameLst>
                                      </p:cBhvr>
                                      <p:tavLst>
                                        <p:tav tm="0">
                                          <p:val>
                                            <p:strVal val="0-#ppt_w/2"/>
                                          </p:val>
                                        </p:tav>
                                        <p:tav tm="100000">
                                          <p:val>
                                            <p:strVal val="#ppt_x"/>
                                          </p:val>
                                        </p:tav>
                                      </p:tavLst>
                                    </p:anim>
                                    <p:anim calcmode="lin" valueType="num">
                                      <p:cBhvr>
                                        <p:cTn id="34" dur="1000" fill="hold"/>
                                        <p:tgtEl>
                                          <p:spTgt spid="26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6" fill="hold">
                                  <p:stCondLst>
                                    <p:cond delay="0"/>
                                  </p:stCondLst>
                                  <p:iterate type="el" backwards="0">
                                    <p:tmAbs val="0"/>
                                  </p:iterate>
                                  <p:childTnLst>
                                    <p:set>
                                      <p:cBhvr>
                                        <p:cTn id="38" fill="hold"/>
                                        <p:tgtEl>
                                          <p:spTgt spid="256">
                                            <p:bg/>
                                          </p:spTgt>
                                        </p:tgtEl>
                                        <p:attrNameLst>
                                          <p:attrName>style.visibility</p:attrName>
                                        </p:attrNameLst>
                                      </p:cBhvr>
                                      <p:to>
                                        <p:strVal val="visible"/>
                                      </p:to>
                                    </p:set>
                                  </p:childTnLst>
                                </p:cTn>
                              </p:par>
                              <p:par>
                                <p:cTn id="39" presetClass="entr" nodeType="withEffect" presetSubtype="0" presetID="1" grpId="6" fill="hold">
                                  <p:stCondLst>
                                    <p:cond delay="0"/>
                                  </p:stCondLst>
                                  <p:iterate type="el" backwards="0">
                                    <p:tmAbs val="0"/>
                                  </p:iterate>
                                  <p:childTnLst>
                                    <p:set>
                                      <p:cBhvr>
                                        <p:cTn id="40" fill="hold"/>
                                        <p:tgtEl>
                                          <p:spTgt spid="256">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6" fill="hold">
                                  <p:stCondLst>
                                    <p:cond delay="0"/>
                                  </p:stCondLst>
                                  <p:iterate type="el" backwards="0">
                                    <p:tmAbs val="0"/>
                                  </p:iterate>
                                  <p:childTnLst>
                                    <p:set>
                                      <p:cBhvr>
                                        <p:cTn id="44" fill="hold"/>
                                        <p:tgtEl>
                                          <p:spTgt spid="256">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6" fill="hold">
                                  <p:stCondLst>
                                    <p:cond delay="0"/>
                                  </p:stCondLst>
                                  <p:iterate type="el" backwards="0">
                                    <p:tmAbs val="0"/>
                                  </p:iterate>
                                  <p:childTnLst>
                                    <p:set>
                                      <p:cBhvr>
                                        <p:cTn id="48" fill="hold"/>
                                        <p:tgtEl>
                                          <p:spTgt spid="256">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 grpId="7" fill="hold">
                                  <p:stCondLst>
                                    <p:cond delay="0"/>
                                  </p:stCondLst>
                                  <p:iterate type="el" backwards="0">
                                    <p:tmAbs val="0"/>
                                  </p:iterate>
                                  <p:childTnLst>
                                    <p:set>
                                      <p:cBhvr>
                                        <p:cTn id="52" fill="hold"/>
                                        <p:tgtEl>
                                          <p:spTgt spid="257"/>
                                        </p:tgtEl>
                                        <p:attrNameLst>
                                          <p:attrName>style.visibility</p:attrName>
                                        </p:attrNameLst>
                                      </p:cBhvr>
                                      <p:to>
                                        <p:strVal val="visible"/>
                                      </p:to>
                                    </p:set>
                                    <p:anim calcmode="lin" valueType="num">
                                      <p:cBhvr>
                                        <p:cTn id="53" dur="1000" fill="hold"/>
                                        <p:tgtEl>
                                          <p:spTgt spid="257"/>
                                        </p:tgtEl>
                                        <p:attrNameLst>
                                          <p:attrName>ppt_x</p:attrName>
                                        </p:attrNameLst>
                                      </p:cBhvr>
                                      <p:tavLst>
                                        <p:tav tm="0">
                                          <p:val>
                                            <p:strVal val="0-#ppt_w/2"/>
                                          </p:val>
                                        </p:tav>
                                        <p:tav tm="100000">
                                          <p:val>
                                            <p:strVal val="#ppt_x"/>
                                          </p:val>
                                        </p:tav>
                                      </p:tavLst>
                                    </p:anim>
                                    <p:anim calcmode="lin" valueType="num">
                                      <p:cBhvr>
                                        <p:cTn id="54" dur="1000" fill="hold"/>
                                        <p:tgtEl>
                                          <p:spTgt spid="2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3" grpId="1"/>
      <p:bldP build="whole" bldLvl="1" animBg="1" rev="0" advAuto="0" spid="257" grpId="7"/>
      <p:bldP build="whole" bldLvl="1" animBg="1" rev="0" advAuto="0" spid="255" grpId="2"/>
      <p:bldP build="whole" bldLvl="1" animBg="1" rev="0" advAuto="0" spid="259" grpId="4"/>
      <p:bldP build="whole" bldLvl="1" animBg="1" rev="0" advAuto="0" spid="260" grpId="5"/>
      <p:bldP build="whole" bldLvl="1" animBg="1" rev="0" advAuto="0" spid="258" grpId="3"/>
      <p:bldP build="p" bldLvl="5" animBg="1" rev="0" advAuto="0" spid="256" grpId="6"/>
    </p:bldLst>
  </p:timing>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miter lim="400000"/>
        </a:ln>
        <a:effectLst/>
        <a:sp3d/>
      </a:spPr>
      <a:bodyPr rot="0" spcFirstLastPara="1" vertOverflow="overflow" horzOverflow="overflow" vert="horz" wrap="square" lIns="101600" tIns="101600" rIns="101600" bIns="101600" numCol="1" spcCol="38100" rtlCol="0" anchor="ctr" upright="0">
        <a:spAutoFit/>
      </a:bodyPr>
      <a:lstStyle>
        <a:defPPr marL="0" marR="0" indent="0" algn="ctr" defTabSz="1168400" rtl="0" fontAlgn="auto" latinLnBrk="0" hangingPunct="0">
          <a:lnSpc>
            <a:spcPct val="80000"/>
          </a:lnSpc>
          <a:spcBef>
            <a:spcPts val="0"/>
          </a:spcBef>
          <a:spcAft>
            <a:spcPts val="0"/>
          </a:spcAft>
          <a:buClrTx/>
          <a:buSzTx/>
          <a:buFontTx/>
          <a:buNone/>
          <a:tabLst/>
          <a:defRPr b="0" baseline="0" cap="all" i="0" spc="0" strike="noStrike" sz="56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01600" tIns="101600" rIns="101600" bIns="101600" numCol="1" spcCol="38100" rtlCol="0" anchor="ctr" upright="0">
        <a:spAutoFit/>
      </a:bodyPr>
      <a:lstStyle>
        <a:def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noFill/>
          <a:miter lim="400000"/>
        </a:ln>
        <a:effectLst/>
        <a:sp3d/>
      </a:spPr>
      <a:bodyPr rot="0" spcFirstLastPara="1" vertOverflow="overflow" horzOverflow="overflow" vert="horz" wrap="square" lIns="101600" tIns="101600" rIns="101600" bIns="101600" numCol="1" spcCol="38100" rtlCol="0" anchor="ctr" upright="0">
        <a:spAutoFit/>
      </a:bodyPr>
      <a:lstStyle>
        <a:defPPr marL="0" marR="0" indent="0" algn="ctr" defTabSz="1168400" rtl="0" fontAlgn="auto" latinLnBrk="0" hangingPunct="0">
          <a:lnSpc>
            <a:spcPct val="80000"/>
          </a:lnSpc>
          <a:spcBef>
            <a:spcPts val="0"/>
          </a:spcBef>
          <a:spcAft>
            <a:spcPts val="0"/>
          </a:spcAft>
          <a:buClrTx/>
          <a:buSzTx/>
          <a:buFontTx/>
          <a:buNone/>
          <a:tabLst/>
          <a:defRPr b="0" baseline="0" cap="all" i="0" spc="0" strike="noStrike" sz="56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101600" tIns="101600" rIns="101600" bIns="101600" numCol="1" spcCol="38100" rtlCol="0" anchor="ctr" upright="0">
        <a:spAutoFit/>
      </a:bodyPr>
      <a:lstStyle>
        <a:defPPr marL="0" marR="0" indent="0" algn="l" defTabSz="1168400" rtl="0" fontAlgn="auto" latinLnBrk="0" hangingPunct="0">
          <a:lnSpc>
            <a:spcPct val="100000"/>
          </a:lnSpc>
          <a:spcBef>
            <a:spcPts val="4800"/>
          </a:spcBef>
          <a:spcAft>
            <a:spcPts val="0"/>
          </a:spcAft>
          <a:buClrTx/>
          <a:buSzTx/>
          <a:buFontTx/>
          <a:buNone/>
          <a:tabLst/>
          <a:defRPr b="0" baseline="0" cap="none" i="0" spc="0" strike="noStrike" sz="4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