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tel og undertitte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j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itteltekst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Titteltekst</a:t>
            </a:r>
          </a:p>
        </p:txBody>
      </p:sp>
      <p:sp>
        <p:nvSpPr>
          <p:cNvPr id="14" name="Brødtekst nivå én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5" name="Lysbildenummer"/>
          <p:cNvSpPr txBox="1"/>
          <p:nvPr>
            <p:ph type="sldNum" sz="quarter" idx="2"/>
          </p:nvPr>
        </p:nvSpPr>
        <p:spPr>
          <a:xfrm>
            <a:off x="12340738" y="431800"/>
            <a:ext cx="260600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tegn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ks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tekst</a:t>
            </a:r>
          </a:p>
        </p:txBody>
      </p:sp>
      <p:sp>
        <p:nvSpPr>
          <p:cNvPr id="103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04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lde – 3 per sid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ilde"/>
          <p:cNvSpPr/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Bilde"/>
          <p:cNvSpPr/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Bilde"/>
          <p:cNvSpPr/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4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itat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Bildeforklaring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122" name="Skriv et sitat her."/>
          <p:cNvSpPr txBox="1"/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Skriv et sitat her.</a:t>
            </a:r>
          </a:p>
        </p:txBody>
      </p:sp>
      <p:sp>
        <p:nvSpPr>
          <p:cNvPr id="123" name="Johnny Appleseed"/>
          <p:cNvSpPr txBox="1"/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838787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24" name="tekst"/>
          <p:cNvSpPr txBox="1"/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tekst</a:t>
            </a:r>
          </a:p>
        </p:txBody>
      </p:sp>
      <p:sp>
        <p:nvSpPr>
          <p:cNvPr id="12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itat alt.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kriv et sitat her."/>
          <p:cNvSpPr txBox="1"/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Skriv et sitat her.</a:t>
            </a:r>
          </a:p>
        </p:txBody>
      </p:sp>
      <p:sp>
        <p:nvSpPr>
          <p:cNvPr id="133" name="Bilde"/>
          <p:cNvSpPr/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Johnny Appleseed"/>
          <p:cNvSpPr txBox="1"/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3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ld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Bild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om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om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lde – horisontalt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Linje"/>
          <p:cNvSpPr/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teltekst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Titteltekst</a:t>
            </a:r>
          </a:p>
        </p:txBody>
      </p:sp>
      <p:sp>
        <p:nvSpPr>
          <p:cNvPr id="25" name="Brødtekst nivå én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6" name="Lysbildenummer"/>
          <p:cNvSpPr txBox="1"/>
          <p:nvPr>
            <p:ph type="sldNum" sz="quarter" idx="2"/>
          </p:nvPr>
        </p:nvSpPr>
        <p:spPr>
          <a:xfrm>
            <a:off x="12340738" y="431800"/>
            <a:ext cx="260600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tel og undertittel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j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Titteltekst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Titteltekst</a:t>
            </a:r>
          </a:p>
        </p:txBody>
      </p:sp>
      <p:sp>
        <p:nvSpPr>
          <p:cNvPr id="35" name="Brødtekst nivå én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6" name="Lysbildenummer"/>
          <p:cNvSpPr txBox="1"/>
          <p:nvPr>
            <p:ph type="sldNum" sz="quarter" idx="2"/>
          </p:nvPr>
        </p:nvSpPr>
        <p:spPr>
          <a:xfrm>
            <a:off x="12308158" y="419100"/>
            <a:ext cx="260599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tel – sentrert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teltekst"/>
          <p:cNvSpPr txBox="1"/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Titteltekst</a:t>
            </a:r>
          </a:p>
        </p:txBody>
      </p:sp>
      <p:sp>
        <p:nvSpPr>
          <p:cNvPr id="44" name="Lysbildenummer"/>
          <p:cNvSpPr txBox="1"/>
          <p:nvPr>
            <p:ph type="sldNum" sz="quarter" idx="2"/>
          </p:nvPr>
        </p:nvSpPr>
        <p:spPr>
          <a:xfrm>
            <a:off x="12340738" y="431800"/>
            <a:ext cx="260600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lde – vertikalt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je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Bilde"/>
          <p:cNvSpPr/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Titteltekst"/>
          <p:cNvSpPr txBox="1"/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Titteltekst</a:t>
            </a:r>
          </a:p>
        </p:txBody>
      </p:sp>
      <p:sp>
        <p:nvSpPr>
          <p:cNvPr id="54" name="Brødtekst nivå én…"/>
          <p:cNvSpPr txBox="1"/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5" name="Lysbildenummer"/>
          <p:cNvSpPr txBox="1"/>
          <p:nvPr>
            <p:ph type="sldNum" sz="quarter" idx="2"/>
          </p:nvPr>
        </p:nvSpPr>
        <p:spPr>
          <a:xfrm>
            <a:off x="12340738" y="431800"/>
            <a:ext cx="260600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tel –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ks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tekst</a:t>
            </a:r>
          </a:p>
        </p:txBody>
      </p:sp>
      <p:sp>
        <p:nvSpPr>
          <p:cNvPr id="63" name="Tit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64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tel og punkttegn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ks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tekst</a:t>
            </a:r>
          </a:p>
        </p:txBody>
      </p:sp>
      <p:sp>
        <p:nvSpPr>
          <p:cNvPr id="72" name="Tit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73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74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tel og punkttegn,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ks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tekst</a:t>
            </a:r>
          </a:p>
        </p:txBody>
      </p:sp>
      <p:sp>
        <p:nvSpPr>
          <p:cNvPr id="82" name="Tit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83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84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tel, punkttegn og bild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ks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tekst</a:t>
            </a:r>
          </a:p>
        </p:txBody>
      </p:sp>
      <p:sp>
        <p:nvSpPr>
          <p:cNvPr id="92" name="Bilde"/>
          <p:cNvSpPr/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Titteltekst"/>
          <p:cNvSpPr txBox="1"/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94" name="Brødtekst nivå én…"/>
          <p:cNvSpPr txBox="1"/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9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j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teltekst"/>
          <p:cNvSpPr txBox="1"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Titteltekst</a:t>
            </a:r>
          </a:p>
        </p:txBody>
      </p:sp>
      <p:sp>
        <p:nvSpPr>
          <p:cNvPr id="4" name="Brødtekst nivå én…"/>
          <p:cNvSpPr txBox="1"/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" name="Lysbildenummer"/>
          <p:cNvSpPr txBox="1"/>
          <p:nvPr>
            <p:ph type="sldNum" sz="quarter" idx="2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otug.cs.unlv.edu/index.php" TargetMode="External"/><Relationship Id="rId3" Type="http://schemas.openxmlformats.org/officeDocument/2006/relationships/hyperlink" Target="http://www.teigfam.net/oyvind/home/" TargetMode="External"/><Relationship Id="rId4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Relationship Id="rId3" Type="http://schemas.openxmlformats.org/officeDocument/2006/relationships/hyperlink" Target="http://www.teigfam.net/oyvind/home/technology/175-cpa-2018-fringe/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hyperlink" Target="http://www.teigfam.net/oyvind/home/technology/141-xc-is-c-plus-x/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hyperlink" Target="http://www.xmos.com/download/private/XEF216-512-TQ128-Datasheet(1.15).pdf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www.xmos.com/published/xmos-programming-guide" TargetMode="External"/><Relationship Id="rId3" Type="http://schemas.openxmlformats.org/officeDocument/2006/relationships/hyperlink" Target="https://www.xcore.com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Unravelling       concepts"/>
          <p:cNvSpPr txBox="1"/>
          <p:nvPr>
            <p:ph type="title"/>
          </p:nvPr>
        </p:nvSpPr>
        <p:spPr>
          <a:xfrm>
            <a:off x="406400" y="498392"/>
            <a:ext cx="11944995" cy="9870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b="1" sz="4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DIN Condensed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Unravelling       concepts</a:t>
            </a:r>
          </a:p>
        </p:txBody>
      </p:sp>
      <p:sp>
        <p:nvSpPr>
          <p:cNvPr id="167" name="[[combine]],"/>
          <p:cNvSpPr txBox="1"/>
          <p:nvPr/>
        </p:nvSpPr>
        <p:spPr>
          <a:xfrm>
            <a:off x="406400" y="1182417"/>
            <a:ext cx="4912072" cy="1105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>
              <a:lnSpc>
                <a:spcPct val="80000"/>
              </a:lnSpc>
              <a:spcBef>
                <a:spcPts val="0"/>
              </a:spcBef>
              <a:defRPr cap="all" sz="5100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b="1" spc="-1020">
                <a:latin typeface="Courier"/>
                <a:ea typeface="Courier"/>
                <a:cs typeface="Courier"/>
                <a:sym typeface="Courier"/>
              </a:rPr>
              <a:t>[[</a:t>
            </a:r>
            <a:r>
              <a:rPr b="1">
                <a:latin typeface="Courier"/>
                <a:ea typeface="Courier"/>
                <a:cs typeface="Courier"/>
                <a:sym typeface="Courier"/>
              </a:rPr>
              <a:t>combine</a:t>
            </a:r>
            <a:r>
              <a:rPr b="1" spc="-1020">
                <a:latin typeface="Courier"/>
                <a:ea typeface="Courier"/>
                <a:cs typeface="Courier"/>
                <a:sym typeface="Courier"/>
              </a:rPr>
              <a:t>]]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</p:txBody>
      </p:sp>
      <p:sp>
        <p:nvSpPr>
          <p:cNvPr id="168" name="[[distribute]],"/>
          <p:cNvSpPr txBox="1"/>
          <p:nvPr/>
        </p:nvSpPr>
        <p:spPr>
          <a:xfrm>
            <a:off x="406400" y="2668587"/>
            <a:ext cx="6389093" cy="1105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>
              <a:lnSpc>
                <a:spcPct val="80000"/>
              </a:lnSpc>
              <a:spcBef>
                <a:spcPts val="0"/>
              </a:spcBef>
              <a:defRPr cap="all" sz="5100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b="1" spc="-1020">
                <a:latin typeface="Courier"/>
                <a:ea typeface="Courier"/>
                <a:cs typeface="Courier"/>
                <a:sym typeface="Courier"/>
              </a:rPr>
              <a:t>[[</a:t>
            </a:r>
            <a:r>
              <a:rPr b="1">
                <a:latin typeface="Courier"/>
                <a:ea typeface="Courier"/>
                <a:cs typeface="Courier"/>
                <a:sym typeface="Courier"/>
              </a:rPr>
              <a:t>distribute</a:t>
            </a:r>
            <a:r>
              <a:rPr b="1" spc="-1020">
                <a:latin typeface="Courier"/>
                <a:ea typeface="Courier"/>
                <a:cs typeface="Courier"/>
                <a:sym typeface="Courier"/>
              </a:rPr>
              <a:t>]]</a:t>
            </a:r>
            <a:r>
              <a:rPr b="1" spc="-102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</p:txBody>
      </p:sp>
      <p:sp>
        <p:nvSpPr>
          <p:cNvPr id="169" name="[[distributable]] anD"/>
          <p:cNvSpPr txBox="1"/>
          <p:nvPr/>
        </p:nvSpPr>
        <p:spPr>
          <a:xfrm>
            <a:off x="406400" y="3470731"/>
            <a:ext cx="8224339" cy="987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>
              <a:lnSpc>
                <a:spcPct val="80000"/>
              </a:lnSpc>
              <a:spcBef>
                <a:spcPts val="0"/>
              </a:spcBef>
              <a:defRPr cap="all" sz="5100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b="1" spc="-1020">
                <a:latin typeface="Courier"/>
                <a:ea typeface="Courier"/>
                <a:cs typeface="Courier"/>
                <a:sym typeface="Courier"/>
              </a:rPr>
              <a:t>[[</a:t>
            </a:r>
            <a:r>
              <a:rPr b="1">
                <a:latin typeface="Courier"/>
                <a:ea typeface="Courier"/>
                <a:cs typeface="Courier"/>
                <a:sym typeface="Courier"/>
              </a:rPr>
              <a:t>distributable</a:t>
            </a:r>
            <a:r>
              <a:rPr b="1" spc="-1020">
                <a:latin typeface="Courier"/>
                <a:ea typeface="Courier"/>
                <a:cs typeface="Courier"/>
                <a:sym typeface="Courier"/>
              </a:rPr>
              <a:t>]] </a:t>
            </a:r>
            <a:r>
              <a:rPr b="1" sz="4700">
                <a:latin typeface="Helvetica"/>
                <a:ea typeface="Helvetica"/>
                <a:cs typeface="Helvetica"/>
                <a:sym typeface="Helvetica"/>
              </a:rPr>
              <a:t>anD</a:t>
            </a:r>
          </a:p>
        </p:txBody>
      </p:sp>
      <p:sp>
        <p:nvSpPr>
          <p:cNvPr id="170" name="[[distributed(..)] PLUS"/>
          <p:cNvSpPr txBox="1"/>
          <p:nvPr/>
        </p:nvSpPr>
        <p:spPr>
          <a:xfrm>
            <a:off x="406400" y="4154756"/>
            <a:ext cx="8352490" cy="1105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>
              <a:lnSpc>
                <a:spcPct val="80000"/>
              </a:lnSpc>
              <a:spcBef>
                <a:spcPts val="0"/>
              </a:spcBef>
              <a:defRPr cap="all" sz="5100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b="1" spc="-1020">
                <a:latin typeface="Courier"/>
                <a:ea typeface="Courier"/>
                <a:cs typeface="Courier"/>
                <a:sym typeface="Courier"/>
              </a:rPr>
              <a:t>[[</a:t>
            </a:r>
            <a:r>
              <a:rPr b="1">
                <a:latin typeface="Courier"/>
                <a:ea typeface="Courier"/>
                <a:cs typeface="Courier"/>
                <a:sym typeface="Courier"/>
              </a:rPr>
              <a:t>distributed</a:t>
            </a:r>
            <a:r>
              <a:rPr b="1" spc="-1020">
                <a:latin typeface="Courier"/>
                <a:ea typeface="Courier"/>
                <a:cs typeface="Courier"/>
                <a:sym typeface="Courier"/>
              </a:rPr>
              <a:t>(..)] </a:t>
            </a:r>
            <a:r>
              <a:rPr b="1" spc="0" sz="4700">
                <a:latin typeface="Helvetica"/>
                <a:ea typeface="Helvetica"/>
                <a:cs typeface="Helvetica"/>
                <a:sym typeface="Helvetica"/>
              </a:rPr>
              <a:t>PLUS</a:t>
            </a:r>
          </a:p>
        </p:txBody>
      </p:sp>
      <p:sp>
        <p:nvSpPr>
          <p:cNvPr id="171" name="[[combinable]],"/>
          <p:cNvSpPr txBox="1"/>
          <p:nvPr/>
        </p:nvSpPr>
        <p:spPr>
          <a:xfrm>
            <a:off x="406400" y="1925502"/>
            <a:ext cx="6389092" cy="1105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>
              <a:lnSpc>
                <a:spcPct val="80000"/>
              </a:lnSpc>
              <a:spcBef>
                <a:spcPts val="0"/>
              </a:spcBef>
              <a:defRPr cap="all" sz="5100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b="1" spc="-1020">
                <a:latin typeface="Courier"/>
                <a:ea typeface="Courier"/>
                <a:cs typeface="Courier"/>
                <a:sym typeface="Courier"/>
              </a:rPr>
              <a:t>[[</a:t>
            </a:r>
            <a:r>
              <a:rPr b="1">
                <a:latin typeface="Courier"/>
                <a:ea typeface="Courier"/>
                <a:cs typeface="Courier"/>
                <a:sym typeface="Courier"/>
              </a:rPr>
              <a:t>combinable</a:t>
            </a:r>
            <a:r>
              <a:rPr b="1" spc="-1020">
                <a:latin typeface="Courier"/>
                <a:ea typeface="Courier"/>
                <a:cs typeface="Courier"/>
                <a:sym typeface="Courier"/>
              </a:rPr>
              <a:t>]]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</a:p>
        </p:txBody>
      </p:sp>
      <p:grpSp>
        <p:nvGrpSpPr>
          <p:cNvPr id="176" name="Grupper"/>
          <p:cNvGrpSpPr/>
          <p:nvPr/>
        </p:nvGrpSpPr>
        <p:grpSpPr>
          <a:xfrm>
            <a:off x="521998" y="4876800"/>
            <a:ext cx="5678050" cy="1126240"/>
            <a:chOff x="0" y="0"/>
            <a:chExt cx="5678048" cy="1126239"/>
          </a:xfrm>
        </p:grpSpPr>
        <p:sp>
          <p:nvSpPr>
            <p:cNvPr id="172" name="and"/>
            <p:cNvSpPr txBox="1"/>
            <p:nvPr/>
          </p:nvSpPr>
          <p:spPr>
            <a:xfrm>
              <a:off x="1396825" y="21041"/>
              <a:ext cx="1943101" cy="1105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no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 b="1" cap="all" sz="4700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b="0">
                  <a:latin typeface="+mn-lt"/>
                  <a:ea typeface="+mn-ea"/>
                  <a:cs typeface="+mn-cs"/>
                  <a:sym typeface="DIN Condensed"/>
                </a:defRPr>
              </a:pPr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and</a:t>
              </a:r>
            </a:p>
          </p:txBody>
        </p:sp>
        <p:sp>
          <p:nvSpPr>
            <p:cNvPr id="173" name="par"/>
            <p:cNvSpPr txBox="1"/>
            <p:nvPr/>
          </p:nvSpPr>
          <p:spPr>
            <a:xfrm>
              <a:off x="0" y="21041"/>
              <a:ext cx="1705025" cy="1105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no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 b="1" cap="all" sz="5100">
                  <a:solidFill>
                    <a:schemeClr val="accent1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>
                <a:defRPr b="0">
                  <a:latin typeface="+mn-lt"/>
                  <a:ea typeface="+mn-ea"/>
                  <a:cs typeface="+mn-cs"/>
                  <a:sym typeface="DIN Condensed"/>
                </a:defRPr>
              </a:pPr>
              <a:r>
                <a:rPr b="1">
                  <a:latin typeface="Courier"/>
                  <a:ea typeface="Courier"/>
                  <a:cs typeface="Courier"/>
                  <a:sym typeface="Courier"/>
                </a:rPr>
                <a:t>par</a:t>
              </a:r>
            </a:p>
          </p:txBody>
        </p:sp>
        <p:sp>
          <p:nvSpPr>
            <p:cNvPr id="174" name="on"/>
            <p:cNvSpPr txBox="1"/>
            <p:nvPr/>
          </p:nvSpPr>
          <p:spPr>
            <a:xfrm>
              <a:off x="2947902" y="0"/>
              <a:ext cx="1048669" cy="1105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no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 b="1" cap="all" sz="5100">
                  <a:solidFill>
                    <a:schemeClr val="accent1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>
                <a:defRPr b="0">
                  <a:latin typeface="+mn-lt"/>
                  <a:ea typeface="+mn-ea"/>
                  <a:cs typeface="+mn-cs"/>
                  <a:sym typeface="DIN Condensed"/>
                </a:defRPr>
              </a:pPr>
              <a:r>
                <a:rPr b="1">
                  <a:latin typeface="Courier"/>
                  <a:ea typeface="Courier"/>
                  <a:cs typeface="Courier"/>
                  <a:sym typeface="Courier"/>
                </a:rPr>
                <a:t>on</a:t>
              </a:r>
            </a:p>
          </p:txBody>
        </p:sp>
        <p:sp>
          <p:nvSpPr>
            <p:cNvPr id="175" name=".."/>
            <p:cNvSpPr txBox="1"/>
            <p:nvPr/>
          </p:nvSpPr>
          <p:spPr>
            <a:xfrm>
              <a:off x="3728820" y="0"/>
              <a:ext cx="1949229" cy="1105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no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 b="1" cap="all" spc="-1020" sz="5100">
                  <a:solidFill>
                    <a:srgbClr val="FFFB00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>
                <a:defRPr b="0" spc="0">
                  <a:latin typeface="+mn-lt"/>
                  <a:ea typeface="+mn-ea"/>
                  <a:cs typeface="+mn-cs"/>
                  <a:sym typeface="DIN Condensed"/>
                </a:defRPr>
              </a:pPr>
              <a:r>
                <a:rPr b="1" spc="-1020">
                  <a:latin typeface="Courier"/>
                  <a:ea typeface="Courier"/>
                  <a:cs typeface="Courier"/>
                  <a:sym typeface="Courier"/>
                </a:rPr>
                <a:t>..</a:t>
              </a:r>
            </a:p>
          </p:txBody>
        </p:sp>
      </p:grpSp>
      <p:sp>
        <p:nvSpPr>
          <p:cNvPr id="177" name="XC"/>
          <p:cNvSpPr txBox="1"/>
          <p:nvPr/>
        </p:nvSpPr>
        <p:spPr>
          <a:xfrm>
            <a:off x="4582645" y="498392"/>
            <a:ext cx="1463725" cy="987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ctr">
              <a:lnSpc>
                <a:spcPct val="80000"/>
              </a:lnSpc>
              <a:spcBef>
                <a:spcPts val="0"/>
              </a:spcBef>
              <a:defRPr b="1" cap="all" sz="4700">
                <a:solidFill>
                  <a:srgbClr val="FFFB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DIN Condensed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XC</a:t>
            </a:r>
          </a:p>
        </p:txBody>
      </p:sp>
      <p:sp>
        <p:nvSpPr>
          <p:cNvPr id="178" name="XC"/>
          <p:cNvSpPr txBox="1"/>
          <p:nvPr/>
        </p:nvSpPr>
        <p:spPr>
          <a:xfrm>
            <a:off x="4582645" y="498392"/>
            <a:ext cx="1463725" cy="987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ctr">
              <a:lnSpc>
                <a:spcPct val="80000"/>
              </a:lnSpc>
              <a:spcBef>
                <a:spcPts val="0"/>
              </a:spcBef>
              <a:defRPr b="1" cap="all" sz="4700">
                <a:solidFill>
                  <a:srgbClr val="FFFB00">
                    <a:alpha val="18445"/>
                  </a:srgb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DIN Condensed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XC</a:t>
            </a:r>
          </a:p>
        </p:txBody>
      </p:sp>
      <p:sp>
        <p:nvSpPr>
          <p:cNvPr id="179" name="A fringe lecture"/>
          <p:cNvSpPr txBox="1"/>
          <p:nvPr/>
        </p:nvSpPr>
        <p:spPr>
          <a:xfrm>
            <a:off x="3893470" y="7516963"/>
            <a:ext cx="2802129" cy="566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cap="all" sz="3700">
                <a:solidFill>
                  <a:srgbClr val="FFFB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A fringe lecture</a:t>
            </a:r>
          </a:p>
        </p:txBody>
      </p:sp>
      <p:sp>
        <p:nvSpPr>
          <p:cNvPr id="180" name="20Aug2018"/>
          <p:cNvSpPr txBox="1"/>
          <p:nvPr/>
        </p:nvSpPr>
        <p:spPr>
          <a:xfrm>
            <a:off x="11984151" y="9448800"/>
            <a:ext cx="1009956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20Aug2018</a:t>
            </a:r>
          </a:p>
        </p:txBody>
      </p:sp>
      <p:sp>
        <p:nvSpPr>
          <p:cNvPr id="181" name="CPA 2018 IN DRESDEN, GERMANY. AUGUST 19-22, 2018…"/>
          <p:cNvSpPr txBox="1"/>
          <p:nvPr/>
        </p:nvSpPr>
        <p:spPr>
          <a:xfrm>
            <a:off x="3906455" y="6512147"/>
            <a:ext cx="8077697" cy="1083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cap="all" sz="3700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CPA 2018 IN DRESDEN, GERMANY. AUGUST 19-22, 2018</a:t>
            </a:r>
          </a:p>
          <a:p>
            <a:pPr>
              <a:lnSpc>
                <a:spcPct val="80000"/>
              </a:lnSpc>
              <a:spcBef>
                <a:spcPts val="0"/>
              </a:spcBef>
              <a:defRPr cap="all" sz="3700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COMMUNICATING PROCESS ARCHITECTURES</a:t>
            </a:r>
            <a:r>
              <a:rPr baseline="31999"/>
              <a:t>1</a:t>
            </a:r>
          </a:p>
        </p:txBody>
      </p:sp>
      <p:grpSp>
        <p:nvGrpSpPr>
          <p:cNvPr id="184" name="Grupper"/>
          <p:cNvGrpSpPr/>
          <p:nvPr/>
        </p:nvGrpSpPr>
        <p:grpSpPr>
          <a:xfrm>
            <a:off x="521998" y="8290417"/>
            <a:ext cx="10699587" cy="566423"/>
            <a:chOff x="0" y="0"/>
            <a:chExt cx="10699585" cy="566421"/>
          </a:xfrm>
        </p:grpSpPr>
        <p:sp>
          <p:nvSpPr>
            <p:cNvPr id="182" name="Linje"/>
            <p:cNvSpPr/>
            <p:nvPr/>
          </p:nvSpPr>
          <p:spPr>
            <a:xfrm>
              <a:off x="24575" y="116330"/>
              <a:ext cx="2371572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2800">
                  <a:latin typeface="+mn-lt"/>
                  <a:ea typeface="+mn-ea"/>
                  <a:cs typeface="+mn-cs"/>
                  <a:sym typeface="DIN Condensed"/>
                </a:defRPr>
              </a:pPr>
            </a:p>
          </p:txBody>
        </p:sp>
        <p:sp>
          <p:nvSpPr>
            <p:cNvPr id="183" name="1 http://wotug.cs.unlv.edu"/>
            <p:cNvSpPr txBox="1"/>
            <p:nvPr/>
          </p:nvSpPr>
          <p:spPr>
            <a:xfrm>
              <a:off x="0" y="0"/>
              <a:ext cx="10699586" cy="566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noAutofit/>
            </a:bodyPr>
            <a:lstStyle/>
            <a:p>
              <a:pPr defTabSz="457200">
                <a:spcBef>
                  <a:spcPts val="0"/>
                </a:spcBef>
                <a:defRPr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baseline="31999"/>
                <a:t>1 </a:t>
              </a:r>
              <a:r>
                <a:rPr u="sng">
                  <a:hlinkClick r:id="rId2" invalidUrl="" action="" tgtFrame="" tooltip="" history="1" highlightClick="0" endSnd="0"/>
                </a:rPr>
                <a:t>http://wotug.cs.unlv.edu</a:t>
              </a:r>
            </a:p>
          </p:txBody>
        </p:sp>
      </p:grpSp>
      <p:sp>
        <p:nvSpPr>
          <p:cNvPr id="185" name="Øyvind TEIG2…"/>
          <p:cNvSpPr txBox="1"/>
          <p:nvPr>
            <p:ph type="body" sz="quarter" idx="4294967295"/>
          </p:nvPr>
        </p:nvSpPr>
        <p:spPr>
          <a:xfrm>
            <a:off x="406400" y="6505798"/>
            <a:ext cx="3340753" cy="11051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r">
              <a:lnSpc>
                <a:spcPct val="80000"/>
              </a:lnSpc>
              <a:spcBef>
                <a:spcPts val="400"/>
              </a:spcBef>
              <a:buSzTx/>
              <a:buNone/>
              <a:defRPr cap="all" sz="3700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Øyvind TEIG</a:t>
            </a:r>
            <a:r>
              <a:rPr baseline="31999"/>
              <a:t>2</a:t>
            </a:r>
          </a:p>
          <a:p>
            <a:pPr marL="0" indent="0" algn="r">
              <a:lnSpc>
                <a:spcPct val="80000"/>
              </a:lnSpc>
              <a:spcBef>
                <a:spcPts val="400"/>
              </a:spcBef>
              <a:buSzTx/>
              <a:buNone/>
              <a:defRPr cap="all" sz="3700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Coder and blogger</a:t>
            </a:r>
          </a:p>
        </p:txBody>
      </p:sp>
      <p:sp>
        <p:nvSpPr>
          <p:cNvPr id="186" name="2 http://www.teigfam.net/oyvind/home/ = Aclassifier with 40 years of embedded and safety-critical…"/>
          <p:cNvSpPr txBox="1"/>
          <p:nvPr/>
        </p:nvSpPr>
        <p:spPr>
          <a:xfrm>
            <a:off x="521998" y="8729840"/>
            <a:ext cx="11048743" cy="757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 defTabSz="457200">
              <a:spcBef>
                <a:spcPts val="0"/>
              </a:spcBef>
              <a:defRPr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1999"/>
              <a:t>2 </a:t>
            </a:r>
            <a:r>
              <a:rPr u="sng">
                <a:hlinkClick r:id="rId3" invalidUrl="" action="" tgtFrame="" tooltip="" history="1" highlightClick="0" endSnd="0"/>
              </a:rPr>
              <a:t>http://www.teigfam.net/oyvind/home/</a:t>
            </a:r>
            <a:r>
              <a:t> = </a:t>
            </a:r>
            <a:r>
              <a:rPr i="1"/>
              <a:t>Aclassifier</a:t>
            </a:r>
            <a:r>
              <a:t> with 40 years of embedded and safety-critical </a:t>
            </a:r>
          </a:p>
          <a:p>
            <a:pPr defTabSz="457200">
              <a:spcBef>
                <a:spcPts val="0"/>
              </a:spcBef>
              <a:defRPr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 coding (including some years of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occam</a:t>
            </a:r>
            <a:r>
              <a:t>). Home lab («retired») since June 2017</a:t>
            </a:r>
          </a:p>
        </p:txBody>
      </p:sp>
      <p:sp>
        <p:nvSpPr>
          <p:cNvPr id="187" name="my 23rd WoTUG/CPA"/>
          <p:cNvSpPr/>
          <p:nvPr/>
        </p:nvSpPr>
        <p:spPr>
          <a:xfrm>
            <a:off x="9703443" y="8310604"/>
            <a:ext cx="1860948" cy="960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376" y="0"/>
                </a:moveTo>
                <a:cubicBezTo>
                  <a:pt x="3306" y="0"/>
                  <a:pt x="2437" y="1684"/>
                  <a:pt x="2437" y="3756"/>
                </a:cubicBezTo>
                <a:lnTo>
                  <a:pt x="2437" y="5549"/>
                </a:lnTo>
                <a:cubicBezTo>
                  <a:pt x="2437" y="7622"/>
                  <a:pt x="3306" y="9297"/>
                  <a:pt x="4376" y="9297"/>
                </a:cubicBezTo>
                <a:lnTo>
                  <a:pt x="7780" y="9297"/>
                </a:lnTo>
                <a:lnTo>
                  <a:pt x="0" y="21600"/>
                </a:lnTo>
                <a:lnTo>
                  <a:pt x="9826" y="9297"/>
                </a:lnTo>
                <a:lnTo>
                  <a:pt x="19661" y="9297"/>
                </a:lnTo>
                <a:cubicBezTo>
                  <a:pt x="20731" y="9297"/>
                  <a:pt x="21600" y="7622"/>
                  <a:pt x="21600" y="5549"/>
                </a:cubicBezTo>
                <a:lnTo>
                  <a:pt x="21600" y="3756"/>
                </a:lnTo>
                <a:cubicBezTo>
                  <a:pt x="21600" y="1684"/>
                  <a:pt x="20731" y="0"/>
                  <a:pt x="19661" y="0"/>
                </a:cubicBezTo>
                <a:lnTo>
                  <a:pt x="4376" y="0"/>
                </a:lnTo>
                <a:close/>
              </a:path>
            </a:pathLst>
          </a:custGeom>
          <a:ln w="12700">
            <a:solidFill>
              <a:srgbClr val="FFFB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1800">
                <a:solidFill>
                  <a:srgbClr val="FFFB00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my 23</a:t>
            </a:r>
            <a:r>
              <a:rPr baseline="31999"/>
              <a:t>rd </a:t>
            </a:r>
            <a:r>
              <a:t>WoTUG/CPA</a:t>
            </a:r>
          </a:p>
        </p:txBody>
      </p:sp>
      <p:pic>
        <p:nvPicPr>
          <p:cNvPr id="188" name="wotug CPA 40th anniversary.png" descr="wotug CPA 40th anniversar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14791" y="7194915"/>
            <a:ext cx="1391665" cy="1109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99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9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5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16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14"/>
      <p:bldP build="whole" bldLvl="1" animBg="1" rev="0" advAuto="0" spid="185" grpId="12"/>
      <p:bldP build="whole" bldLvl="1" animBg="1" rev="0" advAuto="0" spid="168" grpId="4"/>
      <p:bldP build="whole" bldLvl="1" animBg="1" rev="0" advAuto="0" spid="184" grpId="9"/>
      <p:bldP build="whole" bldLvl="1" animBg="1" rev="0" advAuto="0" spid="179" grpId="10"/>
      <p:bldP build="whole" bldLvl="1" animBg="1" rev="0" advAuto="0" spid="169" grpId="5"/>
      <p:bldP build="whole" bldLvl="1" animBg="1" rev="0" advAuto="0" spid="188" grpId="11"/>
      <p:bldP build="whole" bldLvl="1" animBg="1" rev="0" advAuto="0" spid="176" grpId="7"/>
      <p:bldP build="whole" bldLvl="1" animBg="1" rev="0" advAuto="0" spid="181" grpId="8"/>
      <p:bldP build="whole" bldLvl="1" animBg="1" rev="0" advAuto="0" spid="177" grpId="1"/>
      <p:bldP build="whole" bldLvl="1" animBg="1" rev="0" advAuto="0" spid="167" grpId="2"/>
      <p:bldP build="whole" bldLvl="1" animBg="1" rev="0" advAuto="0" spid="186" grpId="13"/>
      <p:bldP build="whole" bldLvl="1" animBg="1" rev="0" advAuto="0" spid="171" grpId="3"/>
      <p:bldP build="whole" bldLvl="1" animBg="1" rev="0" advAuto="0" spid="170" grpId="6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Inside the tool chain (from an insider)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Inside the tool chain (from an insider)</a:t>
            </a:r>
          </a:p>
        </p:txBody>
      </p:sp>
      <p:sp>
        <p:nvSpPr>
          <p:cNvPr id="304" name="The xCore compiler handles the «lowering of interfaces» onto statically and dynamically allocated channel resources…"/>
          <p:cNvSpPr txBox="1"/>
          <p:nvPr>
            <p:ph type="body" idx="1"/>
          </p:nvPr>
        </p:nvSpPr>
        <p:spPr>
          <a:xfrm>
            <a:off x="406400" y="1295747"/>
            <a:ext cx="12192001" cy="7931934"/>
          </a:xfrm>
          <a:prstGeom prst="rect">
            <a:avLst/>
          </a:prstGeom>
        </p:spPr>
        <p:txBody>
          <a:bodyPr/>
          <a:lstStyle/>
          <a:p>
            <a:pPr marL="328929" indent="-328929" defTabSz="432308">
              <a:spcBef>
                <a:spcPts val="1000"/>
              </a:spcBef>
              <a:defRPr sz="2516"/>
            </a:pPr>
            <a:r>
              <a:t>The xCore compiler handles the «lowering of interfaces» onto statically and dynamically allocated channel resources</a:t>
            </a:r>
          </a:p>
          <a:p>
            <a:pPr marL="328929" indent="-328929" defTabSz="432308">
              <a:spcBef>
                <a:spcPts val="1000"/>
              </a:spcBef>
              <a:defRPr sz="2516"/>
            </a:pPr>
            <a:r>
              <a:t>Program Content Analysis (optional but on by default) into a pca-file (xml)</a:t>
            </a:r>
          </a:p>
          <a:p>
            <a:pPr marL="328929" indent="-328929" defTabSz="432308">
              <a:spcBef>
                <a:spcPts val="1000"/>
              </a:spcBef>
              <a:defRPr sz="2516"/>
            </a:pPr>
            <a:r>
              <a:t>Compilation into Abstract Syntax Tree</a:t>
            </a:r>
          </a:p>
          <a:p>
            <a:pPr lvl="1" marL="657859" indent="-328929" defTabSz="432308">
              <a:spcBef>
                <a:spcPts val="1000"/>
              </a:spcBef>
              <a:defRPr sz="2516"/>
            </a:pPr>
            <a:r>
              <a:t>Specialisation stage using pca-file</a:t>
            </a:r>
          </a:p>
          <a:p>
            <a:pPr lvl="1" marL="657859" indent="-328929" defTabSz="432308">
              <a:spcBef>
                <a:spcPts val="1000"/>
              </a:spcBef>
              <a:defRPr sz="2516"/>
            </a:pPr>
            <a:r>
              <a:t>The XC compiler will generate multiple versions of «interface lowered» code </a:t>
            </a:r>
          </a:p>
          <a:p>
            <a:pPr lvl="2" marL="986790" indent="-328929" defTabSz="432308">
              <a:spcBef>
                <a:spcPts val="1000"/>
              </a:spcBef>
              <a:defRPr sz="2516"/>
            </a:pPr>
            <a:r>
              <a:t>for when the server and client are on different tiles or cores</a:t>
            </a:r>
          </a:p>
          <a:p>
            <a:pPr lvl="2" marL="986790" indent="-328929" defTabSz="432308">
              <a:spcBef>
                <a:spcPts val="1000"/>
              </a:spcBef>
              <a:defRPr sz="2516"/>
            </a:pPr>
            <a:r>
              <a:t>for when the server and client are actually combined</a:t>
            </a:r>
          </a:p>
          <a:p>
            <a:pPr lvl="2" marL="986790" indent="-328929" defTabSz="432308">
              <a:spcBef>
                <a:spcPts val="1000"/>
              </a:spcBef>
              <a:defRPr sz="2516"/>
            </a:pPr>
            <a:r>
              <a:t>for when the server and client are actually distributed</a:t>
            </a:r>
          </a:p>
          <a:p>
            <a:pPr lvl="2" marL="986790" indent="-328929" defTabSz="432308">
              <a:spcBef>
                <a:spcPts val="1000"/>
              </a:spcBef>
              <a:defRPr sz="2516"/>
            </a:pPr>
            <a:r>
              <a:t>for when a server may need to be re-entrant (yielding), due to a possible calling cycle</a:t>
            </a:r>
          </a:p>
          <a:p>
            <a:pPr marL="328929" indent="-328929" defTabSz="432308">
              <a:spcBef>
                <a:spcPts val="1000"/>
              </a:spcBef>
              <a:defRPr sz="2516"/>
            </a:pPr>
            <a:r>
              <a:t>The linker runs, linking together the object code, and throwing away unused (non specialised) functions</a:t>
            </a:r>
          </a:p>
          <a:p>
            <a:pPr marL="328929" indent="-328929" defTabSz="432308">
              <a:spcBef>
                <a:spcPts val="1000"/>
              </a:spcBef>
              <a:defRPr sz="2516"/>
            </a:pPr>
            <a:r>
              <a:t>In an .s-file there would be duplicate content but with different boiler plating regarding how chanends and blocks of state data (holding chanends) are used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ummary"/>
          <p:cNvSpPr txBox="1"/>
          <p:nvPr>
            <p:ph type="title" idx="4294967295"/>
          </p:nvPr>
        </p:nvSpPr>
        <p:spPr>
          <a:xfrm>
            <a:off x="406399" y="779571"/>
            <a:ext cx="6299201" cy="723901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Summary</a:t>
            </a:r>
          </a:p>
        </p:txBody>
      </p:sp>
      <p:sp>
        <p:nvSpPr>
          <p:cNvPr id="307" name="These terms are much «trial and see» (how the sw or tool works). Maybe this has to be so?…"/>
          <p:cNvSpPr txBox="1"/>
          <p:nvPr>
            <p:ph type="body" sz="half" idx="4294967295"/>
          </p:nvPr>
        </p:nvSpPr>
        <p:spPr>
          <a:xfrm>
            <a:off x="406399" y="1822450"/>
            <a:ext cx="6475783" cy="59910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4499" indent="-444499">
              <a:spcBef>
                <a:spcPts val="1400"/>
              </a:spcBef>
              <a:buClr>
                <a:schemeClr val="accent1"/>
              </a:buClr>
              <a:buChar char="▸"/>
              <a:defRPr sz="2200"/>
            </a:pPr>
            <a:r>
              <a:t>These terms are much «trial and see» (how the sw or tool works). Maybe this has to be so?</a:t>
            </a:r>
          </a:p>
          <a:p>
            <a:pPr marL="444499" indent="-444499">
              <a:spcBef>
                <a:spcPts val="1400"/>
              </a:spcBef>
              <a:buClr>
                <a:schemeClr val="accent1"/>
              </a:buClr>
              <a:buChar char="▸"/>
              <a:defRPr sz="2200"/>
            </a:pPr>
            <a:r>
              <a:t>The tool goes to extremes, with free will - guided by me, to build thread safe and smart code to utilise the cores and not make any task interfere with any other task</a:t>
            </a:r>
          </a:p>
          <a:p>
            <a:pPr marL="444499" indent="-444499">
              <a:spcBef>
                <a:spcPts val="1400"/>
              </a:spcBef>
              <a:buClr>
                <a:schemeClr val="accent1"/>
              </a:buClr>
              <a:buChar char="▸"/>
              <a:defRPr sz="2200"/>
            </a:pPr>
            <a:r>
              <a:t>Here → is my aquarium LED light PWM task that watches over light intensity. It flickered only before the algorithm was finished</a:t>
            </a:r>
          </a:p>
          <a:p>
            <a:pPr lvl="1">
              <a:spcBef>
                <a:spcPts val="1400"/>
              </a:spcBef>
              <a:buClr>
                <a:schemeClr val="accent1"/>
              </a:buClr>
              <a:buChar char="▸"/>
              <a:defRPr sz="2200"/>
            </a:pPr>
            <a:r>
              <a:t>Shared with full code and tasks for heat control, clock/calendar, day/night, soft light control, «cloud on the sky», display, buttons, I2C + SPI libraries and a radio client (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main</a:t>
            </a:r>
            <a:r>
              <a:t> shown here)</a:t>
            </a:r>
          </a:p>
        </p:txBody>
      </p:sp>
      <p:pic>
        <p:nvPicPr>
          <p:cNvPr id="308" name="2018 08 207 figurer av tre på Austrått-small.jpg" descr="2018 08 207 figurer av tre på Austrått-small.jpg"/>
          <p:cNvPicPr>
            <a:picLocks noChangeAspect="1"/>
          </p:cNvPicPr>
          <p:nvPr/>
        </p:nvPicPr>
        <p:blipFill>
          <a:blip r:embed="rId2">
            <a:extLst/>
          </a:blip>
          <a:srcRect l="26544" t="0" r="26544" b="0"/>
          <a:stretch>
            <a:fillRect/>
          </a:stretch>
        </p:blipFill>
        <p:spPr>
          <a:xfrm>
            <a:off x="7321946" y="779571"/>
            <a:ext cx="5682692" cy="8076789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There probably is no electric motor inside the xCore machines. But to me it sounds like one!"/>
          <p:cNvSpPr txBox="1"/>
          <p:nvPr/>
        </p:nvSpPr>
        <p:spPr>
          <a:xfrm>
            <a:off x="406399" y="7914114"/>
            <a:ext cx="6475783" cy="94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444500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sz="2200">
                <a:solidFill>
                  <a:srgbClr val="FFFFFF"/>
                </a:solidFill>
              </a:defRPr>
            </a:lvl1pPr>
          </a:lstStyle>
          <a:p>
            <a:pPr/>
            <a:r>
              <a:t>There probably is no electric motor inside the xCore machines. But to me it sounds like one! </a:t>
            </a:r>
          </a:p>
        </p:txBody>
      </p:sp>
      <p:sp>
        <p:nvSpPr>
          <p:cNvPr id="310" name="Austrått manor"/>
          <p:cNvSpPr txBox="1"/>
          <p:nvPr/>
        </p:nvSpPr>
        <p:spPr>
          <a:xfrm>
            <a:off x="11937327" y="8856374"/>
            <a:ext cx="10674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/>
            <a:r>
              <a:t>Austrått manor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7" grpId="1"/>
      <p:bldP build="whole" bldLvl="1" animBg="1" rev="0" advAuto="0" spid="309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2018 08 218 figurer av tre på Austrått-small.jpg" descr="2018 08 218 figurer av tre på Austrått-small.jpg"/>
          <p:cNvPicPr>
            <a:picLocks noChangeAspect="1"/>
          </p:cNvPicPr>
          <p:nvPr/>
        </p:nvPicPr>
        <p:blipFill>
          <a:blip r:embed="rId2">
            <a:extLst/>
          </a:blip>
          <a:srcRect l="0" t="4776" r="0" b="40887"/>
          <a:stretch>
            <a:fillRect/>
          </a:stretch>
        </p:blipFill>
        <p:spPr>
          <a:xfrm>
            <a:off x="11112" y="1369185"/>
            <a:ext cx="12993495" cy="4707354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Austrått manor"/>
          <p:cNvSpPr txBox="1"/>
          <p:nvPr/>
        </p:nvSpPr>
        <p:spPr>
          <a:xfrm>
            <a:off x="11937327" y="6076520"/>
            <a:ext cx="10674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/>
            <a:r>
              <a:t>Austrått manor</a:t>
            </a:r>
          </a:p>
        </p:txBody>
      </p:sp>
      <p:sp>
        <p:nvSpPr>
          <p:cNvPr id="314" name="Thank you!"/>
          <p:cNvSpPr txBox="1"/>
          <p:nvPr/>
        </p:nvSpPr>
        <p:spPr>
          <a:xfrm>
            <a:off x="4675949" y="6435567"/>
            <a:ext cx="3652902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pPr/>
            <a:r>
              <a:t>Thank you!</a:t>
            </a:r>
          </a:p>
        </p:txBody>
      </p:sp>
      <p:sp>
        <p:nvSpPr>
          <p:cNvPr id="315" name="2 extra summary pages?"/>
          <p:cNvSpPr txBox="1"/>
          <p:nvPr/>
        </p:nvSpPr>
        <p:spPr>
          <a:xfrm>
            <a:off x="3536619" y="8293215"/>
            <a:ext cx="5931562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4100">
                <a:solidFill>
                  <a:srgbClr val="FFFFFF"/>
                </a:solidFill>
              </a:defRPr>
            </a:lvl1pPr>
          </a:lstStyle>
          <a:p>
            <a:pPr/>
            <a:r>
              <a:t>2 extra summary pages?</a:t>
            </a:r>
          </a:p>
        </p:txBody>
      </p:sp>
      <p:sp>
        <p:nvSpPr>
          <p:cNvPr id="316" name="Tekst"/>
          <p:cNvSpPr txBox="1"/>
          <p:nvPr/>
        </p:nvSpPr>
        <p:spPr>
          <a:xfrm>
            <a:off x="2244216" y="7848715"/>
            <a:ext cx="17780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chemeClr val="accent1"/>
                </a:solid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838787"/>
                </a:solidFill>
              </a:defRPr>
            </a:pPr>
            <a:r>
              <a:rPr u="sng">
                <a:solidFill>
                  <a:schemeClr val="accent1"/>
                </a:solidFill>
                <a:hlinkClick r:id="rId3" invalidUrl="" action="" tgtFrame="" tooltip="" history="1" highlightClick="0" endSnd="0"/>
              </a:rPr>
              <a:t> </a:t>
            </a:r>
          </a:p>
        </p:txBody>
      </p:sp>
      <p:sp>
        <p:nvSpPr>
          <p:cNvPr id="317" name="This and more at http://www.teigfam.net/oyvind/home/technology/175-cpa-2018-fringe/"/>
          <p:cNvSpPr txBox="1"/>
          <p:nvPr/>
        </p:nvSpPr>
        <p:spPr>
          <a:xfrm>
            <a:off x="1244472" y="7522567"/>
            <a:ext cx="10515855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This and more at </a:t>
            </a:r>
            <a:r>
              <a:rPr u="sng">
                <a:hlinkClick r:id="rId3" invalidUrl="" action="" tgtFrame="" tooltip="" history="1" highlightClick="0" endSnd="0"/>
              </a:rPr>
              <a:t>http://www.teigfam.net/oyvind/home/technology/175-cpa-2018-fringe/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7" grpId="1"/>
      <p:bldP build="whole" bldLvl="1" animBg="1" rev="0" advAuto="0" spid="31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Bilde" descr="Bilde"/>
          <p:cNvPicPr>
            <a:picLocks noChangeAspect="1"/>
          </p:cNvPicPr>
          <p:nvPr/>
        </p:nvPicPr>
        <p:blipFill>
          <a:blip r:embed="rId2">
            <a:extLst/>
          </a:blip>
          <a:srcRect l="0" t="18495" r="0" b="55761"/>
          <a:stretch>
            <a:fillRect/>
          </a:stretch>
        </p:blipFill>
        <p:spPr>
          <a:xfrm>
            <a:off x="0" y="3078341"/>
            <a:ext cx="13004800" cy="1222432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From the XMOS Programming guide 1"/>
          <p:cNvSpPr txBox="1"/>
          <p:nvPr/>
        </p:nvSpPr>
        <p:spPr>
          <a:xfrm>
            <a:off x="120974" y="7100307"/>
            <a:ext cx="454169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From the XMOS Programming guide </a:t>
            </a:r>
            <a:r>
              <a:rPr baseline="31999"/>
              <a:t>1</a:t>
            </a:r>
          </a:p>
        </p:txBody>
      </p:sp>
      <p:pic>
        <p:nvPicPr>
          <p:cNvPr id="321" name="Bilde" descr="Bilde"/>
          <p:cNvPicPr>
            <a:picLocks noChangeAspect="1"/>
          </p:cNvPicPr>
          <p:nvPr/>
        </p:nvPicPr>
        <p:blipFill>
          <a:blip r:embed="rId2">
            <a:extLst/>
          </a:blip>
          <a:srcRect l="0" t="44199" r="0" b="21262"/>
          <a:stretch>
            <a:fillRect/>
          </a:stretch>
        </p:blipFill>
        <p:spPr>
          <a:xfrm>
            <a:off x="0" y="4338851"/>
            <a:ext cx="13004800" cy="1640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Bilde" descr="Bilde"/>
          <p:cNvPicPr>
            <a:picLocks noChangeAspect="1"/>
          </p:cNvPicPr>
          <p:nvPr/>
        </p:nvPicPr>
        <p:blipFill>
          <a:blip r:embed="rId2">
            <a:extLst/>
          </a:blip>
          <a:srcRect l="0" t="77986" r="0" b="0"/>
          <a:stretch>
            <a:fillRect/>
          </a:stretch>
        </p:blipFill>
        <p:spPr>
          <a:xfrm>
            <a:off x="0" y="6016838"/>
            <a:ext cx="13004801" cy="1045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Bilde" descr="Bilde"/>
          <p:cNvPicPr>
            <a:picLocks noChangeAspect="1"/>
          </p:cNvPicPr>
          <p:nvPr/>
        </p:nvPicPr>
        <p:blipFill>
          <a:blip r:embed="rId2">
            <a:extLst/>
          </a:blip>
          <a:srcRect l="0" t="0" r="0" b="81890"/>
          <a:stretch>
            <a:fillRect/>
          </a:stretch>
        </p:blipFill>
        <p:spPr>
          <a:xfrm>
            <a:off x="0" y="2218313"/>
            <a:ext cx="13004800" cy="859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1" grpId="2"/>
      <p:bldP build="whole" bldLvl="1" animBg="1" rev="0" advAuto="0" spid="319" grpId="1"/>
      <p:bldP build="whole" bldLvl="1" animBg="1" rev="0" advAuto="0" spid="322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ollected mostly on xcore exchange and from her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Collected mostly on xcore exchange and from here</a:t>
            </a:r>
          </a:p>
        </p:txBody>
      </p:sp>
      <p:sp>
        <p:nvSpPr>
          <p:cNvPr id="326" name="Channels cannot be used between combined tasks…"/>
          <p:cNvSpPr txBox="1"/>
          <p:nvPr>
            <p:ph type="body" idx="1"/>
          </p:nvPr>
        </p:nvSpPr>
        <p:spPr>
          <a:xfrm>
            <a:off x="406399" y="1221651"/>
            <a:ext cx="12192001" cy="8259785"/>
          </a:xfrm>
          <a:prstGeom prst="rect">
            <a:avLst/>
          </a:prstGeom>
        </p:spPr>
        <p:txBody>
          <a:bodyPr/>
          <a:lstStyle/>
          <a:p>
            <a:pPr marL="320040" indent="-320040" defTabSz="420624">
              <a:spcBef>
                <a:spcPts val="100"/>
              </a:spcBef>
              <a:defRPr sz="2448"/>
            </a:pPr>
            <a:r>
              <a:t>Channels cannot be used between combined tasks</a:t>
            </a:r>
          </a:p>
          <a:p>
            <a:pPr marL="320040" indent="-320040" defTabSz="420624">
              <a:spcBef>
                <a:spcPts val="100"/>
              </a:spcBef>
              <a:defRPr sz="2448"/>
            </a:pPr>
            <a:r>
              <a:t>A distributable task can be implemented very efficiently if all the tasks it connects to are on the same tile</a:t>
            </a:r>
          </a:p>
          <a:p>
            <a:pPr marL="320040" indent="-320040" defTabSz="420624">
              <a:spcBef>
                <a:spcPts val="100"/>
              </a:spcBef>
              <a:defRPr sz="2448"/>
            </a:pPr>
            <a:r>
              <a:t>Distributed doesn't require its own cycles. Basically calling a function where the calling thread uses its cycles to run the code</a:t>
            </a:r>
          </a:p>
          <a:p>
            <a:pPr marL="320040" indent="-320040" defTabSz="420624">
              <a:spcBef>
                <a:spcPts val="100"/>
              </a:spcBef>
              <a:defRPr sz="2448"/>
            </a:pPr>
            <a:r>
              <a:t>Either of these cause the compiler to emit different versions of the same task which may be</a:t>
            </a:r>
          </a:p>
          <a:p>
            <a:pPr marL="320040" indent="-320040" defTabSz="420624">
              <a:spcBef>
                <a:spcPts val="100"/>
              </a:spcBef>
              <a:defRPr sz="2448"/>
            </a:pPr>
            <a:r>
              <a:t>    Combined: Suitable for select combining, forked and run as an stand alone task</a:t>
            </a:r>
          </a:p>
          <a:p>
            <a:pPr marL="320040" indent="-320040" defTabSz="420624">
              <a:spcBef>
                <a:spcPts val="100"/>
              </a:spcBef>
              <a:defRPr sz="2448"/>
            </a:pPr>
            <a:r>
              <a:t>    Distributed: select flattening, inlined as a function</a:t>
            </a:r>
          </a:p>
          <a:p>
            <a:pPr marL="320040" indent="-320040" defTabSz="420624">
              <a:spcBef>
                <a:spcPts val="100"/>
              </a:spcBef>
              <a:defRPr sz="2448"/>
            </a:pPr>
            <a:r>
              <a:t>	In each case the functionality/logic is the same, however the implementation (and timing) may be significantly different</a:t>
            </a:r>
          </a:p>
          <a:p>
            <a:pPr marL="320040" indent="-320040" defTabSz="420624">
              <a:spcBef>
                <a:spcPts val="100"/>
              </a:spcBef>
              <a:defRPr sz="2448"/>
            </a:pPr>
            <a:r>
              <a:t>If they are 'distributed' or 'combined' then the code runs in quite different ways viz </a:t>
            </a:r>
          </a:p>
          <a:p>
            <a:pPr marL="320040" indent="-320040" defTabSz="420624">
              <a:spcBef>
                <a:spcPts val="100"/>
              </a:spcBef>
              <a:defRPr sz="2448"/>
            </a:pPr>
            <a:r>
              <a:t>    Combined: on a another core co-operatively multitasking with other tasks</a:t>
            </a:r>
          </a:p>
          <a:p>
            <a:pPr marL="320040" indent="-320040" defTabSz="420624">
              <a:spcBef>
                <a:spcPts val="100"/>
              </a:spcBef>
              <a:defRPr sz="2448"/>
            </a:pPr>
            <a:r>
              <a:t>    Distributed: on the caller's stack/core </a:t>
            </a:r>
          </a:p>
          <a:p>
            <a:pPr marL="320040" indent="-320040" defTabSz="420624">
              <a:spcBef>
                <a:spcPts val="100"/>
              </a:spcBef>
              <a:defRPr sz="2448"/>
            </a:pPr>
            <a:r>
              <a:t>Implicit 'decay' to weaker attributes viz: distributed-&gt;combined-&gt;single-core</a:t>
            </a:r>
          </a:p>
          <a:p>
            <a:pPr marL="320040" indent="-320040" defTabSz="420624">
              <a:spcBef>
                <a:spcPts val="100"/>
              </a:spcBef>
              <a:defRPr sz="2448"/>
            </a:pPr>
            <a:r>
              <a:t>Indeed the compiler emits all the code necessary for the linker to chose the eventual usage - throwing the rest away!</a:t>
            </a:r>
          </a:p>
          <a:p>
            <a:pPr marL="320040" indent="-320040" defTabSz="420624">
              <a:spcBef>
                <a:spcPts val="100"/>
              </a:spcBef>
              <a:defRPr sz="2448"/>
            </a:pPr>
            <a: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I have no other association with xmos than I used to have with INMOS: null ,…"/>
          <p:cNvSpPr txBox="1"/>
          <p:nvPr>
            <p:ph type="body" sz="half" idx="4294967295"/>
          </p:nvPr>
        </p:nvSpPr>
        <p:spPr>
          <a:xfrm>
            <a:off x="506600" y="427278"/>
            <a:ext cx="12224207" cy="2153727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1100"/>
              </a:spcBef>
              <a:buClrTx/>
              <a:buSzTx/>
              <a:buFontTx/>
              <a:buNone/>
              <a:defRPr cap="all" sz="3000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I have no other association with xmos than I used to have with INMOS: </a:t>
            </a:r>
            <a:r>
              <a:rPr cap="none" spc="-299">
                <a:latin typeface="Courier"/>
                <a:ea typeface="Courier"/>
                <a:cs typeface="Courier"/>
                <a:sym typeface="Courier"/>
              </a:rPr>
              <a:t>null</a:t>
            </a:r>
            <a:r>
              <a:t> ,</a:t>
            </a:r>
          </a:p>
          <a:p>
            <a:pPr marL="0" indent="0" algn="ctr">
              <a:lnSpc>
                <a:spcPct val="80000"/>
              </a:lnSpc>
              <a:spcBef>
                <a:spcPts val="1100"/>
              </a:spcBef>
              <a:buClrTx/>
              <a:buSzTx/>
              <a:buFontTx/>
              <a:buNone/>
              <a:defRPr cap="all" sz="3000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except the occasional contact through mail or the xcore forum,</a:t>
            </a:r>
          </a:p>
          <a:p>
            <a:pPr marL="0" indent="0" algn="ctr">
              <a:lnSpc>
                <a:spcPct val="80000"/>
              </a:lnSpc>
              <a:spcBef>
                <a:spcPts val="1100"/>
              </a:spcBef>
              <a:buClrTx/>
              <a:buSzTx/>
              <a:buFontTx/>
              <a:buNone/>
              <a:defRPr cap="all" sz="3000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cap="none" i="1">
                <a:latin typeface="Helvetica"/>
                <a:ea typeface="Helvetica"/>
                <a:cs typeface="Helvetica"/>
                <a:sym typeface="Helvetica"/>
              </a:rPr>
              <a:t>ie</a:t>
            </a:r>
            <a:r>
              <a:t> No money, no gifts, no ads, no nothing..</a:t>
            </a:r>
          </a:p>
          <a:p>
            <a:pPr marL="0" indent="0" algn="ctr">
              <a:lnSpc>
                <a:spcPct val="80000"/>
              </a:lnSpc>
              <a:spcBef>
                <a:spcPts val="1100"/>
              </a:spcBef>
              <a:buClrTx/>
              <a:buSzTx/>
              <a:buFontTx/>
              <a:buNone/>
              <a:defRPr cap="all" sz="3000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..Only fun and expenses</a:t>
            </a:r>
          </a:p>
        </p:txBody>
      </p:sp>
      <p:pic>
        <p:nvPicPr>
          <p:cNvPr id="191" name="174_fig1_aquarium_with_LED_light_and_undertank_heating_with_controller_box_by_oyvind_teig_july_2018_x900.jpg" descr="174_fig1_aquarium_with_LED_light_and_undertank_heating_with_controller_box_by_oyvind_teig_july_2018_x9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581004"/>
            <a:ext cx="6502401" cy="43638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151_fig2_oyvind_teig_aquarium_controller_based_on_xmos_startkit_x900.jpg" descr="151_fig2_oyvind_teig_aquarium_controller_based_on_xmos_startkit_x90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8703" y="2581004"/>
            <a:ext cx="6386097" cy="436383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But I do use xmos boards in my rather extended aquarium project…"/>
          <p:cNvSpPr txBox="1"/>
          <p:nvPr/>
        </p:nvSpPr>
        <p:spPr>
          <a:xfrm>
            <a:off x="1582070" y="7219125"/>
            <a:ext cx="9840660" cy="1511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ctr">
              <a:lnSpc>
                <a:spcPct val="80000"/>
              </a:lnSpc>
              <a:spcBef>
                <a:spcPts val="1100"/>
              </a:spcBef>
              <a:defRPr cap="all" sz="3000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But I do use xmos boards in my rather extended aquarium project</a:t>
            </a:r>
          </a:p>
          <a:p>
            <a:pPr algn="ctr">
              <a:lnSpc>
                <a:spcPct val="80000"/>
              </a:lnSpc>
              <a:spcBef>
                <a:spcPts val="1100"/>
              </a:spcBef>
              <a:defRPr cap="all" sz="3000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and as a background for my xmos related blogging (same disclaimer).</a:t>
            </a:r>
          </a:p>
          <a:p>
            <a:pPr algn="ctr">
              <a:lnSpc>
                <a:spcPct val="80000"/>
              </a:lnSpc>
              <a:spcBef>
                <a:spcPts val="1100"/>
              </a:spcBef>
              <a:defRPr cap="all" sz="3000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like in the note « </a:t>
            </a:r>
            <a:r>
              <a:rPr>
                <a:solidFill>
                  <a:srgbClr val="FFFFFF"/>
                </a:solidFill>
              </a:rPr>
              <a:t>XC is C plus X</a:t>
            </a:r>
            <a:r>
              <a:t>»</a:t>
            </a:r>
            <a:r>
              <a:rPr baseline="31999"/>
              <a:t>3</a:t>
            </a:r>
          </a:p>
        </p:txBody>
      </p:sp>
      <p:sp>
        <p:nvSpPr>
          <p:cNvPr id="194" name="Disclaimer:"/>
          <p:cNvSpPr txBox="1"/>
          <p:nvPr/>
        </p:nvSpPr>
        <p:spPr>
          <a:xfrm rot="20207333">
            <a:off x="240935" y="426754"/>
            <a:ext cx="1623823" cy="482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1100"/>
              </a:spcBef>
              <a:defRPr cap="all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Disclaimer:</a:t>
            </a:r>
          </a:p>
        </p:txBody>
      </p:sp>
      <p:grpSp>
        <p:nvGrpSpPr>
          <p:cNvPr id="197" name="Grupper"/>
          <p:cNvGrpSpPr/>
          <p:nvPr/>
        </p:nvGrpSpPr>
        <p:grpSpPr>
          <a:xfrm>
            <a:off x="454322" y="8601053"/>
            <a:ext cx="9840660" cy="981467"/>
            <a:chOff x="0" y="0"/>
            <a:chExt cx="9840659" cy="981466"/>
          </a:xfrm>
        </p:grpSpPr>
        <p:sp>
          <p:nvSpPr>
            <p:cNvPr id="195" name="3 http://www.teigfam.net/oyvind/home/technology/141-xc-is-c-plus-x/"/>
            <p:cNvSpPr txBox="1"/>
            <p:nvPr/>
          </p:nvSpPr>
          <p:spPr>
            <a:xfrm>
              <a:off x="0" y="0"/>
              <a:ext cx="9840660" cy="9814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300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</a:p>
            <a:p>
              <a:pPr>
                <a:lnSpc>
                  <a:spcPct val="80000"/>
                </a:lnSpc>
                <a:spcBef>
                  <a:spcPts val="0"/>
                </a:spcBef>
                <a:defRPr cap="all" sz="300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r>
                <a:rPr baseline="31999"/>
                <a:t>3 </a:t>
              </a:r>
              <a:r>
                <a:rPr cap="none" sz="2000" u="sng">
                  <a:latin typeface="Helvetica"/>
                  <a:ea typeface="Helvetica"/>
                  <a:cs typeface="Helvetica"/>
                  <a:sym typeface="Helvetica"/>
                  <a:hlinkClick r:id="rId4" invalidUrl="" action="" tgtFrame="" tooltip="" history="1" highlightClick="0" endSnd="0"/>
                </a:rPr>
                <a:t>http://www.teigfam.net/oyvind/home/technology/141-xc-is-c-plus-x/</a:t>
              </a:r>
            </a:p>
          </p:txBody>
        </p:sp>
        <p:sp>
          <p:nvSpPr>
            <p:cNvPr id="196" name="Linje"/>
            <p:cNvSpPr/>
            <p:nvPr/>
          </p:nvSpPr>
          <p:spPr>
            <a:xfrm>
              <a:off x="0" y="286750"/>
              <a:ext cx="2796878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2800">
                  <a:latin typeface="+mn-lt"/>
                  <a:ea typeface="+mn-ea"/>
                  <a:cs typeface="+mn-cs"/>
                  <a:sym typeface="DIN Condensed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3"/>
      <p:bldP build="whole" bldLvl="1" animBg="1" rev="0" advAuto="0" spid="190" grpId="1"/>
      <p:bldP build="whole" bldLvl="1" animBg="1" rev="0" advAuto="0" spid="191" grpId="2"/>
      <p:bldP build="whole" bldLvl="1" animBg="1" rev="0" advAuto="0" spid="197" grpId="5"/>
      <p:bldP build="whole" bldLvl="1" animBg="1" rev="0" advAuto="0" spid="193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US ‘X’?"/>
          <p:cNvSpPr txBox="1"/>
          <p:nvPr>
            <p:ph type="title"/>
          </p:nvPr>
        </p:nvSpPr>
        <p:spPr>
          <a:xfrm>
            <a:off x="450937" y="1589065"/>
            <a:ext cx="6875528" cy="2733459"/>
          </a:xfrm>
          <a:prstGeom prst="rect">
            <a:avLst/>
          </a:prstGeom>
        </p:spPr>
        <p:txBody>
          <a:bodyPr>
            <a:noAutofit/>
          </a:bodyPr>
          <a:lstStyle/>
          <a:p>
            <a:pPr/>
            <a:r>
              <a:t>PLUS ‘X’</a:t>
            </a:r>
            <a:r>
              <a:rPr>
                <a:solidFill>
                  <a:srgbClr val="FFFB00"/>
                </a:solidFill>
              </a:rPr>
              <a:t>?</a:t>
            </a:r>
          </a:p>
        </p:txBody>
      </p:sp>
      <p:grpSp>
        <p:nvGrpSpPr>
          <p:cNvPr id="202" name="Grupper"/>
          <p:cNvGrpSpPr/>
          <p:nvPr/>
        </p:nvGrpSpPr>
        <p:grpSpPr>
          <a:xfrm>
            <a:off x="6778469" y="1589065"/>
            <a:ext cx="1561927" cy="5923159"/>
            <a:chOff x="0" y="0"/>
            <a:chExt cx="1561926" cy="5923157"/>
          </a:xfrm>
        </p:grpSpPr>
        <p:sp>
          <p:nvSpPr>
            <p:cNvPr id="200" name="!"/>
            <p:cNvSpPr txBox="1"/>
            <p:nvPr/>
          </p:nvSpPr>
          <p:spPr>
            <a:xfrm>
              <a:off x="0" y="0"/>
              <a:ext cx="1561927" cy="19521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 cap="all" sz="1700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DIN Condensed"/>
                </a:defRPr>
              </a:lvl1pPr>
            </a:lstStyle>
            <a:p>
              <a:pPr/>
              <a:r>
                <a:t>!</a:t>
              </a:r>
            </a:p>
          </p:txBody>
        </p:sp>
        <p:sp>
          <p:nvSpPr>
            <p:cNvPr id="201" name="‘X’ the unknown, no question-mark. but fun"/>
            <p:cNvSpPr txBox="1"/>
            <p:nvPr/>
          </p:nvSpPr>
          <p:spPr>
            <a:xfrm>
              <a:off x="0" y="2101458"/>
              <a:ext cx="1561927" cy="3821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 cap="all" sz="410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DIN Condensed"/>
                </a:defRPr>
              </a:lvl1pPr>
            </a:lstStyle>
            <a:p>
              <a:pPr/>
              <a:r>
                <a:t>‘X’ the unknown, no question-mark. but fun</a:t>
              </a:r>
            </a:p>
          </p:txBody>
        </p:sp>
      </p:grpSp>
      <p:pic>
        <p:nvPicPr>
          <p:cNvPr id="203" name="Bilde" descr="Bild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3095" y="3703223"/>
            <a:ext cx="4269065" cy="6037677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</p:pic>
      <p:pic>
        <p:nvPicPr>
          <p:cNvPr id="204" name="Bilde" descr="Bilde"/>
          <p:cNvPicPr>
            <a:picLocks noChangeAspect="1"/>
          </p:cNvPicPr>
          <p:nvPr/>
        </p:nvPicPr>
        <p:blipFill>
          <a:blip r:embed="rId2">
            <a:extLst/>
          </a:blip>
          <a:srcRect l="19982" t="71536" r="19982" b="25088"/>
          <a:stretch>
            <a:fillRect/>
          </a:stretch>
        </p:blipFill>
        <p:spPr>
          <a:xfrm>
            <a:off x="1482768" y="7524923"/>
            <a:ext cx="10591370" cy="842274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</p:pic>
      <p:sp>
        <p:nvSpPr>
          <p:cNvPr id="205" name="C"/>
          <p:cNvSpPr txBox="1"/>
          <p:nvPr/>
        </p:nvSpPr>
        <p:spPr>
          <a:xfrm rot="20207333">
            <a:off x="-381549" y="1347933"/>
            <a:ext cx="1664971" cy="3911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1100"/>
              </a:spcBef>
              <a:defRPr cap="all" sz="300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C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1"/>
      <p:bldP build="whole" bldLvl="1" animBg="1" rev="0" advAuto="0" spid="203" grpId="2"/>
      <p:bldP build="whole" bldLvl="1" animBg="1" rev="0" advAuto="0" spid="203" grpId="3"/>
      <p:bldP build="whole" bldLvl="1" animBg="1" rev="0" advAuto="0" spid="204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void handle (server interface button_if_t i_but[3]) {…"/>
          <p:cNvSpPr txBox="1"/>
          <p:nvPr/>
        </p:nvSpPr>
        <p:spPr>
          <a:xfrm>
            <a:off x="503466" y="1733032"/>
            <a:ext cx="4641318" cy="428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void</a:t>
            </a:r>
            <a:r>
              <a:t> handle (</a:t>
            </a:r>
            <a:r>
              <a:rPr>
                <a:solidFill>
                  <a:srgbClr val="931A68"/>
                </a:solidFill>
              </a:rPr>
              <a:t>server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interface</a:t>
            </a:r>
            <a:r>
              <a:t> button_if_t i_but[3])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cnt = 0;</a:t>
            </a:r>
            <a:br/>
            <a:r>
              <a:t>    </a:t>
            </a:r>
            <a:r>
              <a:rPr>
                <a:solidFill>
                  <a:srgbClr val="931A68"/>
                </a:solidFill>
              </a:rPr>
              <a:t>timer</a:t>
            </a:r>
            <a:r>
              <a:t> tmr;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  time;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006141"/>
                </a:solidFill>
              </a:rPr>
              <a:t>bool</a:t>
            </a:r>
            <a:r>
              <a:t>  timeout = </a:t>
            </a:r>
            <a:r>
              <a:rPr>
                <a:solidFill>
                  <a:srgbClr val="0326CC"/>
                </a:solidFill>
              </a:rPr>
              <a:t>false</a:t>
            </a:r>
            <a:r>
              <a:t>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tmr :&gt; time;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while</a:t>
            </a:r>
            <a:r>
              <a:t> (1)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select</a:t>
            </a:r>
            <a:r>
              <a:t>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</a:t>
            </a:r>
            <a:r>
              <a:rPr>
                <a:solidFill>
                  <a:srgbClr val="931A68"/>
                </a:solidFill>
              </a:rPr>
              <a:t>case</a:t>
            </a:r>
            <a:r>
              <a:t> i_but[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i].but (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ms) :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</a:t>
            </a:r>
            <a:r>
              <a:rPr>
                <a:solidFill>
                  <a:srgbClr val="4E9072"/>
                </a:solidFill>
              </a:rPr>
              <a:t>// Do something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timeout = </a:t>
            </a:r>
            <a:r>
              <a:rPr>
                <a:solidFill>
                  <a:srgbClr val="0326CC"/>
                </a:solidFill>
              </a:rPr>
              <a:t>false</a:t>
            </a:r>
            <a:r>
              <a:t>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</a:t>
            </a:r>
            <a:r>
              <a:rPr>
                <a:solidFill>
                  <a:srgbClr val="931A68"/>
                </a:solidFill>
              </a:rPr>
              <a:t>break</a:t>
            </a:r>
            <a:r>
              <a:t>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}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</a:t>
            </a:r>
            <a:r>
              <a:rPr>
                <a:solidFill>
                  <a:srgbClr val="931A68"/>
                </a:solidFill>
              </a:rPr>
              <a:t>case</a:t>
            </a:r>
            <a:r>
              <a:t> tmr </a:t>
            </a:r>
            <a:r>
              <a:rPr>
                <a:solidFill>
                  <a:srgbClr val="931A68"/>
                </a:solidFill>
              </a:rPr>
              <a:t>when</a:t>
            </a:r>
            <a:r>
              <a:t> </a:t>
            </a:r>
            <a:r>
              <a:rPr>
                <a:solidFill>
                  <a:srgbClr val="793D93"/>
                </a:solidFill>
              </a:rPr>
              <a:t>timerafter</a:t>
            </a:r>
            <a:r>
              <a:t>(time) :&gt; </a:t>
            </a:r>
            <a:r>
              <a:rPr>
                <a:solidFill>
                  <a:srgbClr val="931A68"/>
                </a:solidFill>
              </a:rPr>
              <a:t>void</a:t>
            </a:r>
            <a:r>
              <a:t>: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timeout = </a:t>
            </a:r>
            <a:r>
              <a:rPr>
                <a:solidFill>
                  <a:srgbClr val="0326CC"/>
                </a:solidFill>
              </a:rPr>
              <a:t>true</a:t>
            </a:r>
            <a:r>
              <a:t>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time += XS1_TIMER_HZ; </a:t>
            </a:r>
            <a:r>
              <a:rPr>
                <a:solidFill>
                  <a:srgbClr val="4E9072"/>
                </a:solidFill>
              </a:rPr>
              <a:t>// One second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</a:t>
            </a:r>
            <a:r>
              <a:rPr>
                <a:solidFill>
                  <a:srgbClr val="931A68"/>
                </a:solidFill>
              </a:rPr>
              <a:t>break</a:t>
            </a:r>
            <a:r>
              <a:t>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}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}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cnt++;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4E907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}</a:t>
            </a:r>
            <a:endParaRPr>
              <a:solidFill>
                <a:srgbClr val="000000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  <p:sp>
        <p:nvSpPr>
          <p:cNvPr id="208" name="int main (void) {…"/>
          <p:cNvSpPr txBox="1"/>
          <p:nvPr/>
        </p:nvSpPr>
        <p:spPr>
          <a:xfrm>
            <a:off x="503466" y="6192758"/>
            <a:ext cx="3132312" cy="275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int</a:t>
            </a:r>
            <a:r>
              <a:t> main (</a:t>
            </a:r>
            <a:r>
              <a:rPr>
                <a:solidFill>
                  <a:srgbClr val="931A68"/>
                </a:solidFill>
              </a:rPr>
              <a:t>void</a:t>
            </a:r>
            <a:r>
              <a:t>)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interface</a:t>
            </a:r>
            <a:r>
              <a:t> button_if_t i_but[3];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par</a:t>
            </a:r>
            <a:r>
              <a:t>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4E907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          </a:t>
            </a:r>
            <a:br/>
            <a:r>
              <a:t>        </a:t>
            </a:r>
            <a:r>
              <a:rPr>
                <a:solidFill>
                  <a:srgbClr val="931A68"/>
                </a:solidFill>
              </a:rPr>
              <a:t>par</a:t>
            </a:r>
            <a:r>
              <a:t>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handle (i_but);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button (i_but[0]);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button (i_but[1]);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button (i_but[2]);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}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931A68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return</a:t>
            </a:r>
            <a:r>
              <a:rPr>
                <a:solidFill>
                  <a:srgbClr val="000000"/>
                </a:solidFill>
              </a:rPr>
              <a:t> 0;</a:t>
            </a:r>
            <a:endParaRPr>
              <a:solidFill>
                <a:srgbClr val="000000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  <p:sp>
        <p:nvSpPr>
          <p:cNvPr id="209" name="interface button_if_t {…"/>
          <p:cNvSpPr txBox="1"/>
          <p:nvPr/>
        </p:nvSpPr>
        <p:spPr>
          <a:xfrm>
            <a:off x="503466" y="455128"/>
            <a:ext cx="2126309" cy="661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interface</a:t>
            </a:r>
            <a:r>
              <a:t> button_if_t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void</a:t>
            </a:r>
            <a:r>
              <a:t> but (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x);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};</a:t>
            </a:r>
          </a:p>
        </p:txBody>
      </p:sp>
      <p:sp>
        <p:nvSpPr>
          <p:cNvPr id="210" name="Constraint check for tile[0]:…"/>
          <p:cNvSpPr txBox="1"/>
          <p:nvPr/>
        </p:nvSpPr>
        <p:spPr>
          <a:xfrm>
            <a:off x="6940140" y="875759"/>
            <a:ext cx="5144320" cy="123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Constraint check for tile[0]: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Cores available:            8,   used:          4 .  OKAY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Timers available:          10,   used:          4 .  OKAY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Chanends available:        32,   used:          6 .  OKAY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Memory available:       65536,   used:       1464 .  OKAY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(Stack: 372, Code: 882, Data: 210)</a:t>
            </a:r>
          </a:p>
        </p:txBody>
      </p:sp>
      <p:sp>
        <p:nvSpPr>
          <p:cNvPr id="211" name="01…"/>
          <p:cNvSpPr txBox="1"/>
          <p:nvPr/>
        </p:nvSpPr>
        <p:spPr>
          <a:xfrm>
            <a:off x="137666" y="455128"/>
            <a:ext cx="365801" cy="866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01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02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03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04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05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06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07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08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09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10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11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12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13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14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15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16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17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18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19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20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21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22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23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24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25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26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27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28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29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30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31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32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33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34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35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36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37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39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40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41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42</a:t>
            </a:r>
            <a:endParaRPr>
              <a:solidFill>
                <a:srgbClr val="931A68"/>
              </a:solidFill>
            </a:endParaRPr>
          </a:p>
        </p:txBody>
      </p:sp>
      <p:sp>
        <p:nvSpPr>
          <p:cNvPr id="212" name="XC"/>
          <p:cNvSpPr txBox="1"/>
          <p:nvPr>
            <p:ph type="body" sz="quarter" idx="4294967295"/>
          </p:nvPr>
        </p:nvSpPr>
        <p:spPr>
          <a:xfrm>
            <a:off x="5900966" y="124433"/>
            <a:ext cx="847268" cy="661392"/>
          </a:xfrm>
          <a:prstGeom prst="rect">
            <a:avLst/>
          </a:prstGeom>
        </p:spPr>
        <p:txBody>
          <a:bodyPr/>
          <a:lstStyle>
            <a:lvl1pPr marL="0" indent="0" defTabSz="449833">
              <a:lnSpc>
                <a:spcPct val="80000"/>
              </a:lnSpc>
              <a:spcBef>
                <a:spcPts val="2100"/>
              </a:spcBef>
              <a:defRPr cap="all" sz="4312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XC</a:t>
            </a:r>
          </a:p>
        </p:txBody>
      </p:sp>
      <p:sp>
        <p:nvSpPr>
          <p:cNvPr id="213" name="1"/>
          <p:cNvSpPr txBox="1"/>
          <p:nvPr/>
        </p:nvSpPr>
        <p:spPr>
          <a:xfrm>
            <a:off x="5900966" y="875759"/>
            <a:ext cx="847268" cy="481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303783">
              <a:lnSpc>
                <a:spcPct val="80000"/>
              </a:lnSpc>
              <a:spcBef>
                <a:spcPts val="14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cap="all" sz="2912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14" name="typedef enum {false,true} bool;"/>
          <p:cNvSpPr txBox="1"/>
          <p:nvPr/>
        </p:nvSpPr>
        <p:spPr>
          <a:xfrm>
            <a:off x="503466" y="1211791"/>
            <a:ext cx="2713144" cy="280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typedef</a:t>
            </a:r>
            <a:r>
              <a:t> </a:t>
            </a:r>
            <a:r>
              <a:rPr>
                <a:solidFill>
                  <a:srgbClr val="931A68"/>
                </a:solidFill>
              </a:rPr>
              <a:t>enum</a:t>
            </a:r>
            <a:r>
              <a:t> {false,</a:t>
            </a:r>
            <a:r>
              <a:rPr>
                <a:solidFill>
                  <a:srgbClr val="0326CC"/>
                </a:solidFill>
              </a:rPr>
              <a:t>true</a:t>
            </a:r>
            <a:r>
              <a:t>} </a:t>
            </a:r>
            <a:r>
              <a:rPr>
                <a:solidFill>
                  <a:srgbClr val="006141"/>
                </a:solidFill>
              </a:rPr>
              <a:t>bool</a:t>
            </a:r>
            <a:r>
              <a:t>;</a:t>
            </a:r>
          </a:p>
        </p:txBody>
      </p:sp>
      <p:sp>
        <p:nvSpPr>
          <p:cNvPr id="215" name="[[combinable]]"/>
          <p:cNvSpPr txBox="1"/>
          <p:nvPr/>
        </p:nvSpPr>
        <p:spPr>
          <a:xfrm>
            <a:off x="503466" y="1549355"/>
            <a:ext cx="1287972" cy="280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[[combinable]]</a:t>
            </a:r>
          </a:p>
        </p:txBody>
      </p:sp>
      <p:sp>
        <p:nvSpPr>
          <p:cNvPr id="216" name="2"/>
          <p:cNvSpPr txBox="1"/>
          <p:nvPr/>
        </p:nvSpPr>
        <p:spPr>
          <a:xfrm>
            <a:off x="5900966" y="1492227"/>
            <a:ext cx="847268" cy="48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303783">
              <a:lnSpc>
                <a:spcPct val="80000"/>
              </a:lnSpc>
              <a:spcBef>
                <a:spcPts val="14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cap="all" sz="2912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17" name="[[combine]]"/>
          <p:cNvSpPr txBox="1"/>
          <p:nvPr/>
        </p:nvSpPr>
        <p:spPr>
          <a:xfrm>
            <a:off x="1147452" y="6768582"/>
            <a:ext cx="1036471" cy="280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[[combine]]</a:t>
            </a:r>
          </a:p>
        </p:txBody>
      </p:sp>
      <p:sp>
        <p:nvSpPr>
          <p:cNvPr id="218" name="Constraint check for tile[0]:…"/>
          <p:cNvSpPr txBox="1"/>
          <p:nvPr/>
        </p:nvSpPr>
        <p:spPr>
          <a:xfrm>
            <a:off x="6940140" y="2450064"/>
            <a:ext cx="5144320" cy="142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Constraint check for tile[0]: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Cores available:            8,   used:          1 .  OKAY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Timers available:          10,   used:          1 .  OKAY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Chanends available:        32,   used:          0 .  OKAY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Memory available:       65536,   used:       1852 .  OKAY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(Stack: 404, Code: 1228, Data: 220)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Constraints checks PASSED.</a:t>
            </a:r>
          </a:p>
        </p:txBody>
      </p:sp>
      <p:sp>
        <p:nvSpPr>
          <p:cNvPr id="219" name="3"/>
          <p:cNvSpPr txBox="1"/>
          <p:nvPr/>
        </p:nvSpPr>
        <p:spPr>
          <a:xfrm>
            <a:off x="5900966" y="2450064"/>
            <a:ext cx="847268" cy="48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303783">
              <a:lnSpc>
                <a:spcPct val="80000"/>
              </a:lnSpc>
              <a:spcBef>
                <a:spcPts val="14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cap="all" sz="2912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20" name="[[distributable]] // [[combinable]]"/>
          <p:cNvSpPr txBox="1"/>
          <p:nvPr/>
        </p:nvSpPr>
        <p:spPr>
          <a:xfrm>
            <a:off x="503466" y="1549355"/>
            <a:ext cx="3048479" cy="2804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1100">
                <a:solidFill>
                  <a:srgbClr val="4E907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[[distributable]] </a:t>
            </a:r>
            <a:r>
              <a:t>// [[combinable]]</a:t>
            </a:r>
          </a:p>
        </p:txBody>
      </p:sp>
      <p:sp>
        <p:nvSpPr>
          <p:cNvPr id="221" name="4"/>
          <p:cNvSpPr txBox="1"/>
          <p:nvPr/>
        </p:nvSpPr>
        <p:spPr>
          <a:xfrm>
            <a:off x="5900966" y="4165082"/>
            <a:ext cx="847268" cy="48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303783">
              <a:lnSpc>
                <a:spcPct val="80000"/>
              </a:lnSpc>
              <a:spcBef>
                <a:spcPts val="14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cap="all" sz="2912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22" name="Constraint check for tile[0]:…"/>
          <p:cNvSpPr txBox="1"/>
          <p:nvPr/>
        </p:nvSpPr>
        <p:spPr>
          <a:xfrm>
            <a:off x="6940140" y="4165082"/>
            <a:ext cx="5144320" cy="1423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Constraint check for tile[0]: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Cores available:            8,   used:          1 .  OKAY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Timers available:          10,   used:          1 .  OKAY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Chanends available:        32,   used:          0 .  OKAY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Memory available:       65536,   used:       1756 .  OKAY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(Stack: 404, Code: 1132, Data: 220)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Constraints checks PASSED.</a:t>
            </a:r>
          </a:p>
        </p:txBody>
      </p:sp>
      <p:sp>
        <p:nvSpPr>
          <p:cNvPr id="223" name="5"/>
          <p:cNvSpPr txBox="1"/>
          <p:nvPr/>
        </p:nvSpPr>
        <p:spPr>
          <a:xfrm>
            <a:off x="5900966" y="5880100"/>
            <a:ext cx="847268" cy="48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303783">
              <a:lnSpc>
                <a:spcPct val="80000"/>
              </a:lnSpc>
              <a:spcBef>
                <a:spcPts val="14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cap="all" sz="2912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24" name="[[combine]]…"/>
          <p:cNvSpPr txBox="1"/>
          <p:nvPr/>
        </p:nvSpPr>
        <p:spPr>
          <a:xfrm>
            <a:off x="3373257" y="6820395"/>
            <a:ext cx="2527710" cy="17028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[[combine]]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par</a:t>
            </a:r>
            <a:r>
              <a:t> (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j = 0; j &lt; 3; j++)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button (i_but[j]);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[[combine]] 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931A68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par</a:t>
            </a:r>
            <a:r>
              <a:rPr>
                <a:solidFill>
                  <a:srgbClr val="000000"/>
                </a:solidFill>
              </a:rPr>
              <a:t> {</a:t>
            </a:r>
            <a:endParaRPr>
              <a:solidFill>
                <a:srgbClr val="000000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handle (i_but);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  <p:sp>
        <p:nvSpPr>
          <p:cNvPr id="225" name="Constraint check for tile[0]:…"/>
          <p:cNvSpPr txBox="1"/>
          <p:nvPr/>
        </p:nvSpPr>
        <p:spPr>
          <a:xfrm>
            <a:off x="6940140" y="5821936"/>
            <a:ext cx="5144320" cy="142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Constraint check for tile[0]: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Cores available:            8,   used:          2 .  OKAY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Timers available:          10,   used:          2 .  OKAY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Chanends available:        32,   used:          4 .  OKAY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Memory available:       65536,   used:       1728 .  OKAY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(Stack: 376, Code: 1090, Data: 262)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Constraints checks PASSED.</a:t>
            </a:r>
          </a:p>
        </p:txBody>
      </p:sp>
      <p:sp>
        <p:nvSpPr>
          <p:cNvPr id="226" name="../src/main.xc:366:1: error: distributed statement must be a call                               to a distributable function"/>
          <p:cNvSpPr txBox="1"/>
          <p:nvPr/>
        </p:nvSpPr>
        <p:spPr>
          <a:xfrm>
            <a:off x="6940140" y="7956099"/>
            <a:ext cx="5647322" cy="47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../src/main.xc:366:1: error: distributed statement must be a call </a:t>
            </a:r>
            <a:br/>
            <a:r>
              <a:t>                             to a distributable function</a:t>
            </a:r>
          </a:p>
        </p:txBody>
      </p:sp>
      <p:sp>
        <p:nvSpPr>
          <p:cNvPr id="227" name="6 Wrong error message"/>
          <p:cNvSpPr txBox="1"/>
          <p:nvPr/>
        </p:nvSpPr>
        <p:spPr>
          <a:xfrm>
            <a:off x="5900966" y="7571226"/>
            <a:ext cx="2883683" cy="48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292100">
              <a:lnSpc>
                <a:spcPct val="80000"/>
              </a:lnSpc>
              <a:spcBef>
                <a:spcPts val="14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cap="all" sz="2800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6 </a:t>
            </a:r>
            <a:r>
              <a:rPr cap="none"/>
              <a:t>Wrong error message</a:t>
            </a:r>
          </a:p>
        </p:txBody>
      </p:sp>
      <p:sp>
        <p:nvSpPr>
          <p:cNvPr id="228" name="[[distribute]] // [[combine]]"/>
          <p:cNvSpPr txBox="1"/>
          <p:nvPr/>
        </p:nvSpPr>
        <p:spPr>
          <a:xfrm>
            <a:off x="3291554" y="7531595"/>
            <a:ext cx="2545476" cy="2804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1100">
                <a:solidFill>
                  <a:srgbClr val="4E907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[[distribute]] </a:t>
            </a:r>
            <a:r>
              <a:rPr>
                <a:solidFill>
                  <a:srgbClr val="4F8F00"/>
                </a:solidFill>
              </a:rPr>
              <a:t>// [[combine]]</a:t>
            </a:r>
          </a:p>
        </p:txBody>
      </p:sp>
      <p:sp>
        <p:nvSpPr>
          <p:cNvPr id="229" name="Rektangel"/>
          <p:cNvSpPr/>
          <p:nvPr/>
        </p:nvSpPr>
        <p:spPr>
          <a:xfrm>
            <a:off x="1129276" y="6820395"/>
            <a:ext cx="2072941" cy="1501663"/>
          </a:xfrm>
          <a:prstGeom prst="rect">
            <a:avLst/>
          </a:prstGeom>
          <a:solidFill>
            <a:srgbClr val="FFFFFF">
              <a:alpha val="6037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grpSp>
        <p:nvGrpSpPr>
          <p:cNvPr id="232" name="Grupper"/>
          <p:cNvGrpSpPr/>
          <p:nvPr/>
        </p:nvGrpSpPr>
        <p:grpSpPr>
          <a:xfrm>
            <a:off x="895542" y="1989400"/>
            <a:ext cx="1270205" cy="3599118"/>
            <a:chOff x="0" y="0"/>
            <a:chExt cx="1270204" cy="3599117"/>
          </a:xfrm>
        </p:grpSpPr>
        <p:sp>
          <p:nvSpPr>
            <p:cNvPr id="230" name="// int cnt = 0;"/>
            <p:cNvSpPr txBox="1"/>
            <p:nvPr/>
          </p:nvSpPr>
          <p:spPr>
            <a:xfrm>
              <a:off x="0" y="0"/>
              <a:ext cx="1270205" cy="17883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spcBef>
                  <a:spcPts val="0"/>
                </a:spcBef>
                <a:defRPr sz="1100">
                  <a:solidFill>
                    <a:srgbClr val="4E9072"/>
                  </a:solidFill>
                  <a:latin typeface="Monaco"/>
                  <a:ea typeface="Monaco"/>
                  <a:cs typeface="Monaco"/>
                  <a:sym typeface="Monaco"/>
                </a:defRPr>
              </a:lvl1pPr>
            </a:lstStyle>
            <a:p>
              <a:pPr/>
              <a:r>
                <a:t>// int cnt = 0;</a:t>
              </a:r>
            </a:p>
          </p:txBody>
        </p:sp>
        <p:sp>
          <p:nvSpPr>
            <p:cNvPr id="231" name="// cnt++;"/>
            <p:cNvSpPr txBox="1"/>
            <p:nvPr/>
          </p:nvSpPr>
          <p:spPr>
            <a:xfrm>
              <a:off x="331774" y="3420281"/>
              <a:ext cx="767203" cy="1788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spcBef>
                  <a:spcPts val="0"/>
                </a:spcBef>
                <a:defRPr sz="1100">
                  <a:solidFill>
                    <a:srgbClr val="4E9072"/>
                  </a:solidFill>
                  <a:latin typeface="Monaco"/>
                  <a:ea typeface="Monaco"/>
                  <a:cs typeface="Monaco"/>
                  <a:sym typeface="Monaco"/>
                </a:defRPr>
              </a:lvl1pPr>
            </a:lstStyle>
            <a:p>
              <a:pPr/>
              <a:r>
                <a:t>// cnt++;</a:t>
              </a:r>
            </a:p>
          </p:txBody>
        </p:sp>
      </p:grpSp>
      <p:grpSp>
        <p:nvGrpSpPr>
          <p:cNvPr id="236" name="Grupper"/>
          <p:cNvGrpSpPr/>
          <p:nvPr/>
        </p:nvGrpSpPr>
        <p:grpSpPr>
          <a:xfrm>
            <a:off x="895542" y="2181338"/>
            <a:ext cx="4447410" cy="3027870"/>
            <a:chOff x="0" y="0"/>
            <a:chExt cx="4447409" cy="3027869"/>
          </a:xfrm>
        </p:grpSpPr>
        <p:sp>
          <p:nvSpPr>
            <p:cNvPr id="233" name="// timer tmr;…"/>
            <p:cNvSpPr txBox="1"/>
            <p:nvPr/>
          </p:nvSpPr>
          <p:spPr>
            <a:xfrm>
              <a:off x="0" y="0"/>
              <a:ext cx="2192375" cy="75033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defTabSz="457200">
                <a:spcBef>
                  <a:spcPts val="0"/>
                </a:spcBef>
                <a:defRPr sz="1100">
                  <a:solidFill>
                    <a:srgbClr val="4E9072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// timer tmr;</a:t>
              </a:r>
              <a:endParaRPr>
                <a:solidFill>
                  <a:srgbClr val="000000"/>
                </a:solidFill>
              </a:endParaRPr>
            </a:p>
            <a:p>
              <a:pPr defTabSz="457200">
                <a:spcBef>
                  <a:spcPts val="0"/>
                </a:spcBef>
                <a:defRPr sz="1100">
                  <a:solidFill>
                    <a:srgbClr val="4E9072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// int   time;</a:t>
              </a:r>
              <a:endParaRPr>
                <a:solidFill>
                  <a:srgbClr val="000000"/>
                </a:solidFill>
              </a:endParaRPr>
            </a:p>
            <a:p>
              <a:pPr defTabSz="457200">
                <a:spcBef>
                  <a:spcPts val="0"/>
                </a:spcBef>
                <a:defRPr sz="1100">
                  <a:solidFill>
                    <a:srgbClr val="4E9072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// bool  timeout = false;</a:t>
              </a:r>
              <a:endParaRPr>
                <a:solidFill>
                  <a:srgbClr val="000000"/>
                </a:solidFill>
              </a:endParaRPr>
            </a:p>
            <a:p>
              <a:pPr defTabSz="457200">
                <a:spcBef>
                  <a:spcPts val="0"/>
                </a:spcBef>
                <a:defRPr sz="1100">
                  <a:solidFill>
                    <a:srgbClr val="4E9072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// tmr :&gt; time;</a:t>
              </a:r>
            </a:p>
          </p:txBody>
        </p:sp>
        <p:sp>
          <p:nvSpPr>
            <p:cNvPr id="234" name="// case tmr when timerafter(time) :&gt; void: {…"/>
            <p:cNvSpPr txBox="1"/>
            <p:nvPr/>
          </p:nvSpPr>
          <p:spPr>
            <a:xfrm>
              <a:off x="662195" y="2087033"/>
              <a:ext cx="3785215" cy="9408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defTabSz="457200">
                <a:spcBef>
                  <a:spcPts val="0"/>
                </a:spcBef>
                <a:defRPr sz="1100">
                  <a:solidFill>
                    <a:srgbClr val="4E9072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// case tmr when timerafter(time) :&gt; void: {</a:t>
              </a:r>
              <a:endParaRPr>
                <a:solidFill>
                  <a:srgbClr val="000000"/>
                </a:solidFill>
              </a:endParaRPr>
            </a:p>
            <a:p>
              <a:pPr defTabSz="457200">
                <a:spcBef>
                  <a:spcPts val="0"/>
                </a:spcBef>
                <a:defRPr sz="1100">
                  <a:solidFill>
                    <a:srgbClr val="4E9072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//     timeout = true;</a:t>
              </a:r>
              <a:endParaRPr>
                <a:solidFill>
                  <a:srgbClr val="000000"/>
                </a:solidFill>
              </a:endParaRPr>
            </a:p>
            <a:p>
              <a:pPr defTabSz="457200">
                <a:spcBef>
                  <a:spcPts val="0"/>
                </a:spcBef>
                <a:defRPr sz="1100">
                  <a:solidFill>
                    <a:srgbClr val="4E9072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//     time += XS1_TIMER_HZ; // One second</a:t>
              </a:r>
              <a:endParaRPr>
                <a:solidFill>
                  <a:srgbClr val="000000"/>
                </a:solidFill>
              </a:endParaRPr>
            </a:p>
            <a:p>
              <a:pPr defTabSz="457200">
                <a:spcBef>
                  <a:spcPts val="0"/>
                </a:spcBef>
                <a:defRPr sz="1100">
                  <a:solidFill>
                    <a:srgbClr val="4E9072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//     break;</a:t>
              </a:r>
              <a:endParaRPr>
                <a:solidFill>
                  <a:srgbClr val="000000"/>
                </a:solidFill>
              </a:endParaRPr>
            </a:p>
            <a:p>
              <a:pPr defTabSz="457200">
                <a:spcBef>
                  <a:spcPts val="0"/>
                </a:spcBef>
                <a:defRPr sz="1100">
                  <a:solidFill>
                    <a:srgbClr val="4E9072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// }</a:t>
              </a:r>
            </a:p>
          </p:txBody>
        </p:sp>
        <p:sp>
          <p:nvSpPr>
            <p:cNvPr id="235" name="// timeout = false;"/>
            <p:cNvSpPr txBox="1"/>
            <p:nvPr/>
          </p:nvSpPr>
          <p:spPr>
            <a:xfrm>
              <a:off x="977196" y="1513326"/>
              <a:ext cx="1605540" cy="17883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spcBef>
                  <a:spcPts val="0"/>
                </a:spcBef>
                <a:defRPr sz="1100">
                  <a:solidFill>
                    <a:srgbClr val="4E9072"/>
                  </a:solidFill>
                  <a:latin typeface="Monaco"/>
                  <a:ea typeface="Monaco"/>
                  <a:cs typeface="Monaco"/>
                  <a:sym typeface="Monaco"/>
                </a:defRPr>
              </a:lvl1pPr>
            </a:lstStyle>
            <a:p>
              <a:pPr/>
              <a:r>
                <a:t>// timeout = false;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99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9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99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99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8" presetID="7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99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99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8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99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99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8" presetID="7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2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4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99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99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8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ntr" nodeType="clickEffect" presetSubtype="8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99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99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clickEffect" presetSubtype="2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99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99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Class="entr" nodeType="clickEffect" presetSubtype="4" presetID="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99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99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clickEffect" presetSubtype="8" presetID="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Class="entr" nodeType="clickEffect" presetSubtype="2" presetID="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499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99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Class="entr" nodeType="clickEffect" presetSubtype="4" presetID="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499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99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18"/>
      <p:bldP build="whole" bldLvl="1" animBg="1" rev="0" advAuto="0" spid="229" grpId="17"/>
      <p:bldP build="whole" bldLvl="1" animBg="1" rev="0" advAuto="0" spid="223" grpId="20"/>
      <p:bldP build="whole" bldLvl="1" animBg="1" rev="0" advAuto="0" spid="210" grpId="5"/>
      <p:bldP build="whole" bldLvl="1" animBg="1" rev="0" advAuto="0" spid="225" grpId="19"/>
      <p:bldP build="whole" bldLvl="1" animBg="1" rev="0" advAuto="0" spid="214" grpId="2"/>
      <p:bldP build="whole" bldLvl="1" animBg="1" rev="0" advAuto="0" spid="228" grpId="21"/>
      <p:bldP build="whole" bldLvl="1" animBg="1" rev="0" advAuto="0" spid="216" grpId="9"/>
      <p:bldP build="whole" bldLvl="1" animBg="1" rev="0" advAuto="0" spid="236" grpId="14"/>
      <p:bldP build="whole" bldLvl="1" animBg="1" rev="0" advAuto="0" spid="218" grpId="11"/>
      <p:bldP build="whole" bldLvl="1" animBg="1" rev="0" advAuto="0" spid="215" grpId="7"/>
      <p:bldP build="whole" bldLvl="1" animBg="1" rev="0" advAuto="0" spid="227" grpId="23"/>
      <p:bldP build="whole" bldLvl="1" animBg="1" rev="0" advAuto="0" spid="220" grpId="13"/>
      <p:bldP build="whole" bldLvl="1" animBg="1" rev="0" advAuto="0" spid="219" grpId="12"/>
      <p:bldP build="whole" bldLvl="1" animBg="1" rev="0" advAuto="0" spid="209" grpId="1"/>
      <p:bldP build="whole" bldLvl="1" animBg="1" rev="0" advAuto="0" spid="213" grpId="6"/>
      <p:bldP build="whole" bldLvl="1" animBg="1" rev="0" advAuto="0" spid="207" grpId="3"/>
      <p:bldP build="whole" bldLvl="1" animBg="1" rev="0" advAuto="0" spid="232" grpId="8"/>
      <p:bldP build="whole" bldLvl="1" animBg="1" rev="0" advAuto="0" spid="217" grpId="10"/>
      <p:bldP build="whole" bldLvl="1" animBg="1" rev="0" advAuto="0" spid="226" grpId="22"/>
      <p:bldP build="whole" bldLvl="1" animBg="1" rev="0" advAuto="0" spid="221" grpId="16"/>
      <p:bldP build="whole" bldLvl="1" animBg="1" rev="0" advAuto="0" spid="222" grpId="15"/>
      <p:bldP build="whole" bldLvl="1" animBg="1" rev="0" advAuto="0" spid="208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my xCORE-200 eXplorerKIT boards’ processor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 xCORE-200 eXplorerKIT boards’ processor</a:t>
            </a:r>
          </a:p>
        </p:txBody>
      </p:sp>
      <p:grpSp>
        <p:nvGrpSpPr>
          <p:cNvPr id="241" name="Grupper"/>
          <p:cNvGrpSpPr/>
          <p:nvPr/>
        </p:nvGrpSpPr>
        <p:grpSpPr>
          <a:xfrm>
            <a:off x="406399" y="1250950"/>
            <a:ext cx="6919865" cy="5505450"/>
            <a:chOff x="0" y="0"/>
            <a:chExt cx="6919863" cy="5505449"/>
          </a:xfrm>
        </p:grpSpPr>
        <p:pic>
          <p:nvPicPr>
            <p:cNvPr id="239" name="XS1-U16A-128-FB217-Datasheet(1.9) p2_.pdf" descr="XS1-U16A-128-FB217-Datasheet(1.9) p2_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2146" t="16240" r="3263" b="16240"/>
            <a:stretch>
              <a:fillRect/>
            </a:stretch>
          </p:blipFill>
          <p:spPr>
            <a:xfrm>
              <a:off x="0" y="0"/>
              <a:ext cx="6919864" cy="44263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0" name="Figure 1: XEF216-512-TQ128 block diagram, from XEF216-512-TQ128 Datasheet. 2018/03/23  Document Number: X006990 http://www.xmos.com/download/private/XEF216-512-TQ128-Datasheet%281.15%29.pdf.  As used in the xCORE-200 eXplorerKIT."/>
            <p:cNvSpPr txBox="1"/>
            <p:nvPr/>
          </p:nvSpPr>
          <p:spPr>
            <a:xfrm>
              <a:off x="0" y="4591049"/>
              <a:ext cx="6864858" cy="91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t>Figure 1: XEF216-512-TQ128 block diagram, from </a:t>
              </a:r>
              <a:r>
                <a:rPr b="1">
                  <a:latin typeface="Avenir Next"/>
                  <a:ea typeface="Avenir Next"/>
                  <a:cs typeface="Avenir Next"/>
                  <a:sym typeface="Avenir Next"/>
                </a:rPr>
                <a:t>XEF216-512-TQ128 Datasheet</a:t>
              </a:r>
              <a:r>
                <a:t>. 2018/03/23 </a:t>
              </a:r>
              <a:br/>
              <a:r>
                <a:t>Document Number: X006990</a:t>
              </a:r>
              <a:br/>
              <a:r>
                <a:rPr u="sng">
                  <a:hlinkClick r:id="rId3" invalidUrl="" action="" tgtFrame="" tooltip="" history="1" highlightClick="0" endSnd="0"/>
                </a:rPr>
                <a:t>http://www.xmos.com/download/private/XEF216-512-TQ128-Datasheet%281.15%29.pdf</a:t>
              </a:r>
              <a:r>
                <a:t>. </a:t>
              </a:r>
              <a:br/>
              <a:r>
                <a:t>As used in the xCORE-200 eXplorerKIT.</a:t>
              </a:r>
            </a:p>
          </p:txBody>
        </p:sp>
      </p:grpSp>
      <p:sp>
        <p:nvSpPr>
          <p:cNvPr id="242" name="2 tiles (500 MIPS per tile (or dual))…"/>
          <p:cNvSpPr txBox="1"/>
          <p:nvPr/>
        </p:nvSpPr>
        <p:spPr>
          <a:xfrm>
            <a:off x="7529138" y="1069975"/>
            <a:ext cx="5602662" cy="798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8600" indent="-228600">
              <a:spcBef>
                <a:spcPts val="0"/>
              </a:spcBef>
              <a:buClr>
                <a:schemeClr val="accent1"/>
              </a:buClr>
              <a:buSzPct val="100000"/>
              <a:buChar char="‣"/>
              <a:defRPr>
                <a:solidFill>
                  <a:srgbClr val="FFFFFF"/>
                </a:solidFill>
              </a:defRPr>
            </a:pPr>
            <a:r>
              <a:t>2 tiles (500 MIPS per tile (or dual))</a:t>
            </a:r>
          </a:p>
          <a:p>
            <a:pPr marL="228600" indent="-228600">
              <a:spcBef>
                <a:spcPts val="0"/>
              </a:spcBef>
              <a:buClr>
                <a:schemeClr val="accent1"/>
              </a:buClr>
              <a:buSzPct val="100000"/>
              <a:buChar char="‣"/>
              <a:defRPr>
                <a:solidFill>
                  <a:srgbClr val="FFFFFF"/>
                </a:solidFill>
              </a:defRPr>
            </a:pPr>
            <a:r>
              <a:t>8 cores per tile (=«Logical cores»)</a:t>
            </a:r>
          </a:p>
          <a:p>
            <a:pPr marL="228600" indent="-228600">
              <a:spcBef>
                <a:spcPts val="0"/>
              </a:spcBef>
              <a:buClr>
                <a:schemeClr val="accent1"/>
              </a:buClr>
              <a:buSzPct val="100000"/>
              <a:buChar char="‣"/>
              <a:defRPr>
                <a:solidFill>
                  <a:srgbClr val="FFFFFF"/>
                </a:solidFill>
              </a:defRPr>
            </a:pPr>
            <a:r>
              <a:t>xTIME scheduler. If # cores active:</a:t>
            </a:r>
          </a:p>
          <a:p>
            <a:pPr lvl="1" marL="457200" indent="-228600">
              <a:spcBef>
                <a:spcPts val="0"/>
              </a:spcBef>
              <a:buClr>
                <a:schemeClr val="accent1"/>
              </a:buClr>
              <a:buSzPct val="100000"/>
              <a:buChar char="‣"/>
              <a:defRPr>
                <a:solidFill>
                  <a:srgbClr val="FFFFFF"/>
                </a:solidFill>
              </a:defRPr>
            </a:pPr>
            <a:r>
              <a:t>1-4 cores: 1/4 cycles each</a:t>
            </a:r>
          </a:p>
          <a:p>
            <a:pPr lvl="1" marL="457200" indent="-228600">
              <a:spcBef>
                <a:spcPts val="0"/>
              </a:spcBef>
              <a:buClr>
                <a:schemeClr val="accent1"/>
              </a:buClr>
              <a:buSzPct val="100000"/>
              <a:buChar char="‣"/>
              <a:defRPr>
                <a:solidFill>
                  <a:srgbClr val="FFFFFF"/>
                </a:solidFill>
              </a:defRPr>
            </a:pPr>
            <a:r>
              <a:t>5-8 cores: all cycles shared out</a:t>
            </a:r>
          </a:p>
          <a:p>
            <a:pPr lvl="1" marL="457200" indent="-228600">
              <a:spcBef>
                <a:spcPts val="0"/>
              </a:spcBef>
              <a:buClr>
                <a:schemeClr val="accent1"/>
              </a:buClr>
              <a:buSzPct val="100000"/>
              <a:buChar char="‣"/>
              <a:defRPr>
                <a:solidFill>
                  <a:srgbClr val="FFFFFF"/>
                </a:solidFill>
              </a:defRPr>
            </a:pPr>
            <a:r>
              <a:t>Deterministic thread execution</a:t>
            </a:r>
          </a:p>
          <a:p>
            <a:pPr lvl="1" marL="457200" indent="-228600">
              <a:spcBef>
                <a:spcPts val="0"/>
              </a:spcBef>
              <a:buClr>
                <a:schemeClr val="accent1"/>
              </a:buClr>
              <a:buSzPct val="100000"/>
              <a:buChar char="‣"/>
              <a:defRPr>
                <a:solidFill>
                  <a:srgbClr val="FFFFFF"/>
                </a:solidFill>
              </a:defRPr>
            </a:pPr>
            <a:r>
              <a:t>Thread safe</a:t>
            </a:r>
          </a:p>
          <a:p>
            <a:pPr lvl="1" marL="457200" indent="-228600">
              <a:spcBef>
                <a:spcPts val="0"/>
              </a:spcBef>
              <a:buClr>
                <a:schemeClr val="accent1"/>
              </a:buClr>
              <a:buSzPct val="100000"/>
              <a:buChar char="‣"/>
              <a:defRPr>
                <a:solidFill>
                  <a:srgbClr val="FFFFFF"/>
                </a:solidFill>
              </a:defRPr>
            </a:pPr>
            <a:r>
              <a:t>pragma for some deadlines</a:t>
            </a:r>
          </a:p>
          <a:p>
            <a:pPr marL="228600" indent="-228600">
              <a:spcBef>
                <a:spcPts val="0"/>
              </a:spcBef>
              <a:buClr>
                <a:schemeClr val="accent1"/>
              </a:buClr>
              <a:buSzPct val="100000"/>
              <a:buChar char="‣"/>
              <a:defRPr>
                <a:solidFill>
                  <a:srgbClr val="FFFFFF"/>
                </a:solidFill>
              </a:defRPr>
            </a:pPr>
            <a:r>
              <a:t>Channels: untyped. Synch or asynch</a:t>
            </a:r>
          </a:p>
          <a:p>
            <a:pPr lvl="1" marL="457200" indent="-228600">
              <a:spcBef>
                <a:spcPts val="0"/>
              </a:spcBef>
              <a:buClr>
                <a:schemeClr val="accent1"/>
              </a:buClr>
              <a:buSzPct val="100000"/>
              <a:buChar char="‣"/>
              <a:defRPr>
                <a:solidFill>
                  <a:srgbClr val="FFFFFF"/>
                </a:solidFill>
              </a:defRPr>
            </a:pPr>
            <a:r>
              <a:t>XC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chanend</a:t>
            </a:r>
            <a:r>
              <a:t>s (32 per tile)</a:t>
            </a:r>
          </a:p>
          <a:p>
            <a:pPr lvl="1" marL="457200" indent="-228600">
              <a:spcBef>
                <a:spcPts val="0"/>
              </a:spcBef>
              <a:buClr>
                <a:schemeClr val="accent1"/>
              </a:buClr>
              <a:buSzPct val="100000"/>
              <a:buChar char="‣"/>
              <a:defRPr>
                <a:solidFill>
                  <a:srgbClr val="FFFFFF"/>
                </a:solidFill>
              </a:defRPr>
            </a:pPr>
            <a:r>
              <a:t>Not between tasks on the same core</a:t>
            </a:r>
          </a:p>
          <a:p>
            <a:pPr marL="228600" indent="-228600">
              <a:spcBef>
                <a:spcPts val="0"/>
              </a:spcBef>
              <a:buClr>
                <a:schemeClr val="accent1"/>
              </a:buClr>
              <a:buSzPct val="100000"/>
              <a:buChar char="‣"/>
              <a:defRPr>
                <a:solidFill>
                  <a:srgbClr val="FFFFFF"/>
                </a:solidFill>
              </a:defRPr>
            </a:pPr>
            <a:r>
              <a:t>XC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interface</a:t>
            </a:r>
            <a:r>
              <a:t> (typed and role/session)</a:t>
            </a:r>
          </a:p>
          <a:p>
            <a:pPr lvl="1" marL="457200" indent="-228600">
              <a:spcBef>
                <a:spcPts val="0"/>
              </a:spcBef>
              <a:buClr>
                <a:schemeClr val="accent1"/>
              </a:buClr>
              <a:buSzPct val="100000"/>
              <a:buChar char="‣"/>
              <a:defRPr>
                <a:solidFill>
                  <a:srgbClr val="FFFFFF"/>
                </a:solidFill>
              </a:defRPr>
            </a:pPr>
            <a:r>
              <a:rPr i="1">
                <a:latin typeface="Avenir Next"/>
                <a:ea typeface="Avenir Next"/>
                <a:cs typeface="Avenir Next"/>
                <a:sym typeface="Avenir Next"/>
              </a:rPr>
              <a:t>May</a:t>
            </a:r>
            <a:r>
              <a:t> use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chanend</a:t>
            </a:r>
            <a:r>
              <a:t>s or locks or sharing of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select</a:t>
            </a:r>
            <a:r>
              <a:t> or context (blocks of state data)</a:t>
            </a:r>
          </a:p>
          <a:p>
            <a:pPr marL="228600" indent="-228600">
              <a:spcBef>
                <a:spcPts val="0"/>
              </a:spcBef>
              <a:buClr>
                <a:schemeClr val="accent1"/>
              </a:buClr>
              <a:buSzPct val="100000"/>
              <a:buChar char="‣"/>
              <a:defRPr>
                <a:solidFill>
                  <a:srgbClr val="FFFFFF"/>
                </a:solidFill>
              </a:defRPr>
            </a:pPr>
            <a:r>
              <a:t>Shared memory &amp; no data bus contention</a:t>
            </a:r>
          </a:p>
          <a:p>
            <a:pPr lvl="1" marL="457200" indent="-228600">
              <a:spcBef>
                <a:spcPts val="0"/>
              </a:spcBef>
              <a:buClr>
                <a:schemeClr val="accent1"/>
              </a:buClr>
              <a:buSzPct val="100000"/>
              <a:buChar char="‣"/>
              <a:defRPr>
                <a:solidFill>
                  <a:srgbClr val="FFFFFF"/>
                </a:solidFill>
              </a:defRPr>
            </a:pPr>
            <a:r>
              <a:t>No cache</a:t>
            </a:r>
          </a:p>
          <a:p>
            <a:pPr lvl="1" marL="457200" indent="-228600">
              <a:spcBef>
                <a:spcPts val="0"/>
              </a:spcBef>
              <a:buClr>
                <a:schemeClr val="accent1"/>
              </a:buClr>
              <a:buSzPct val="100000"/>
              <a:buChar char="‣"/>
              <a:defRPr>
                <a:solidFill>
                  <a:srgbClr val="FFFFFF"/>
                </a:solidFill>
              </a:defRPr>
            </a:pPr>
            <a:r>
              <a:t>No DMA</a:t>
            </a:r>
          </a:p>
          <a:p>
            <a:pPr lvl="1" marL="457200" indent="-228600">
              <a:spcBef>
                <a:spcPts val="0"/>
              </a:spcBef>
              <a:buClr>
                <a:schemeClr val="accent1"/>
              </a:buClr>
              <a:buSzPct val="100000"/>
              <a:buChar char="‣"/>
              <a:defRPr>
                <a:solidFill>
                  <a:srgbClr val="FFFFFF"/>
                </a:solidFill>
              </a:defRPr>
            </a:pPr>
            <a:r>
              <a:t>I/O does not use memory bus</a:t>
            </a:r>
          </a:p>
          <a:p>
            <a:pPr marL="228600" indent="-228600">
              <a:spcBef>
                <a:spcPts val="0"/>
              </a:spcBef>
              <a:buClr>
                <a:schemeClr val="accent1"/>
              </a:buClr>
              <a:buSzPct val="100000"/>
              <a:buChar char="‣"/>
              <a:defRPr>
                <a:solidFill>
                  <a:srgbClr val="FFFFFF"/>
                </a:solidFill>
              </a:defRPr>
            </a:pPr>
            <a:r>
              <a:t>Also supported/used by XC</a:t>
            </a:r>
          </a:p>
          <a:p>
            <a:pPr lvl="1" marL="457200" indent="-228600">
              <a:spcBef>
                <a:spcPts val="0"/>
              </a:spcBef>
              <a:buClr>
                <a:schemeClr val="accent1"/>
              </a:buClr>
              <a:buSzPct val="100000"/>
              <a:buChar char="‣"/>
              <a:defRPr>
                <a:solidFill>
                  <a:srgbClr val="FFFFFF"/>
                </a:solidFill>
              </a:defRPr>
            </a:pPr>
            <a:r>
              <a:t>Locks (4 per tile). Runtime</a:t>
            </a:r>
          </a:p>
          <a:p>
            <a:pPr lvl="1" marL="457200" indent="-228600">
              <a:spcBef>
                <a:spcPts val="0"/>
              </a:spcBef>
              <a:buClr>
                <a:schemeClr val="accent1"/>
              </a:buClr>
              <a:buSzPct val="100000"/>
              <a:buChar char="‣"/>
              <a:defRPr>
                <a:solidFill>
                  <a:srgbClr val="FFFFFF"/>
                </a:solidFill>
              </a:defRPr>
            </a:pPr>
            <a:r>
              <a:t>I/O ports</a:t>
            </a:r>
          </a:p>
          <a:p>
            <a:pPr lvl="1" marL="457200" indent="-228600">
              <a:spcBef>
                <a:spcPts val="0"/>
              </a:spcBef>
              <a:buClr>
                <a:schemeClr val="accent1"/>
              </a:buClr>
              <a:buSzPct val="100000"/>
              <a:buChar char="‣"/>
              <a:defRPr>
                <a:solidFill>
                  <a:srgbClr val="FFFFFF"/>
                </a:solidFill>
              </a:defRPr>
            </a:pPr>
            <a:r>
              <a:t>Clock blocks (6 per tile)</a:t>
            </a:r>
          </a:p>
          <a:p>
            <a:pPr lvl="1" marL="457200" indent="-228600">
              <a:spcBef>
                <a:spcPts val="0"/>
              </a:spcBef>
              <a:buClr>
                <a:schemeClr val="accent1"/>
              </a:buClr>
              <a:buSzPct val="100000"/>
              <a:buChar char="‣"/>
              <a:defRPr>
                <a:solidFill>
                  <a:srgbClr val="FFFFFF"/>
                </a:solidFill>
              </a:defRPr>
            </a:pPr>
            <a:r>
              <a:t>Timers (10 pr tile)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4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4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4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4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4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2" grpId="2"/>
      <p:bldP build="whole" bldLvl="1" animBg="1" rev="0" advAuto="0" spid="2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#include &lt;platform.h&gt;…"/>
          <p:cNvSpPr txBox="1"/>
          <p:nvPr/>
        </p:nvSpPr>
        <p:spPr>
          <a:xfrm>
            <a:off x="509269" y="355082"/>
            <a:ext cx="5814989" cy="6757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#include</a:t>
            </a:r>
            <a:r>
              <a:rPr>
                <a:solidFill>
                  <a:srgbClr val="000000"/>
                </a:solidFill>
              </a:rPr>
              <a:t> </a:t>
            </a:r>
            <a:r>
              <a:t>&lt;platform.h&gt;</a:t>
            </a:r>
            <a:endParaRPr>
              <a:solidFill>
                <a:srgbClr val="000000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#include</a:t>
            </a:r>
            <a:r>
              <a:rPr>
                <a:solidFill>
                  <a:srgbClr val="000000"/>
                </a:solidFill>
              </a:rPr>
              <a:t> </a:t>
            </a:r>
            <a:r>
              <a:t>&lt;stdio.h&gt;</a:t>
            </a:r>
            <a:endParaRPr>
              <a:solidFill>
                <a:srgbClr val="000000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4E907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#include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3933FF"/>
                </a:solidFill>
              </a:rPr>
              <a:t>&lt;timer.h&gt;</a:t>
            </a:r>
            <a:r>
              <a:rPr>
                <a:solidFill>
                  <a:srgbClr val="000000"/>
                </a:solidFill>
              </a:rPr>
              <a:t> </a:t>
            </a:r>
            <a:r>
              <a:t>// XS1_TIMER_HZ etc</a:t>
            </a:r>
            <a:endParaRPr>
              <a:solidFill>
                <a:srgbClr val="000000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interface</a:t>
            </a:r>
            <a:r>
              <a:t> button_if_t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void</a:t>
            </a:r>
            <a:r>
              <a:t> but (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x);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};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void</a:t>
            </a:r>
            <a:r>
              <a:t> button (</a:t>
            </a:r>
            <a:r>
              <a:rPr>
                <a:solidFill>
                  <a:srgbClr val="931A68"/>
                </a:solidFill>
              </a:rPr>
              <a:t>client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interface</a:t>
            </a:r>
            <a:r>
              <a:t> button_if_t i_but)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</a:t>
            </a:r>
            <a:r>
              <a:rPr>
                <a:solidFill>
                  <a:srgbClr val="931A68"/>
                </a:solidFill>
              </a:rPr>
              <a:t>timer</a:t>
            </a:r>
            <a:r>
              <a:t> tmr;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time;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tmr :&gt; time;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</a:t>
            </a:r>
            <a:r>
              <a:rPr>
                <a:solidFill>
                  <a:srgbClr val="931A68"/>
                </a:solidFill>
              </a:rPr>
              <a:t>while</a:t>
            </a:r>
            <a:r>
              <a:t> (1)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</a:t>
            </a:r>
            <a:r>
              <a:rPr>
                <a:solidFill>
                  <a:srgbClr val="931A68"/>
                </a:solidFill>
              </a:rPr>
              <a:t>select</a:t>
            </a:r>
            <a:r>
              <a:t>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</a:t>
            </a:r>
            <a:r>
              <a:rPr>
                <a:solidFill>
                  <a:srgbClr val="931A68"/>
                </a:solidFill>
              </a:rPr>
              <a:t>case</a:t>
            </a:r>
            <a:r>
              <a:t> tmr </a:t>
            </a:r>
            <a:r>
              <a:rPr>
                <a:solidFill>
                  <a:srgbClr val="931A68"/>
                </a:solidFill>
              </a:rPr>
              <a:t>when</a:t>
            </a:r>
            <a:r>
              <a:t> </a:t>
            </a:r>
            <a:r>
              <a:rPr>
                <a:solidFill>
                  <a:srgbClr val="793D93"/>
                </a:solidFill>
              </a:rPr>
              <a:t>timerafter</a:t>
            </a:r>
            <a:r>
              <a:t>(time) :&gt; </a:t>
            </a:r>
            <a:r>
              <a:rPr>
                <a:solidFill>
                  <a:srgbClr val="931A68"/>
                </a:solidFill>
              </a:rPr>
              <a:t>void</a:t>
            </a:r>
            <a:r>
              <a:t>: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i_but.but(time/XS1_TIMER_KHZ); </a:t>
            </a:r>
            <a:r>
              <a:rPr>
                <a:solidFill>
                  <a:srgbClr val="4E9072"/>
                </a:solidFill>
              </a:rPr>
              <a:t>// send button and ms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time += XS1_TIMER_HZ;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</a:t>
            </a:r>
            <a:r>
              <a:rPr>
                <a:solidFill>
                  <a:srgbClr val="931A68"/>
                </a:solidFill>
              </a:rPr>
              <a:t>break</a:t>
            </a:r>
            <a:r>
              <a:t>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}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}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}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void</a:t>
            </a:r>
            <a:r>
              <a:t> handle (</a:t>
            </a:r>
            <a:r>
              <a:rPr>
                <a:solidFill>
                  <a:srgbClr val="931A68"/>
                </a:solidFill>
              </a:rPr>
              <a:t>server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interface</a:t>
            </a:r>
            <a:r>
              <a:t> button_if_t i_but[3])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while</a:t>
            </a:r>
            <a:r>
              <a:t> (1)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select</a:t>
            </a:r>
            <a:r>
              <a:t>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</a:t>
            </a:r>
            <a:r>
              <a:rPr>
                <a:solidFill>
                  <a:srgbClr val="931A68"/>
                </a:solidFill>
              </a:rPr>
              <a:t>case</a:t>
            </a:r>
            <a:r>
              <a:t> i_but[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i].but (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ms) :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</a:t>
            </a:r>
            <a:r>
              <a:rPr>
                <a:solidFill>
                  <a:srgbClr val="4E9072"/>
                </a:solidFill>
              </a:rPr>
              <a:t>// Do something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</a:t>
            </a:r>
            <a:r>
              <a:rPr>
                <a:solidFill>
                  <a:srgbClr val="931A68"/>
                </a:solidFill>
              </a:rPr>
              <a:t>break</a:t>
            </a:r>
            <a:r>
              <a:t>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}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}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  <p:sp>
        <p:nvSpPr>
          <p:cNvPr id="245" name="01…"/>
          <p:cNvSpPr txBox="1"/>
          <p:nvPr/>
        </p:nvSpPr>
        <p:spPr>
          <a:xfrm>
            <a:off x="245069" y="355082"/>
            <a:ext cx="365801" cy="6757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01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02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03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04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05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06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07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08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09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10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11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12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13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14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15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16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17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18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19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20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21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22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23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24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25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26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27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28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29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30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31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32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33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34</a:t>
            </a:r>
            <a:endParaRPr>
              <a:solidFill>
                <a:srgbClr val="931A68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3933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35</a:t>
            </a:r>
          </a:p>
        </p:txBody>
      </p:sp>
      <p:sp>
        <p:nvSpPr>
          <p:cNvPr id="246" name="[[combinable]]…"/>
          <p:cNvSpPr txBox="1"/>
          <p:nvPr/>
        </p:nvSpPr>
        <p:spPr>
          <a:xfrm>
            <a:off x="509269" y="1864794"/>
            <a:ext cx="1371806" cy="332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[[combinable]]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 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[[combinable]]</a:t>
            </a:r>
          </a:p>
        </p:txBody>
      </p:sp>
      <p:grpSp>
        <p:nvGrpSpPr>
          <p:cNvPr id="249" name="Grupper"/>
          <p:cNvGrpSpPr/>
          <p:nvPr/>
        </p:nvGrpSpPr>
        <p:grpSpPr>
          <a:xfrm>
            <a:off x="7994773" y="4481512"/>
            <a:ext cx="2210142" cy="1423437"/>
            <a:chOff x="0" y="0"/>
            <a:chExt cx="2210141" cy="1423435"/>
          </a:xfrm>
        </p:grpSpPr>
        <p:sp>
          <p:nvSpPr>
            <p:cNvPr id="247" name="handle (i_but);…"/>
            <p:cNvSpPr txBox="1"/>
            <p:nvPr/>
          </p:nvSpPr>
          <p:spPr>
            <a:xfrm>
              <a:off x="12700" y="0"/>
              <a:ext cx="2042474" cy="1423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spcBef>
                  <a:spcPts val="0"/>
                </a:spcBef>
                <a:defRPr sz="11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handle (i_but);</a:t>
              </a:r>
            </a:p>
            <a:p>
              <a:pPr defTabSz="457200">
                <a:spcBef>
                  <a:spcPts val="0"/>
                </a:spcBef>
                <a:defRPr sz="11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</a:p>
            <a:p>
              <a:pPr defTabSz="457200">
                <a:spcBef>
                  <a:spcPts val="0"/>
                </a:spcBef>
                <a:defRPr sz="1100">
                  <a:solidFill>
                    <a:srgbClr val="931A68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par</a:t>
              </a:r>
              <a:r>
                <a:rPr>
                  <a:solidFill>
                    <a:srgbClr val="000000"/>
                  </a:solidFill>
                </a:rPr>
                <a:t> {</a:t>
              </a:r>
              <a:endParaRPr>
                <a:solidFill>
                  <a:srgbClr val="000000"/>
                </a:solidFill>
              </a:endParaRPr>
            </a:p>
            <a:p>
              <a:pPr defTabSz="457200">
                <a:spcBef>
                  <a:spcPts val="0"/>
                </a:spcBef>
                <a:defRPr sz="11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    button (i_but[0]);</a:t>
              </a:r>
            </a:p>
            <a:p>
              <a:pPr defTabSz="457200">
                <a:spcBef>
                  <a:spcPts val="0"/>
                </a:spcBef>
                <a:defRPr sz="11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    button (i_but[1]);</a:t>
              </a:r>
            </a:p>
            <a:p>
              <a:pPr defTabSz="457200">
                <a:spcBef>
                  <a:spcPts val="0"/>
                </a:spcBef>
                <a:defRPr sz="11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    button (i_but[2]);</a:t>
              </a:r>
            </a:p>
            <a:p>
              <a:pPr defTabSz="457200">
                <a:spcBef>
                  <a:spcPts val="0"/>
                </a:spcBef>
                <a:defRPr sz="11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}</a:t>
              </a:r>
            </a:p>
          </p:txBody>
        </p:sp>
        <p:sp>
          <p:nvSpPr>
            <p:cNvPr id="248" name="[[combine]] // 4 chanends"/>
            <p:cNvSpPr txBox="1"/>
            <p:nvPr/>
          </p:nvSpPr>
          <p:spPr>
            <a:xfrm>
              <a:off x="0" y="191569"/>
              <a:ext cx="2210142" cy="280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spcBef>
                  <a:spcPts val="0"/>
                </a:spcBef>
                <a:defRPr sz="11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[[combine]] </a:t>
              </a:r>
              <a:r>
                <a:rPr>
                  <a:solidFill>
                    <a:srgbClr val="4E9072"/>
                  </a:solidFill>
                </a:rPr>
                <a:t>// 4 chanends</a:t>
              </a:r>
            </a:p>
          </p:txBody>
        </p:sp>
      </p:grpSp>
      <p:grpSp>
        <p:nvGrpSpPr>
          <p:cNvPr id="252" name="Grupper"/>
          <p:cNvGrpSpPr/>
          <p:nvPr/>
        </p:nvGrpSpPr>
        <p:grpSpPr>
          <a:xfrm>
            <a:off x="8007473" y="7194032"/>
            <a:ext cx="2210142" cy="1423436"/>
            <a:chOff x="0" y="0"/>
            <a:chExt cx="2210141" cy="1423435"/>
          </a:xfrm>
        </p:grpSpPr>
        <p:sp>
          <p:nvSpPr>
            <p:cNvPr id="250" name="par {…"/>
            <p:cNvSpPr txBox="1"/>
            <p:nvPr/>
          </p:nvSpPr>
          <p:spPr>
            <a:xfrm>
              <a:off x="0" y="0"/>
              <a:ext cx="2126308" cy="1423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spcBef>
                  <a:spcPts val="0"/>
                </a:spcBef>
                <a:defRPr sz="11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 </a:t>
              </a:r>
            </a:p>
            <a:p>
              <a:pPr defTabSz="457200">
                <a:spcBef>
                  <a:spcPts val="0"/>
                </a:spcBef>
                <a:defRPr sz="11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par</a:t>
              </a:r>
              <a:r>
                <a:t> {</a:t>
              </a:r>
            </a:p>
            <a:p>
              <a:pPr defTabSz="457200">
                <a:spcBef>
                  <a:spcPts val="0"/>
                </a:spcBef>
                <a:defRPr sz="11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     handle (i_but);</a:t>
              </a:r>
            </a:p>
            <a:p>
              <a:pPr defTabSz="457200">
                <a:spcBef>
                  <a:spcPts val="0"/>
                </a:spcBef>
                <a:defRPr sz="11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     button (i_but[0]);</a:t>
              </a:r>
            </a:p>
            <a:p>
              <a:pPr defTabSz="457200">
                <a:spcBef>
                  <a:spcPts val="0"/>
                </a:spcBef>
                <a:defRPr sz="11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     button (i_but[1]);</a:t>
              </a:r>
            </a:p>
            <a:p>
              <a:pPr defTabSz="457200">
                <a:spcBef>
                  <a:spcPts val="0"/>
                </a:spcBef>
                <a:defRPr sz="11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     button (i_but[2]);</a:t>
              </a:r>
            </a:p>
            <a:p>
              <a:pPr defTabSz="457200">
                <a:spcBef>
                  <a:spcPts val="0"/>
                </a:spcBef>
                <a:defRPr sz="11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 }</a:t>
              </a:r>
            </a:p>
          </p:txBody>
        </p:sp>
        <p:sp>
          <p:nvSpPr>
            <p:cNvPr id="251" name="[[combine]] // 0 chanends"/>
            <p:cNvSpPr txBox="1"/>
            <p:nvPr/>
          </p:nvSpPr>
          <p:spPr>
            <a:xfrm>
              <a:off x="0" y="-1"/>
              <a:ext cx="2210142" cy="280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spcBef>
                  <a:spcPts val="0"/>
                </a:spcBef>
                <a:defRPr sz="11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[[combine]] </a:t>
              </a:r>
              <a:r>
                <a:rPr>
                  <a:solidFill>
                    <a:srgbClr val="4E9072"/>
                  </a:solidFill>
                </a:rPr>
                <a:t>// 0 chanends</a:t>
              </a:r>
            </a:p>
          </p:txBody>
        </p:sp>
      </p:grpSp>
      <p:grpSp>
        <p:nvGrpSpPr>
          <p:cNvPr id="255" name="Grupper"/>
          <p:cNvGrpSpPr/>
          <p:nvPr/>
        </p:nvGrpSpPr>
        <p:grpSpPr>
          <a:xfrm>
            <a:off x="8007473" y="2006082"/>
            <a:ext cx="4222149" cy="1232936"/>
            <a:chOff x="0" y="0"/>
            <a:chExt cx="4222148" cy="1232935"/>
          </a:xfrm>
        </p:grpSpPr>
        <p:sp>
          <p:nvSpPr>
            <p:cNvPr id="253" name="par {…"/>
            <p:cNvSpPr txBox="1"/>
            <p:nvPr/>
          </p:nvSpPr>
          <p:spPr>
            <a:xfrm>
              <a:off x="0" y="0"/>
              <a:ext cx="3719147" cy="12329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spcBef>
                  <a:spcPts val="0"/>
                </a:spcBef>
                <a:defRPr sz="11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</a:p>
            <a:p>
              <a:pPr defTabSz="457200">
                <a:spcBef>
                  <a:spcPts val="0"/>
                </a:spcBef>
                <a:defRPr sz="1100">
                  <a:solidFill>
                    <a:srgbClr val="931A68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par</a:t>
              </a:r>
              <a:r>
                <a:rPr>
                  <a:solidFill>
                    <a:srgbClr val="000000"/>
                  </a:solidFill>
                </a:rPr>
                <a:t> {</a:t>
              </a:r>
              <a:endParaRPr>
                <a:solidFill>
                  <a:srgbClr val="000000"/>
                </a:solidFill>
              </a:endParaRPr>
            </a:p>
            <a:p>
              <a:pPr defTabSz="457200">
                <a:spcBef>
                  <a:spcPts val="0"/>
                </a:spcBef>
                <a:defRPr sz="11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    </a:t>
              </a:r>
              <a:r>
                <a:rPr>
                  <a:solidFill>
                    <a:srgbClr val="931A68"/>
                  </a:solidFill>
                </a:rPr>
                <a:t>on</a:t>
              </a:r>
              <a:r>
                <a:t> tile[0].core[2]: button (i_but[0]);</a:t>
              </a:r>
            </a:p>
            <a:p>
              <a:pPr defTabSz="457200">
                <a:spcBef>
                  <a:spcPts val="0"/>
                </a:spcBef>
                <a:defRPr sz="11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    </a:t>
              </a:r>
              <a:r>
                <a:rPr>
                  <a:solidFill>
                    <a:srgbClr val="931A68"/>
                  </a:solidFill>
                </a:rPr>
                <a:t>on</a:t>
              </a:r>
              <a:r>
                <a:t> tile[0].core[3]: button (i_but[1]);</a:t>
              </a:r>
            </a:p>
            <a:p>
              <a:pPr defTabSz="457200">
                <a:spcBef>
                  <a:spcPts val="0"/>
                </a:spcBef>
                <a:defRPr sz="11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    </a:t>
              </a:r>
              <a:r>
                <a:rPr>
                  <a:solidFill>
                    <a:srgbClr val="931A68"/>
                  </a:solidFill>
                </a:rPr>
                <a:t>on</a:t>
              </a:r>
              <a:r>
                <a:t> tile[0].core[4]: button (i_but[2]);</a:t>
              </a:r>
            </a:p>
            <a:p>
              <a:pPr defTabSz="457200">
                <a:spcBef>
                  <a:spcPts val="0"/>
                </a:spcBef>
                <a:defRPr sz="11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t>}</a:t>
              </a:r>
            </a:p>
          </p:txBody>
        </p:sp>
        <p:sp>
          <p:nvSpPr>
            <p:cNvPr id="254" name="on tile[0].core[0]: handle (i_but); // 6 chanends"/>
            <p:cNvSpPr txBox="1"/>
            <p:nvPr/>
          </p:nvSpPr>
          <p:spPr>
            <a:xfrm>
              <a:off x="0" y="-1"/>
              <a:ext cx="4222149" cy="280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spcBef>
                  <a:spcPts val="0"/>
                </a:spcBef>
                <a:defRPr sz="11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rPr>
                  <a:solidFill>
                    <a:srgbClr val="931A68"/>
                  </a:solidFill>
                </a:rPr>
                <a:t>on</a:t>
              </a:r>
              <a:r>
                <a:t> tile[0].core[0]: handle (i_but); </a:t>
              </a:r>
              <a:r>
                <a:rPr>
                  <a:solidFill>
                    <a:srgbClr val="4E9072"/>
                  </a:solidFill>
                </a:rPr>
                <a:t>// 6 chanends</a:t>
              </a:r>
            </a:p>
          </p:txBody>
        </p:sp>
      </p:grpSp>
      <p:sp>
        <p:nvSpPr>
          <p:cNvPr id="256" name="XC"/>
          <p:cNvSpPr txBox="1"/>
          <p:nvPr/>
        </p:nvSpPr>
        <p:spPr>
          <a:xfrm>
            <a:off x="5900966" y="124433"/>
            <a:ext cx="847268" cy="66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449833">
              <a:lnSpc>
                <a:spcPct val="80000"/>
              </a:lnSpc>
              <a:spcBef>
                <a:spcPts val="21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cap="all" sz="4312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XC</a:t>
            </a:r>
          </a:p>
        </p:txBody>
      </p:sp>
      <p:grpSp>
        <p:nvGrpSpPr>
          <p:cNvPr id="274" name="Grupper"/>
          <p:cNvGrpSpPr/>
          <p:nvPr/>
        </p:nvGrpSpPr>
        <p:grpSpPr>
          <a:xfrm>
            <a:off x="6500898" y="1434582"/>
            <a:ext cx="3984372" cy="7754386"/>
            <a:chOff x="0" y="0"/>
            <a:chExt cx="3984370" cy="7754385"/>
          </a:xfrm>
        </p:grpSpPr>
        <p:grpSp>
          <p:nvGrpSpPr>
            <p:cNvPr id="269" name="Grupper"/>
            <p:cNvGrpSpPr/>
            <p:nvPr/>
          </p:nvGrpSpPr>
          <p:grpSpPr>
            <a:xfrm>
              <a:off x="423633" y="0"/>
              <a:ext cx="3560738" cy="7754386"/>
              <a:chOff x="0" y="0"/>
              <a:chExt cx="3560737" cy="7754385"/>
            </a:xfrm>
          </p:grpSpPr>
          <p:grpSp>
            <p:nvGrpSpPr>
              <p:cNvPr id="260" name="Grupper"/>
              <p:cNvGrpSpPr/>
              <p:nvPr/>
            </p:nvGrpSpPr>
            <p:grpSpPr>
              <a:xfrm>
                <a:off x="0" y="0"/>
                <a:ext cx="3535338" cy="2375936"/>
                <a:chOff x="0" y="0"/>
                <a:chExt cx="3535337" cy="2375935"/>
              </a:xfrm>
            </p:grpSpPr>
            <p:sp>
              <p:nvSpPr>
                <p:cNvPr id="257" name="int main (void) {…"/>
                <p:cNvSpPr txBox="1"/>
                <p:nvPr/>
              </p:nvSpPr>
              <p:spPr>
                <a:xfrm>
                  <a:off x="403026" y="0"/>
                  <a:ext cx="3132312" cy="237593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int</a:t>
                  </a:r>
                  <a:r>
                    <a:t> main (</a:t>
                  </a:r>
                  <a:r>
                    <a:rPr>
                      <a:solidFill>
                        <a:srgbClr val="931A68"/>
                      </a:solidFill>
                    </a:rPr>
                    <a:t>void</a:t>
                  </a:r>
                  <a:r>
                    <a:t>) {</a:t>
                  </a: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t>    </a:t>
                  </a:r>
                  <a:r>
                    <a:rPr>
                      <a:solidFill>
                        <a:srgbClr val="931A68"/>
                      </a:solidFill>
                    </a:rPr>
                    <a:t>interface</a:t>
                  </a:r>
                  <a:r>
                    <a:t> button_if_t i_but[3];</a:t>
                  </a: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t>    </a:t>
                  </a:r>
                  <a:r>
                    <a:rPr>
                      <a:solidFill>
                        <a:srgbClr val="931A68"/>
                      </a:solidFill>
                    </a:rPr>
                    <a:t>par</a:t>
                  </a:r>
                  <a:r>
                    <a:t> {</a:t>
                  </a: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t>    }</a:t>
                  </a: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931A68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000000"/>
                      </a:solidFill>
                    </a:rPr>
                    <a:t>    </a:t>
                  </a:r>
                  <a:r>
                    <a:t>return</a:t>
                  </a:r>
                  <a:r>
                    <a:rPr>
                      <a:solidFill>
                        <a:srgbClr val="000000"/>
                      </a:solidFill>
                    </a:rPr>
                    <a:t> 0;</a:t>
                  </a:r>
                  <a:endParaRPr>
                    <a:solidFill>
                      <a:srgbClr val="000000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t>}</a:t>
                  </a:r>
                </a:p>
              </p:txBody>
            </p:sp>
            <p:sp>
              <p:nvSpPr>
                <p:cNvPr id="258" name="36…"/>
                <p:cNvSpPr txBox="1"/>
                <p:nvPr/>
              </p:nvSpPr>
              <p:spPr>
                <a:xfrm>
                  <a:off x="0" y="0"/>
                  <a:ext cx="365801" cy="237593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36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37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38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39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40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41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42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43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44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45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46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47</a:t>
                  </a:r>
                </a:p>
              </p:txBody>
            </p:sp>
            <p:sp>
              <p:nvSpPr>
                <p:cNvPr id="259" name="A…"/>
                <p:cNvSpPr txBox="1"/>
                <p:nvPr/>
              </p:nvSpPr>
              <p:spPr>
                <a:xfrm>
                  <a:off x="224817" y="0"/>
                  <a:ext cx="281968" cy="237593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A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A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A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A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A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A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A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A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A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A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A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264" name="Grupper"/>
              <p:cNvGrpSpPr/>
              <p:nvPr/>
            </p:nvGrpSpPr>
            <p:grpSpPr>
              <a:xfrm>
                <a:off x="25400" y="2473325"/>
                <a:ext cx="3535338" cy="2570647"/>
                <a:chOff x="0" y="0"/>
                <a:chExt cx="3535337" cy="2570646"/>
              </a:xfrm>
            </p:grpSpPr>
            <p:sp>
              <p:nvSpPr>
                <p:cNvPr id="261" name="int main (void) {…"/>
                <p:cNvSpPr txBox="1"/>
                <p:nvPr/>
              </p:nvSpPr>
              <p:spPr>
                <a:xfrm>
                  <a:off x="403026" y="0"/>
                  <a:ext cx="3132312" cy="256643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int</a:t>
                  </a:r>
                  <a:r>
                    <a:t> main (</a:t>
                  </a:r>
                  <a:r>
                    <a:rPr>
                      <a:solidFill>
                        <a:srgbClr val="931A68"/>
                      </a:solidFill>
                    </a:rPr>
                    <a:t>void</a:t>
                  </a:r>
                  <a:r>
                    <a:t>) {</a:t>
                  </a: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t>    </a:t>
                  </a:r>
                  <a:r>
                    <a:rPr>
                      <a:solidFill>
                        <a:srgbClr val="931A68"/>
                      </a:solidFill>
                    </a:rPr>
                    <a:t>interface</a:t>
                  </a:r>
                  <a:r>
                    <a:t> button_if_t i_but[3];</a:t>
                  </a: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t>    </a:t>
                  </a:r>
                  <a:r>
                    <a:rPr>
                      <a:solidFill>
                        <a:srgbClr val="931A68"/>
                      </a:solidFill>
                    </a:rPr>
                    <a:t>par</a:t>
                  </a:r>
                  <a:r>
                    <a:t> {</a:t>
                  </a: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t>    }</a:t>
                  </a: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931A68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000000"/>
                      </a:solidFill>
                    </a:rPr>
                    <a:t>    </a:t>
                  </a:r>
                  <a:r>
                    <a:t>return</a:t>
                  </a:r>
                  <a:r>
                    <a:rPr>
                      <a:solidFill>
                        <a:srgbClr val="000000"/>
                      </a:solidFill>
                    </a:rPr>
                    <a:t> 0;</a:t>
                  </a:r>
                  <a:endParaRPr>
                    <a:solidFill>
                      <a:srgbClr val="000000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t>}</a:t>
                  </a:r>
                </a:p>
              </p:txBody>
            </p:sp>
            <p:sp>
              <p:nvSpPr>
                <p:cNvPr id="262" name="36…"/>
                <p:cNvSpPr txBox="1"/>
                <p:nvPr/>
              </p:nvSpPr>
              <p:spPr>
                <a:xfrm>
                  <a:off x="0" y="4210"/>
                  <a:ext cx="365801" cy="25664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36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37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38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39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40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41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42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43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44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45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46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47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48</a:t>
                  </a:r>
                </a:p>
              </p:txBody>
            </p:sp>
            <p:sp>
              <p:nvSpPr>
                <p:cNvPr id="263" name="B…"/>
                <p:cNvSpPr txBox="1"/>
                <p:nvPr/>
              </p:nvSpPr>
              <p:spPr>
                <a:xfrm>
                  <a:off x="224817" y="4210"/>
                  <a:ext cx="281968" cy="25664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B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B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B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B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B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B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B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B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B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B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B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B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B</a:t>
                  </a:r>
                </a:p>
              </p:txBody>
            </p:sp>
          </p:grpSp>
          <p:grpSp>
            <p:nvGrpSpPr>
              <p:cNvPr id="268" name="Grupper"/>
              <p:cNvGrpSpPr/>
              <p:nvPr/>
            </p:nvGrpSpPr>
            <p:grpSpPr>
              <a:xfrm>
                <a:off x="25400" y="5187950"/>
                <a:ext cx="3509938" cy="2566436"/>
                <a:chOff x="0" y="0"/>
                <a:chExt cx="3509937" cy="2566435"/>
              </a:xfrm>
            </p:grpSpPr>
            <p:sp>
              <p:nvSpPr>
                <p:cNvPr id="265" name="int main (void) {…"/>
                <p:cNvSpPr txBox="1"/>
                <p:nvPr/>
              </p:nvSpPr>
              <p:spPr>
                <a:xfrm>
                  <a:off x="377626" y="0"/>
                  <a:ext cx="3132312" cy="256643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int</a:t>
                  </a:r>
                  <a:r>
                    <a:t> main (</a:t>
                  </a:r>
                  <a:r>
                    <a:rPr>
                      <a:solidFill>
                        <a:srgbClr val="931A68"/>
                      </a:solidFill>
                    </a:rPr>
                    <a:t>void</a:t>
                  </a:r>
                  <a:r>
                    <a:t>) {</a:t>
                  </a: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t>    </a:t>
                  </a:r>
                  <a:r>
                    <a:rPr>
                      <a:solidFill>
                        <a:srgbClr val="931A68"/>
                      </a:solidFill>
                    </a:rPr>
                    <a:t>interface</a:t>
                  </a:r>
                  <a:r>
                    <a:t> button_if_t i_but[3];</a:t>
                  </a: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t>    </a:t>
                  </a:r>
                  <a:r>
                    <a:rPr>
                      <a:solidFill>
                        <a:srgbClr val="931A68"/>
                      </a:solidFill>
                    </a:rPr>
                    <a:t>par</a:t>
                  </a:r>
                  <a:r>
                    <a:t> {</a:t>
                  </a: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t>    }</a:t>
                  </a: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931A68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000000"/>
                      </a:solidFill>
                    </a:rPr>
                    <a:t>    </a:t>
                  </a:r>
                  <a:r>
                    <a:t>return</a:t>
                  </a:r>
                  <a:r>
                    <a:rPr>
                      <a:solidFill>
                        <a:srgbClr val="000000"/>
                      </a:solidFill>
                    </a:rPr>
                    <a:t> 0;</a:t>
                  </a:r>
                  <a:endParaRPr>
                    <a:solidFill>
                      <a:srgbClr val="000000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t>}</a:t>
                  </a:r>
                </a:p>
              </p:txBody>
            </p:sp>
            <p:sp>
              <p:nvSpPr>
                <p:cNvPr id="266" name="36…"/>
                <p:cNvSpPr txBox="1"/>
                <p:nvPr/>
              </p:nvSpPr>
              <p:spPr>
                <a:xfrm>
                  <a:off x="0" y="0"/>
                  <a:ext cx="365801" cy="256643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36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37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38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39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40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41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42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43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44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45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46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47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48</a:t>
                  </a:r>
                </a:p>
              </p:txBody>
            </p:sp>
            <p:sp>
              <p:nvSpPr>
                <p:cNvPr id="267" name="C…"/>
                <p:cNvSpPr txBox="1"/>
                <p:nvPr/>
              </p:nvSpPr>
              <p:spPr>
                <a:xfrm>
                  <a:off x="236642" y="0"/>
                  <a:ext cx="281969" cy="256643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C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C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C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C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C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C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C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C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C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C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C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C</a:t>
                  </a:r>
                  <a:endParaRPr>
                    <a:solidFill>
                      <a:srgbClr val="931A68"/>
                    </a:solidFill>
                  </a:endParaRPr>
                </a:p>
                <a:p>
                  <a:pPr defTabSz="457200">
                    <a:spcBef>
                      <a:spcPts val="0"/>
                    </a:spcBef>
                    <a:defRPr sz="1100">
                      <a:solidFill>
                        <a:srgbClr val="3933FF"/>
                      </a:solidFill>
                      <a:latin typeface="Monaco"/>
                      <a:ea typeface="Monaco"/>
                      <a:cs typeface="Monaco"/>
                      <a:sym typeface="Monaco"/>
                    </a:defRPr>
                  </a:pPr>
                  <a:r>
                    <a:rPr>
                      <a:solidFill>
                        <a:srgbClr val="931A68"/>
                      </a:solidFill>
                    </a:rPr>
                    <a:t>C</a:t>
                  </a:r>
                </a:p>
              </p:txBody>
            </p:sp>
          </p:grpSp>
        </p:grpSp>
        <p:grpSp>
          <p:nvGrpSpPr>
            <p:cNvPr id="273" name="Grupper"/>
            <p:cNvGrpSpPr/>
            <p:nvPr/>
          </p:nvGrpSpPr>
          <p:grpSpPr>
            <a:xfrm>
              <a:off x="0" y="0"/>
              <a:ext cx="848768" cy="5759450"/>
              <a:chOff x="0" y="0"/>
              <a:chExt cx="848767" cy="5759449"/>
            </a:xfrm>
          </p:grpSpPr>
          <p:sp>
            <p:nvSpPr>
              <p:cNvPr id="270" name="7"/>
              <p:cNvSpPr txBox="1"/>
              <p:nvPr/>
            </p:nvSpPr>
            <p:spPr>
              <a:xfrm>
                <a:off x="1501" y="0"/>
                <a:ext cx="847267" cy="481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rmAutofit fontScale="100000" lnSpcReduction="0"/>
              </a:bodyPr>
              <a:lstStyle>
                <a:lvl1pPr defTabSz="303783">
                  <a:lnSpc>
                    <a:spcPct val="80000"/>
                  </a:lnSpc>
                  <a:spcBef>
                    <a:spcPts val="1400"/>
                  </a:spcBef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defRPr cap="all" sz="2912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  <a:sym typeface="DIN Condensed"/>
                  </a:defRPr>
                </a:lvl1pPr>
              </a:lstStyle>
              <a:p>
                <a:pPr/>
                <a:r>
                  <a:t>7</a:t>
                </a:r>
              </a:p>
            </p:txBody>
          </p:sp>
          <p:sp>
            <p:nvSpPr>
              <p:cNvPr id="271" name="8"/>
              <p:cNvSpPr txBox="1"/>
              <p:nvPr/>
            </p:nvSpPr>
            <p:spPr>
              <a:xfrm>
                <a:off x="0" y="2565320"/>
                <a:ext cx="847267" cy="4816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rmAutofit fontScale="100000" lnSpcReduction="0"/>
              </a:bodyPr>
              <a:lstStyle>
                <a:lvl1pPr defTabSz="303783">
                  <a:lnSpc>
                    <a:spcPct val="80000"/>
                  </a:lnSpc>
                  <a:spcBef>
                    <a:spcPts val="1400"/>
                  </a:spcBef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defRPr cap="all" sz="2912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  <a:sym typeface="DIN Condensed"/>
                  </a:defRPr>
                </a:lvl1pPr>
              </a:lstStyle>
              <a:p>
                <a:pPr/>
                <a:r>
                  <a:t>8</a:t>
                </a:r>
              </a:p>
            </p:txBody>
          </p:sp>
          <p:sp>
            <p:nvSpPr>
              <p:cNvPr id="272" name="3"/>
              <p:cNvSpPr txBox="1"/>
              <p:nvPr/>
            </p:nvSpPr>
            <p:spPr>
              <a:xfrm>
                <a:off x="1501" y="5277840"/>
                <a:ext cx="847267" cy="481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rmAutofit fontScale="100000" lnSpcReduction="0"/>
              </a:bodyPr>
              <a:lstStyle>
                <a:lvl1pPr defTabSz="303783">
                  <a:lnSpc>
                    <a:spcPct val="80000"/>
                  </a:lnSpc>
                  <a:spcBef>
                    <a:spcPts val="1400"/>
                  </a:spcBef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defRPr cap="all" sz="2912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  <a:sym typeface="DIN Condensed"/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4" grpId="2"/>
      <p:bldP build="whole" bldLvl="1" animBg="1" rev="0" advAuto="0" spid="249" grpId="4"/>
      <p:bldP build="whole" bldLvl="1" animBg="1" rev="0" advAuto="0" spid="252" grpId="5"/>
      <p:bldP build="whole" bldLvl="1" animBg="1" rev="0" advAuto="0" spid="255" grpId="3"/>
      <p:bldP build="whole" bldLvl="1" animBg="1" rev="0" advAuto="0" spid="24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int main() {…"/>
          <p:cNvSpPr txBox="1"/>
          <p:nvPr/>
        </p:nvSpPr>
        <p:spPr>
          <a:xfrm>
            <a:off x="1936123" y="2736332"/>
            <a:ext cx="9132554" cy="428093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int</a:t>
            </a:r>
            <a:r>
              <a:t> main()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4E907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931A68"/>
                </a:solidFill>
              </a:rPr>
              <a:t>...  chan and interfaces</a:t>
            </a:r>
            <a:endParaRPr>
              <a:solidFill>
                <a:srgbClr val="000000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4E907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endParaRPr>
              <a:solidFill>
                <a:srgbClr val="000000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4E907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931A68"/>
                </a:solidFill>
              </a:rPr>
              <a:t>chan</a:t>
            </a:r>
            <a:r>
              <a:rPr>
                <a:solidFill>
                  <a:srgbClr val="000000"/>
                </a:solidFill>
              </a:rPr>
              <a:t> c_analogue; </a:t>
            </a:r>
            <a:r>
              <a:t>// chans always untyped</a:t>
            </a:r>
            <a:endParaRPr>
              <a:solidFill>
                <a:srgbClr val="000000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  <a:p>
            <a:pPr defTabSz="457200">
              <a:spcBef>
                <a:spcPts val="0"/>
              </a:spcBef>
              <a:defRPr sz="1100">
                <a:solidFill>
                  <a:srgbClr val="4E907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// interfaces:</a:t>
            </a:r>
            <a:endParaRPr>
              <a:solidFill>
                <a:srgbClr val="000000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button_if                      i_buttons[BUTTONS_NUM_CLIENTS];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spi_master_if                  i_spi    [NUM_SPI_CLIENT_USERS];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radio_if_t                     i_radio;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irq_if_t                       i_irq;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i2c_external_commands_if       i_i2c_external_commands [I2C_EXTERNAL_NUM_CLIENTS];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i2c_internal_commands_if       i_i2c_internal_commands [I2C_INTERNAL_NUM_CLIENTS];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startkit_adc_acquire_if        i_startkit_adc_acquire;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lib_startkit_adc_commands_if   i_lib_startkit_adc_commands  [ADC_STARTKIT_NUM_CLIENTS];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port_heat_light_commands_if    i_port_heat_light_commands   [PORT_HEAT_LIGHT_SERVER_NUM_CLIENTS];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temperature_heater_commands_if i_temperature_heater_commands[HEATER_CONTROLLER_NUM_CLIENTS];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temperature_water_commands_if  i_temperature_water_commands;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par</a:t>
            </a:r>
            <a:r>
              <a:t>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... Placement of tasks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931A68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return</a:t>
            </a:r>
            <a:r>
              <a:rPr>
                <a:solidFill>
                  <a:srgbClr val="000000"/>
                </a:solidFill>
              </a:rPr>
              <a:t> 0;</a:t>
            </a:r>
            <a:endParaRPr>
              <a:solidFill>
                <a:srgbClr val="000000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  <p:grpSp>
        <p:nvGrpSpPr>
          <p:cNvPr id="279" name="Grupper"/>
          <p:cNvGrpSpPr/>
          <p:nvPr/>
        </p:nvGrpSpPr>
        <p:grpSpPr>
          <a:xfrm>
            <a:off x="4590650" y="6182791"/>
            <a:ext cx="4678665" cy="754566"/>
            <a:chOff x="0" y="0"/>
            <a:chExt cx="4678663" cy="754564"/>
          </a:xfrm>
        </p:grpSpPr>
        <p:sp>
          <p:nvSpPr>
            <p:cNvPr id="277" name="EXPERIMENT AND LEARN…"/>
            <p:cNvSpPr txBox="1"/>
            <p:nvPr/>
          </p:nvSpPr>
          <p:spPr>
            <a:xfrm>
              <a:off x="539993" y="6350"/>
              <a:ext cx="4138671" cy="748215"/>
            </a:xfrm>
            <a:prstGeom prst="rect">
              <a:avLst/>
            </a:prstGeom>
            <a:noFill/>
            <a:ln w="12700" cap="flat">
              <a:solidFill>
                <a:srgbClr val="931A68"/>
              </a:solidFill>
              <a:custDash>
                <a:ds d="200000" sp="200000"/>
              </a:custDash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spcBef>
                  <a:spcPts val="0"/>
                </a:spcBef>
                <a:defRPr sz="13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rPr>
                  <a:solidFill>
                    <a:srgbClr val="931A68"/>
                  </a:solidFill>
                </a:rPr>
                <a:t>EXPERIMENT AND LEARN </a:t>
              </a:r>
              <a:endParaRPr>
                <a:solidFill>
                  <a:srgbClr val="931A68"/>
                </a:solidFill>
              </a:endParaRPr>
            </a:p>
            <a:p>
              <a:pPr defTabSz="457200">
                <a:spcBef>
                  <a:spcPts val="0"/>
                </a:spcBef>
                <a:defRPr sz="13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rPr>
                  <a:solidFill>
                    <a:srgbClr val="931A68"/>
                  </a:solidFill>
                </a:rPr>
                <a:t>mostly about XC but also </a:t>
              </a:r>
              <a:endParaRPr>
                <a:solidFill>
                  <a:srgbClr val="931A68"/>
                </a:solidFill>
              </a:endParaRPr>
            </a:p>
            <a:p>
              <a:pPr defTabSz="457200">
                <a:spcBef>
                  <a:spcPts val="0"/>
                </a:spcBef>
                <a:defRPr sz="1300">
                  <a:solidFill>
                    <a:srgbClr val="000000"/>
                  </a:solidFill>
                  <a:latin typeface="Monaco"/>
                  <a:ea typeface="Monaco"/>
                  <a:cs typeface="Monaco"/>
                  <a:sym typeface="Monaco"/>
                </a:defRPr>
              </a:pPr>
              <a:r>
                <a:rPr>
                  <a:solidFill>
                    <a:srgbClr val="931A68"/>
                  </a:solidFill>
                </a:rPr>
                <a:t>slalom with the compiler/mapper/linker</a:t>
              </a:r>
            </a:p>
          </p:txBody>
        </p:sp>
        <p:sp>
          <p:nvSpPr>
            <p:cNvPr id="278" name="Pil"/>
            <p:cNvSpPr/>
            <p:nvPr/>
          </p:nvSpPr>
          <p:spPr>
            <a:xfrm flipH="1">
              <a:off x="0" y="0"/>
              <a:ext cx="537865" cy="279400"/>
            </a:xfrm>
            <a:prstGeom prst="rightArrow">
              <a:avLst>
                <a:gd name="adj1" fmla="val 32000"/>
                <a:gd name="adj2" fmla="val 123205"/>
              </a:avLst>
            </a:prstGeom>
            <a:solidFill>
              <a:srgbClr val="931A6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2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</a:p>
          </p:txBody>
        </p:sp>
      </p:grpSp>
      <p:sp>
        <p:nvSpPr>
          <p:cNvPr id="280" name="int main() {…"/>
          <p:cNvSpPr txBox="1"/>
          <p:nvPr/>
        </p:nvSpPr>
        <p:spPr>
          <a:xfrm>
            <a:off x="84100" y="259832"/>
            <a:ext cx="12186345" cy="92339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int</a:t>
            </a:r>
            <a:r>
              <a:t> main()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4E907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>
                <a:solidFill>
                  <a:srgbClr val="931A68"/>
                </a:solidFill>
              </a:rPr>
              <a:t>...  chan and interfaces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par</a:t>
            </a:r>
            <a:r>
              <a:t>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on</a:t>
            </a:r>
            <a:r>
              <a:t> tile[0]: installExceptionHandler();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par</a:t>
            </a:r>
            <a:r>
              <a:t>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        startkit_adc         (c_analogue);                                            </a:t>
            </a:r>
            <a:r>
              <a:rPr>
                <a:solidFill>
                  <a:srgbClr val="4E9072"/>
                </a:solidFill>
              </a:rPr>
              <a:t>// Is none since a "service"/hardware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</a:t>
            </a:r>
            <a:r>
              <a:rPr>
                <a:solidFill>
                  <a:srgbClr val="931A68"/>
                </a:solidFill>
              </a:rPr>
              <a:t>on</a:t>
            </a:r>
            <a:r>
              <a:t> tile[0]: My_startKIT_ADC_Task (i_startkit_adc_acquire, i_lib_startkit_adc_commands,    </a:t>
            </a:r>
            <a:r>
              <a:rPr>
                <a:solidFill>
                  <a:srgbClr val="4E9072"/>
                </a:solidFill>
              </a:rPr>
              <a:t>// Is none since contains a nested select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                              NUM_STARTKIT_ADC_NEEDED_DATA_SETS);          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</a:t>
            </a:r>
            <a:r>
              <a:rPr>
                <a:solidFill>
                  <a:srgbClr val="931A68"/>
                </a:solidFill>
              </a:rPr>
              <a:t>on</a:t>
            </a:r>
            <a:r>
              <a:t> tile[0]: System_Task          (i_i2c_internal_commands[0], i_i2c_external_commands[0], </a:t>
            </a:r>
            <a:r>
              <a:rPr>
                <a:solidFill>
                  <a:srgbClr val="4E9072"/>
                </a:solidFill>
              </a:rPr>
              <a:t>// Is none since contains a nested select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                              i_lib_startkit_adc_commands[0], i_port_heat_light_commands[0],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                              i_temperature_heater_commands[0], i_temperature_water_commands,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/* tile[0].core[0] not now */     i_buttons, i_irq, i_radio);                   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</a:t>
            </a:r>
            <a:r>
              <a:rPr>
                <a:solidFill>
                  <a:srgbClr val="931A68"/>
                </a:solidFill>
              </a:rPr>
              <a:t>on</a:t>
            </a:r>
            <a:r>
              <a:t> tile[0]: adc_task             (i_startkit_adc_acquire, c_analogue,                     </a:t>
            </a:r>
            <a:r>
              <a:rPr>
                <a:solidFill>
                  <a:srgbClr val="4E9072"/>
                </a:solidFill>
              </a:rPr>
              <a:t>// [[combinable]]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                              ADC_PERIOD_TIME_USEC_ZERO_IS_ONY_QUERY_BASED);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}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on</a:t>
            </a:r>
            <a:r>
              <a:t> tile[0]: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[[combine]]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</a:t>
            </a:r>
            <a:r>
              <a:rPr>
                <a:solidFill>
                  <a:srgbClr val="931A68"/>
                </a:solidFill>
              </a:rPr>
              <a:t>par</a:t>
            </a:r>
            <a:r>
              <a:t>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Button_Task (IOF_BUTTON_LEFT,   inP_button_left,   i_buttons[IOF_BUTTON_LEFT]);   </a:t>
            </a:r>
            <a:r>
              <a:rPr>
                <a:solidFill>
                  <a:srgbClr val="4E9072"/>
                </a:solidFill>
              </a:rPr>
              <a:t>// [[combinable]]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Button_Task (IOF_BUTTON_CENTER, inP_button_center, i_buttons[IOF_BUTTON_CENTER]); </a:t>
            </a:r>
            <a:r>
              <a:rPr>
                <a:solidFill>
                  <a:srgbClr val="4E9072"/>
                </a:solidFill>
              </a:rPr>
              <a:t>// [[combinable]]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Button_Task (IOF_BUTTON_RIGHT,  inP_button_right,  i_buttons[IOF_BUTTON_RIGHT]);  </a:t>
            </a:r>
            <a:r>
              <a:rPr>
                <a:solidFill>
                  <a:srgbClr val="4E9072"/>
                </a:solidFill>
              </a:rPr>
              <a:t>// [[combinable]]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}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}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on</a:t>
            </a:r>
            <a:r>
              <a:t> tile[0]: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[[combine]]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</a:t>
            </a:r>
            <a:r>
              <a:rPr>
                <a:solidFill>
                  <a:srgbClr val="931A68"/>
                </a:solidFill>
              </a:rPr>
              <a:t>par</a:t>
            </a:r>
            <a:r>
              <a:t>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I2C_Internal_Task         (i_i2c_internal_commands);      </a:t>
            </a:r>
            <a:r>
              <a:rPr>
                <a:solidFill>
                  <a:srgbClr val="4E9072"/>
                </a:solidFill>
              </a:rPr>
              <a:t>// [[combinable]]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I2C_External_Task         (i_i2c_external_commands);      </a:t>
            </a:r>
            <a:r>
              <a:rPr>
                <a:solidFill>
                  <a:srgbClr val="4E9072"/>
                </a:solidFill>
              </a:rPr>
              <a:t>// [[distributable]]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Temperature_Heater_Task   (i_temperature_heater_commands, </a:t>
            </a:r>
            <a:r>
              <a:rPr>
                <a:solidFill>
                  <a:srgbClr val="4E9072"/>
                </a:solidFill>
              </a:rPr>
              <a:t>// [[combinable]]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                           i_i2c_external_commands[1],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                           i_port_heat_light_commands[1]);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Temperature_Water_Task    (i_temperature_water_commands,  </a:t>
            </a:r>
            <a:r>
              <a:rPr>
                <a:solidFill>
                  <a:srgbClr val="4E9072"/>
                </a:solidFill>
              </a:rPr>
              <a:t>// [[combinable]]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                           i_temperature_heater_commands[1]);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Port_Pins_Heat_Light_Task (i_port_heat_light_commands);   </a:t>
            </a:r>
            <a:r>
              <a:rPr>
                <a:solidFill>
                  <a:srgbClr val="4E9072"/>
                </a:solidFill>
              </a:rPr>
              <a:t>// [[combinable]]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}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}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4E907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>
                <a:solidFill>
                  <a:srgbClr val="931A68"/>
                </a:solidFill>
              </a:rPr>
              <a:t>on</a:t>
            </a:r>
            <a:r>
              <a:rPr>
                <a:solidFill>
                  <a:srgbClr val="000000"/>
                </a:solidFill>
              </a:rPr>
              <a:t> tile[0]: { </a:t>
            </a:r>
            <a:r>
              <a:t>// To avoid Error: lower bound could not be calculated (xTIMEcomposer 14.3.3)</a:t>
            </a:r>
            <a:endParaRPr>
              <a:solidFill>
                <a:srgbClr val="000000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[[combine]]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</a:t>
            </a:r>
            <a:r>
              <a:rPr>
                <a:solidFill>
                  <a:srgbClr val="931A68"/>
                </a:solidFill>
              </a:rPr>
              <a:t>par</a:t>
            </a:r>
            <a:r>
              <a:t> {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RFM69_driver    (i_radio, p_spi_aux, i_spi[SPI_CLIENT_0], SPI_CLIENT_0);             </a:t>
            </a:r>
            <a:r>
              <a:rPr>
                <a:solidFill>
                  <a:srgbClr val="4E9072"/>
                </a:solidFill>
              </a:rPr>
              <a:t>// [[distributable]]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spi_master_2    (i_spi, NUM_SPI_CLIENT_USERS, p_sclk, p_mosi, p_miso,                </a:t>
            </a:r>
            <a:r>
              <a:rPr>
                <a:solidFill>
                  <a:srgbClr val="4E9072"/>
                </a:solidFill>
              </a:rPr>
              <a:t>// [[distributable]]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                SPI_CLOCK, p_spi_cs_en, maskof_spi_and_probe_pins, NUM_SPI_CS_SETS);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    IRQ_detect_task (i_irq, p_spi_irq, probe_config, null, 0);                           </a:t>
            </a:r>
            <a:r>
              <a:rPr>
                <a:solidFill>
                  <a:srgbClr val="4E9072"/>
                </a:solidFill>
              </a:rPr>
              <a:t>// [[combinable]]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    }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 }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defTabSz="457200">
              <a:spcBef>
                <a:spcPts val="0"/>
              </a:spcBef>
              <a:defRPr sz="1100">
                <a:solidFill>
                  <a:srgbClr val="931A68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return</a:t>
            </a:r>
            <a:r>
              <a:rPr>
                <a:solidFill>
                  <a:srgbClr val="000000"/>
                </a:solidFill>
              </a:rPr>
              <a:t> 0;</a:t>
            </a:r>
            <a:endParaRPr>
              <a:solidFill>
                <a:srgbClr val="000000"/>
              </a:solidFill>
            </a:endParaRPr>
          </a:p>
          <a:p>
            <a:pPr defTabSz="457200">
              <a:spcBef>
                <a:spcPts val="0"/>
              </a:spcBef>
              <a:defRPr sz="1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  <p:sp>
        <p:nvSpPr>
          <p:cNvPr id="281" name="XC real life @ Aquarium controller…"/>
          <p:cNvSpPr txBox="1"/>
          <p:nvPr/>
        </p:nvSpPr>
        <p:spPr>
          <a:xfrm>
            <a:off x="6177272" y="88900"/>
            <a:ext cx="6535428" cy="808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r">
              <a:lnSpc>
                <a:spcPct val="80000"/>
              </a:lnSpc>
              <a:spcBef>
                <a:spcPts val="0"/>
              </a:spcBef>
              <a:buClr>
                <a:schemeClr val="accent1">
                  <a:satOff val="-4060"/>
                </a:schemeClr>
              </a:buClr>
              <a:buFont typeface="Avenir Next"/>
              <a:defRPr sz="21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XC real life @ Aquarium controller</a:t>
            </a:r>
          </a:p>
          <a:p>
            <a:pPr algn="r">
              <a:lnSpc>
                <a:spcPct val="80000"/>
              </a:lnSpc>
              <a:spcBef>
                <a:spcPts val="0"/>
              </a:spcBef>
              <a:buClr>
                <a:schemeClr val="accent1">
                  <a:satOff val="-4060"/>
                </a:schemeClr>
              </a:buClr>
              <a:buFont typeface="Avenir Next"/>
              <a:defRPr sz="21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On XMOS startKIT (I have several, after eol reached)</a:t>
            </a:r>
          </a:p>
        </p:txBody>
      </p:sp>
      <p:sp>
        <p:nvSpPr>
          <p:cNvPr id="282" name="...  chan and interfaces…"/>
          <p:cNvSpPr txBox="1"/>
          <p:nvPr/>
        </p:nvSpPr>
        <p:spPr>
          <a:xfrm>
            <a:off x="8213693" y="5026561"/>
            <a:ext cx="4784757" cy="1984357"/>
          </a:xfrm>
          <a:prstGeom prst="rect">
            <a:avLst/>
          </a:prstGeom>
          <a:solidFill>
            <a:srgbClr val="EBEBEB"/>
          </a:solidFill>
          <a:ln w="12700">
            <a:solidFill>
              <a:srgbClr val="4F8F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457200">
              <a:spcBef>
                <a:spcPts val="0"/>
              </a:spcBef>
              <a:defRPr sz="9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...  chan and interfaces</a:t>
            </a:r>
          </a:p>
          <a:p>
            <a:pPr defTabSz="457200">
              <a:spcBef>
                <a:spcPts val="0"/>
              </a:spcBef>
              <a:defRPr sz="9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4F8F00"/>
                </a:solidFill>
              </a:rPr>
              <a:t>// interfaces</a:t>
            </a:r>
            <a:r>
              <a:t>:</a:t>
            </a:r>
          </a:p>
          <a:p>
            <a:pPr defTabSz="457200">
              <a:spcBef>
                <a:spcPts val="0"/>
              </a:spcBef>
              <a:defRPr sz="9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button_if                      i_buttons[3];</a:t>
            </a:r>
          </a:p>
          <a:p>
            <a:pPr defTabSz="457200">
              <a:spcBef>
                <a:spcPts val="0"/>
              </a:spcBef>
              <a:defRPr sz="9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spi_master_if                  i_spi    [1];</a:t>
            </a:r>
          </a:p>
          <a:p>
            <a:pPr defTabSz="457200">
              <a:spcBef>
                <a:spcPts val="0"/>
              </a:spcBef>
              <a:defRPr sz="9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radio_if_t                     i_radio;</a:t>
            </a:r>
          </a:p>
          <a:p>
            <a:pPr defTabSz="457200">
              <a:spcBef>
                <a:spcPts val="0"/>
              </a:spcBef>
              <a:defRPr sz="9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irq_if_t                       i_irq;</a:t>
            </a:r>
          </a:p>
          <a:p>
            <a:pPr defTabSz="457200">
              <a:spcBef>
                <a:spcPts val="0"/>
              </a:spcBef>
              <a:defRPr sz="9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i2c_external_commands_if       i_i2c_external_commands [2];</a:t>
            </a:r>
          </a:p>
          <a:p>
            <a:pPr defTabSz="457200">
              <a:spcBef>
                <a:spcPts val="0"/>
              </a:spcBef>
              <a:defRPr sz="9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i2c_internal_commands_if       i_i2c_internal_commands [1];</a:t>
            </a:r>
          </a:p>
          <a:p>
            <a:pPr defTabSz="457200">
              <a:spcBef>
                <a:spcPts val="0"/>
              </a:spcBef>
              <a:defRPr sz="9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startkit_adc_acquire_if        i_startkit_adc_acquire;</a:t>
            </a:r>
          </a:p>
          <a:p>
            <a:pPr defTabSz="457200">
              <a:spcBef>
                <a:spcPts val="0"/>
              </a:spcBef>
              <a:defRPr sz="9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lib_startkit_adc_commands_if   i_lib_startkit_adc_commands  [1];</a:t>
            </a:r>
          </a:p>
          <a:p>
            <a:pPr defTabSz="457200">
              <a:spcBef>
                <a:spcPts val="0"/>
              </a:spcBef>
              <a:defRPr sz="9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port_heat_light_commands_if    i_port_heat_light_commands   [2];</a:t>
            </a:r>
          </a:p>
          <a:p>
            <a:pPr defTabSz="457200">
              <a:spcBef>
                <a:spcPts val="0"/>
              </a:spcBef>
              <a:defRPr sz="9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temperature_heater_commands_if i_temperature_heater_commands[2];</a:t>
            </a:r>
          </a:p>
          <a:p>
            <a:pPr defTabSz="457200">
              <a:spcBef>
                <a:spcPts val="0"/>
              </a:spcBef>
              <a:defRPr sz="9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temperature_water_commands_if  i_temperature_water_commands;</a:t>
            </a:r>
          </a:p>
        </p:txBody>
      </p:sp>
      <p:sp>
        <p:nvSpPr>
          <p:cNvPr id="283" name="14Aug2018"/>
          <p:cNvSpPr txBox="1"/>
          <p:nvPr/>
        </p:nvSpPr>
        <p:spPr>
          <a:xfrm>
            <a:off x="0" y="9474200"/>
            <a:ext cx="86068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14Aug2018</a:t>
            </a:r>
          </a:p>
        </p:txBody>
      </p:sp>
      <p:sp>
        <p:nvSpPr>
          <p:cNvPr id="284" name="Constraint check for tile[0]:…"/>
          <p:cNvSpPr txBox="1"/>
          <p:nvPr/>
        </p:nvSpPr>
        <p:spPr>
          <a:xfrm>
            <a:off x="8213693" y="8575693"/>
            <a:ext cx="4784757" cy="1171557"/>
          </a:xfrm>
          <a:prstGeom prst="rect">
            <a:avLst/>
          </a:prstGeom>
          <a:solidFill>
            <a:srgbClr val="EBEBEB"/>
          </a:solidFill>
          <a:ln w="12700">
            <a:solidFill>
              <a:srgbClr val="4F8F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9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Constraint check for tile[0]:</a:t>
            </a:r>
          </a:p>
          <a:p>
            <a:pPr defTabSz="457200">
              <a:spcBef>
                <a:spcPts val="0"/>
              </a:spcBef>
              <a:defRPr sz="9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Cores available:            8,   used:          7 .  OKAY</a:t>
            </a:r>
          </a:p>
          <a:p>
            <a:pPr defTabSz="457200">
              <a:spcBef>
                <a:spcPts val="0"/>
              </a:spcBef>
              <a:defRPr sz="9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Timers available:          10,   used:          8 .  OKAY</a:t>
            </a:r>
          </a:p>
          <a:p>
            <a:pPr defTabSz="457200">
              <a:spcBef>
                <a:spcPts val="0"/>
              </a:spcBef>
              <a:defRPr sz="9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Chanends available:        32,   used:         26 .  OKAY</a:t>
            </a:r>
          </a:p>
          <a:p>
            <a:pPr defTabSz="457200">
              <a:spcBef>
                <a:spcPts val="0"/>
              </a:spcBef>
              <a:defRPr sz="9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Memory available:       65536,   used:      61620 .  OKAY</a:t>
            </a:r>
          </a:p>
          <a:p>
            <a:pPr defTabSz="457200">
              <a:spcBef>
                <a:spcPts val="0"/>
              </a:spcBef>
              <a:defRPr sz="9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(Stack: 6472, Code: 49386, Data: 5762)</a:t>
            </a:r>
          </a:p>
          <a:p>
            <a:pPr defTabSz="457200">
              <a:spcBef>
                <a:spcPts val="0"/>
              </a:spcBef>
              <a:defRPr sz="9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Constraints checks PASSED.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2"/>
      <p:bldP build="whole" bldLvl="1" animBg="1" rev="0" advAuto="0" spid="282" grpId="5"/>
      <p:bldP build="whole" bldLvl="1" animBg="1" rev="0" advAuto="0" spid="284" grpId="4"/>
      <p:bldP build="whole" bldLvl="1" animBg="1" rev="0" advAuto="0" spid="280" grpId="3"/>
      <p:bldP build="whole" bldLvl="1" animBg="1" rev="0" advAuto="0" spid="27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ommon term for [[combine]],[[combinable]], [[distribute]], [[distributable]] and [[distributed(..)]] does not seem to exist…"/>
          <p:cNvSpPr txBox="1"/>
          <p:nvPr>
            <p:ph type="body" sz="half" idx="4294967295"/>
          </p:nvPr>
        </p:nvSpPr>
        <p:spPr>
          <a:xfrm>
            <a:off x="406400" y="914747"/>
            <a:ext cx="12192001" cy="40788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4500" indent="-444500">
              <a:spcBef>
                <a:spcPts val="3400"/>
              </a:spcBef>
              <a:buClr>
                <a:schemeClr val="accent1"/>
              </a:buClr>
              <a:buChar char="▸"/>
              <a:defRPr sz="2800"/>
            </a:pPr>
            <a:r>
              <a:t>Common term for </a:t>
            </a:r>
            <a:r>
              <a:rPr spc="-560">
                <a:latin typeface="Courier"/>
                <a:ea typeface="Courier"/>
                <a:cs typeface="Courier"/>
                <a:sym typeface="Courier"/>
              </a:rPr>
              <a:t>[[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combine</a:t>
            </a:r>
            <a:r>
              <a:rPr spc="-560">
                <a:latin typeface="Courier"/>
                <a:ea typeface="Courier"/>
                <a:cs typeface="Courier"/>
                <a:sym typeface="Courier"/>
              </a:rPr>
              <a:t>]]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spc="-560">
                <a:latin typeface="Courier"/>
                <a:ea typeface="Courier"/>
                <a:cs typeface="Courier"/>
                <a:sym typeface="Courier"/>
              </a:rPr>
              <a:t>[[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combinable</a:t>
            </a:r>
            <a:r>
              <a:rPr spc="-560">
                <a:latin typeface="Courier"/>
                <a:ea typeface="Courier"/>
                <a:cs typeface="Courier"/>
                <a:sym typeface="Courier"/>
              </a:rPr>
              <a:t>]]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pc="-560">
                <a:latin typeface="Courier"/>
                <a:ea typeface="Courier"/>
                <a:cs typeface="Courier"/>
                <a:sym typeface="Courier"/>
              </a:rPr>
              <a:t>[[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distribute</a:t>
            </a:r>
            <a:r>
              <a:rPr spc="-560">
                <a:latin typeface="Courier"/>
                <a:ea typeface="Courier"/>
                <a:cs typeface="Courier"/>
                <a:sym typeface="Courier"/>
              </a:rPr>
              <a:t>]]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pc="-560">
                <a:latin typeface="Courier"/>
                <a:ea typeface="Courier"/>
                <a:cs typeface="Courier"/>
                <a:sym typeface="Courier"/>
              </a:rPr>
              <a:t>[[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distributable</a:t>
            </a:r>
            <a:r>
              <a:rPr spc="-560">
                <a:latin typeface="Courier"/>
                <a:ea typeface="Courier"/>
                <a:cs typeface="Courier"/>
                <a:sym typeface="Courier"/>
              </a:rPr>
              <a:t>]]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spc="-560">
                <a:latin typeface="Courier"/>
                <a:ea typeface="Courier"/>
                <a:cs typeface="Courier"/>
                <a:sym typeface="Courier"/>
              </a:rPr>
              <a:t>[[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distributed</a:t>
            </a:r>
            <a:r>
              <a:rPr spc="-560">
                <a:latin typeface="Courier"/>
                <a:ea typeface="Courier"/>
                <a:cs typeface="Courier"/>
                <a:sym typeface="Courier"/>
              </a:rPr>
              <a:t>(..)]]</a:t>
            </a:r>
            <a:r>
              <a:t> does not seem to exist</a:t>
            </a:r>
          </a:p>
          <a:p>
            <a:pPr marL="444500" indent="-444500">
              <a:spcBef>
                <a:spcPts val="3400"/>
              </a:spcBef>
              <a:buClr>
                <a:schemeClr val="accent1"/>
              </a:buClr>
              <a:buChar char="▸"/>
              <a:defRPr sz="2800"/>
            </a:pPr>
            <a:r>
              <a:t>Not all shown here. More on «XC is C plus X» </a:t>
            </a:r>
          </a:p>
          <a:p>
            <a:pPr marL="444500" indent="-444500">
              <a:spcBef>
                <a:spcPts val="3400"/>
              </a:spcBef>
              <a:buClr>
                <a:schemeClr val="accent1"/>
              </a:buClr>
              <a:buChar char="▸"/>
              <a:defRPr sz="2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chan</a:t>
            </a:r>
            <a:r>
              <a:t> and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interface</a:t>
            </a:r>
            <a:r>
              <a:t> code compared side by side (next page, small text, just for reference) (It also shows where the tool fails for some usages)</a:t>
            </a:r>
          </a:p>
        </p:txBody>
      </p:sp>
      <p:grpSp>
        <p:nvGrpSpPr>
          <p:cNvPr id="290" name="Grupper"/>
          <p:cNvGrpSpPr/>
          <p:nvPr/>
        </p:nvGrpSpPr>
        <p:grpSpPr>
          <a:xfrm>
            <a:off x="406400" y="5040412"/>
            <a:ext cx="12192001" cy="3813127"/>
            <a:chOff x="0" y="0"/>
            <a:chExt cx="12192000" cy="3813126"/>
          </a:xfrm>
        </p:grpSpPr>
        <p:sp>
          <p:nvSpPr>
            <p:cNvPr id="287" name="1 XMOS Programming Guide…"/>
            <p:cNvSpPr txBox="1"/>
            <p:nvPr/>
          </p:nvSpPr>
          <p:spPr>
            <a:xfrm>
              <a:off x="0" y="2797126"/>
              <a:ext cx="7683327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457200" indent="-457200" defTabSz="457200">
                <a:spcBef>
                  <a:spcPts val="0"/>
                </a:spcBef>
                <a:defRPr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b="1" baseline="31999"/>
                <a:t>1</a:t>
              </a:r>
              <a:r>
                <a:rPr baseline="31999"/>
                <a:t> </a:t>
              </a:r>
              <a:r>
                <a:rPr b="1"/>
                <a:t>XMOS Programming Guide</a:t>
              </a:r>
              <a:endParaRPr b="1"/>
            </a:p>
            <a:p>
              <a:pPr marL="457200" indent="-457200" defTabSz="457200">
                <a:spcBef>
                  <a:spcPts val="0"/>
                </a:spcBef>
                <a:defRPr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as of 14Aug2018: 2015/9/21 version F, 2015/9/18 in the document,</a:t>
              </a:r>
            </a:p>
            <a:p>
              <a:pPr marL="457200" indent="-457200" defTabSz="457200">
                <a:spcBef>
                  <a:spcPts val="0"/>
                </a:spcBef>
                <a:defRPr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u="sng">
                  <a:uFill>
                    <a:solidFill>
                      <a:srgbClr val="9F9F9F"/>
                    </a:solidFill>
                  </a:uFill>
                  <a:hlinkClick r:id="rId2" invalidUrl="" action="" tgtFrame="" tooltip="" history="1" highlightClick="0" endSnd="0"/>
                </a:rPr>
                <a:t>https://www.xmos.com/published/xmos-programming-guide</a:t>
              </a:r>
            </a:p>
          </p:txBody>
        </p:sp>
        <p:sp>
          <p:nvSpPr>
            <p:cNvPr id="288" name="Linje"/>
            <p:cNvSpPr/>
            <p:nvPr/>
          </p:nvSpPr>
          <p:spPr>
            <a:xfrm>
              <a:off x="0" y="2681535"/>
              <a:ext cx="2796878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2800">
                  <a:latin typeface="+mn-lt"/>
                  <a:ea typeface="+mn-ea"/>
                  <a:cs typeface="+mn-cs"/>
                  <a:sym typeface="DIN Condensed"/>
                </a:defRPr>
              </a:pPr>
            </a:p>
          </p:txBody>
        </p:sp>
        <p:sp>
          <p:nvSpPr>
            <p:cNvPr id="289" name="The XC reference I use the most1"/>
            <p:cNvSpPr txBox="1"/>
            <p:nvPr/>
          </p:nvSpPr>
          <p:spPr>
            <a:xfrm>
              <a:off x="0" y="0"/>
              <a:ext cx="12192000" cy="7753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marL="444500" indent="-444500">
                <a:spcBef>
                  <a:spcPts val="0"/>
                </a:spcBef>
                <a:buClr>
                  <a:schemeClr val="accent1"/>
                </a:buClr>
                <a:buSzPct val="104999"/>
                <a:buFont typeface="Avenir Next"/>
                <a:buChar char="▸"/>
                <a:defRPr sz="2800">
                  <a:solidFill>
                    <a:srgbClr val="FFFFFF"/>
                  </a:solidFill>
                </a:defRPr>
              </a:pPr>
              <a:r>
                <a:t>The XC reference I use the most</a:t>
              </a:r>
              <a:r>
                <a:rPr baseline="31999"/>
                <a:t>1</a:t>
              </a:r>
              <a:r>
                <a:t> </a:t>
              </a:r>
            </a:p>
          </p:txBody>
        </p:sp>
      </p:grpSp>
      <p:grpSp>
        <p:nvGrpSpPr>
          <p:cNvPr id="293" name="Grupper"/>
          <p:cNvGrpSpPr/>
          <p:nvPr/>
        </p:nvGrpSpPr>
        <p:grpSpPr>
          <a:xfrm>
            <a:off x="406400" y="5862539"/>
            <a:ext cx="12192001" cy="3500292"/>
            <a:chOff x="0" y="0"/>
            <a:chExt cx="12192000" cy="3500290"/>
          </a:xfrm>
        </p:grpSpPr>
        <p:sp>
          <p:nvSpPr>
            <p:cNvPr id="291" name="Plus the XCORE Exchange community forum2"/>
            <p:cNvSpPr txBox="1"/>
            <p:nvPr/>
          </p:nvSpPr>
          <p:spPr>
            <a:xfrm>
              <a:off x="0" y="0"/>
              <a:ext cx="12192000" cy="991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marL="444500" indent="-444500">
                <a:spcBef>
                  <a:spcPts val="0"/>
                </a:spcBef>
                <a:buClr>
                  <a:schemeClr val="accent1"/>
                </a:buClr>
                <a:buSzPct val="104999"/>
                <a:buFont typeface="Avenir Next"/>
                <a:buChar char="▸"/>
                <a:defRPr sz="2800">
                  <a:solidFill>
                    <a:srgbClr val="FFFFFF"/>
                  </a:solidFill>
                </a:defRPr>
              </a:pPr>
              <a:r>
                <a:t>Plus the XCORE Exchange community forum</a:t>
              </a:r>
              <a:r>
                <a:rPr baseline="31999"/>
                <a:t>2</a:t>
              </a:r>
            </a:p>
          </p:txBody>
        </p:sp>
        <p:sp>
          <p:nvSpPr>
            <p:cNvPr id="292" name="2 https://www.xcore.com"/>
            <p:cNvSpPr txBox="1"/>
            <p:nvPr/>
          </p:nvSpPr>
          <p:spPr>
            <a:xfrm>
              <a:off x="0" y="3093890"/>
              <a:ext cx="279639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457200" indent="-457200" defTabSz="457200">
                <a:spcBef>
                  <a:spcPts val="0"/>
                </a:spcBef>
                <a:defRPr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b="1" baseline="31999"/>
                <a:t>2</a:t>
              </a:r>
              <a:r>
                <a:rPr baseline="31999"/>
                <a:t> </a:t>
              </a:r>
              <a:r>
                <a:rPr u="sng">
                  <a:hlinkClick r:id="rId3" invalidUrl="" action="" tgtFrame="" tooltip="" history="1" highlightClick="0" endSnd="0"/>
                </a:rPr>
                <a:t>https://www.xcore.com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6" grpId="1"/>
      <p:bldP build="whole" bldLvl="1" animBg="1" rev="0" advAuto="0" spid="290" grpId="2"/>
      <p:bldP build="whole" bldLvl="1" animBg="1" rev="0" advAuto="0" spid="293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Bilde" descr="Bilde"/>
          <p:cNvPicPr>
            <a:picLocks noChangeAspect="1"/>
          </p:cNvPicPr>
          <p:nvPr/>
        </p:nvPicPr>
        <p:blipFill>
          <a:blip r:embed="rId2">
            <a:extLst/>
          </a:blip>
          <a:srcRect l="0" t="0" r="50000" b="46977"/>
          <a:stretch>
            <a:fillRect/>
          </a:stretch>
        </p:blipFill>
        <p:spPr>
          <a:xfrm>
            <a:off x="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Bilde" descr="Bilde"/>
          <p:cNvPicPr>
            <a:picLocks noChangeAspect="1"/>
          </p:cNvPicPr>
          <p:nvPr/>
        </p:nvPicPr>
        <p:blipFill>
          <a:blip r:embed="rId2">
            <a:extLst/>
          </a:blip>
          <a:srcRect l="50000" t="0" r="0" b="46977"/>
          <a:stretch>
            <a:fillRect/>
          </a:stretch>
        </p:blipFill>
        <p:spPr>
          <a:xfrm>
            <a:off x="6502399" y="0"/>
            <a:ext cx="650240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More down here in blog note"/>
          <p:cNvSpPr txBox="1"/>
          <p:nvPr/>
        </p:nvSpPr>
        <p:spPr>
          <a:xfrm>
            <a:off x="4740021" y="9309100"/>
            <a:ext cx="3524759" cy="4445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More down here in blog note</a:t>
            </a:r>
          </a:p>
        </p:txBody>
      </p:sp>
      <p:sp>
        <p:nvSpPr>
          <p:cNvPr id="298" name="Rektangel"/>
          <p:cNvSpPr/>
          <p:nvPr/>
        </p:nvSpPr>
        <p:spPr>
          <a:xfrm>
            <a:off x="3390900" y="2316358"/>
            <a:ext cx="1460724" cy="516743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99" name="Rektangel"/>
          <p:cNvSpPr/>
          <p:nvPr/>
        </p:nvSpPr>
        <p:spPr>
          <a:xfrm>
            <a:off x="532008" y="7339555"/>
            <a:ext cx="2706492" cy="174800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00" name="chan"/>
          <p:cNvSpPr txBox="1"/>
          <p:nvPr/>
        </p:nvSpPr>
        <p:spPr>
          <a:xfrm>
            <a:off x="2527200" y="2371529"/>
            <a:ext cx="724000" cy="4064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chan</a:t>
            </a:r>
          </a:p>
        </p:txBody>
      </p:sp>
      <p:sp>
        <p:nvSpPr>
          <p:cNvPr id="301" name="interface"/>
          <p:cNvSpPr txBox="1"/>
          <p:nvPr/>
        </p:nvSpPr>
        <p:spPr>
          <a:xfrm>
            <a:off x="8392053" y="2371529"/>
            <a:ext cx="1486124" cy="4064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interface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path" nodeType="click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261477 -0.000000" origin="layout" pathEditMode="relative">
                                      <p:cBhvr>
                                        <p:cTn id="30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path" nodeType="click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507432 -0.000000" origin="layout" pathEditMode="relative">
                                      <p:cBhvr>
                                        <p:cTn id="40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5" grpId="1"/>
      <p:bldP build="whole" bldLvl="1" animBg="1" rev="0" advAuto="0" spid="298" grpId="4"/>
      <p:bldP build="whole" bldLvl="1" animBg="1" rev="0" advAuto="0" spid="297" grpId="3"/>
      <p:bldP build="whole" bldLvl="1" animBg="1" rev="0" advAuto="0" spid="296" grpId="2"/>
      <p:bldP build="whole" bldLvl="1" animBg="1" rev="0" advAuto="0" spid="299" grpId="6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